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16" r:id="rId2"/>
    <p:sldId id="417" r:id="rId3"/>
    <p:sldId id="449" r:id="rId4"/>
    <p:sldId id="325" r:id="rId5"/>
    <p:sldId id="419" r:id="rId6"/>
    <p:sldId id="331" r:id="rId7"/>
    <p:sldId id="420" r:id="rId8"/>
    <p:sldId id="423" r:id="rId9"/>
    <p:sldId id="421" r:id="rId10"/>
    <p:sldId id="332" r:id="rId11"/>
    <p:sldId id="341" r:id="rId12"/>
    <p:sldId id="343" r:id="rId13"/>
    <p:sldId id="383" r:id="rId14"/>
    <p:sldId id="384" r:id="rId15"/>
    <p:sldId id="385" r:id="rId16"/>
    <p:sldId id="431" r:id="rId17"/>
    <p:sldId id="386" r:id="rId18"/>
    <p:sldId id="387" r:id="rId19"/>
    <p:sldId id="424" r:id="rId20"/>
    <p:sldId id="388" r:id="rId21"/>
    <p:sldId id="389" r:id="rId22"/>
    <p:sldId id="390" r:id="rId23"/>
    <p:sldId id="391" r:id="rId24"/>
    <p:sldId id="392" r:id="rId25"/>
    <p:sldId id="425" r:id="rId26"/>
    <p:sldId id="393" r:id="rId27"/>
    <p:sldId id="407" r:id="rId28"/>
    <p:sldId id="408" r:id="rId29"/>
    <p:sldId id="409" r:id="rId30"/>
    <p:sldId id="410" r:id="rId31"/>
    <p:sldId id="411" r:id="rId32"/>
    <p:sldId id="412" r:id="rId33"/>
    <p:sldId id="414" r:id="rId34"/>
    <p:sldId id="394" r:id="rId35"/>
    <p:sldId id="415" r:id="rId36"/>
    <p:sldId id="432" r:id="rId37"/>
    <p:sldId id="448" r:id="rId38"/>
    <p:sldId id="434" r:id="rId39"/>
    <p:sldId id="435" r:id="rId40"/>
    <p:sldId id="436" r:id="rId41"/>
    <p:sldId id="437" r:id="rId42"/>
    <p:sldId id="396" r:id="rId43"/>
    <p:sldId id="438" r:id="rId44"/>
    <p:sldId id="439" r:id="rId45"/>
    <p:sldId id="440" r:id="rId46"/>
    <p:sldId id="441" r:id="rId47"/>
    <p:sldId id="397" r:id="rId48"/>
    <p:sldId id="442" r:id="rId49"/>
    <p:sldId id="324" r:id="rId50"/>
    <p:sldId id="443" r:id="rId51"/>
    <p:sldId id="433" r:id="rId52"/>
    <p:sldId id="427" r:id="rId53"/>
    <p:sldId id="446" r:id="rId54"/>
    <p:sldId id="426" r:id="rId55"/>
    <p:sldId id="428" r:id="rId56"/>
    <p:sldId id="445" r:id="rId57"/>
    <p:sldId id="447" r:id="rId58"/>
    <p:sldId id="444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 snapToObjects="1">
      <p:cViewPr varScale="1">
        <p:scale>
          <a:sx n="110" d="100"/>
          <a:sy n="110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6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5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8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2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57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5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68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67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8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1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47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B1C6D-AE73-2940-BFAA-DDA7C29E4229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04FA7-333A-1141-ADC4-E58A097A94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6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angoud.com" TargetMode="External"/><Relationship Id="rId2" Type="http://schemas.openxmlformats.org/officeDocument/2006/relationships/hyperlink" Target="http://www.uob.bh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mangoud.com" TargetMode="External"/><Relationship Id="rId2" Type="http://schemas.openxmlformats.org/officeDocument/2006/relationships/hyperlink" Target="http://www.uob.bh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9155"/>
            <a:ext cx="9144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  <a:p>
            <a:pPr algn="ctr"/>
            <a:r>
              <a:rPr lang="en-US" sz="4800" b="1" dirty="0">
                <a:solidFill>
                  <a:srgbClr val="0000CC"/>
                </a:solidFill>
                <a:latin typeface="Garamond" pitchFamily="18" charset="0"/>
              </a:rPr>
              <a:t>How to conduct a proper Scientific Research ??</a:t>
            </a:r>
          </a:p>
          <a:p>
            <a:pPr algn="ctr"/>
            <a:endParaRPr lang="en-US" sz="3200" b="1" dirty="0"/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Dr. Mohab </a:t>
            </a:r>
            <a:r>
              <a:rPr lang="en-US" sz="4000" b="1" dirty="0" err="1">
                <a:solidFill>
                  <a:srgbClr val="FF0000"/>
                </a:solidFill>
              </a:rPr>
              <a:t>Abd-Alhameed</a:t>
            </a:r>
            <a:r>
              <a:rPr lang="en-US" sz="4000" b="1" dirty="0">
                <a:solidFill>
                  <a:srgbClr val="FF0000"/>
                </a:solidFill>
              </a:rPr>
              <a:t> Mangoud</a:t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800" b="1">
                <a:solidFill>
                  <a:srgbClr val="00B050"/>
                </a:solidFill>
              </a:rPr>
              <a:t>Professor </a:t>
            </a:r>
            <a:r>
              <a:rPr lang="en-US" sz="2800" b="1" dirty="0">
                <a:solidFill>
                  <a:srgbClr val="00B050"/>
                </a:solidFill>
              </a:rPr>
              <a:t>of Wireless Communications</a:t>
            </a:r>
          </a:p>
          <a:p>
            <a:pPr algn="ctr"/>
            <a:r>
              <a:rPr lang="en-US" sz="2800" u="sng" dirty="0">
                <a:hlinkClick r:id="rId2"/>
              </a:rPr>
              <a:t>University of Bahrain</a:t>
            </a:r>
            <a:r>
              <a:rPr lang="en-US" sz="2800" dirty="0"/>
              <a:t>, College of Engineering,</a:t>
            </a:r>
          </a:p>
          <a:p>
            <a:pPr algn="ctr"/>
            <a:r>
              <a:rPr lang="en-US" sz="2800" dirty="0"/>
              <a:t>Department of Electrical and Electronics Engineering,</a:t>
            </a:r>
          </a:p>
          <a:p>
            <a:pPr algn="ctr"/>
            <a:r>
              <a:rPr lang="en-US" sz="2800" u="sng" dirty="0">
                <a:solidFill>
                  <a:srgbClr val="009900"/>
                </a:solidFill>
                <a:hlinkClick r:id="rId3"/>
              </a:rPr>
              <a:t>http://mangoud.com</a:t>
            </a:r>
            <a:endParaRPr lang="en-US" sz="2800" u="sng" dirty="0">
              <a:solidFill>
                <a:srgbClr val="009900"/>
              </a:solidFill>
            </a:endParaRPr>
          </a:p>
          <a:p>
            <a:pPr algn="ctr"/>
            <a:endParaRPr lang="en-US" sz="2800" u="sng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19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83594"/>
            <a:ext cx="8839200" cy="565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4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76200"/>
            <a:ext cx="8305800" cy="669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38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2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4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782524" cy="4039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31971"/>
            <a:ext cx="9144000" cy="292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17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1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3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2" y="841471"/>
            <a:ext cx="9081138" cy="50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1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9144000" cy="444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54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1" y="688477"/>
            <a:ext cx="9107909" cy="532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21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7" y="-1"/>
            <a:ext cx="9100333" cy="631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3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300"/>
            <a:ext cx="9144000" cy="406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2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Outlines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199" y="1638358"/>
            <a:ext cx="7872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600" b="1" dirty="0"/>
              <a:t>تعريف البحث العلمي و أساليب و مناهج البحث العلمي </a:t>
            </a:r>
            <a:endParaRPr lang="en-US" sz="3600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58163" y="3345366"/>
            <a:ext cx="5703037" cy="1001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ar-sa" sz="4400" dirty="0">
                <a:solidFill>
                  <a:srgbClr val="0000FF"/>
                </a:solidFill>
              </a:rPr>
              <a:t>أخلاقيات البحث العلمي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80" y="23621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sa" sz="3600" dirty="0">
                <a:solidFill>
                  <a:srgbClr val="008000"/>
                </a:solidFill>
              </a:rPr>
              <a:t>القياسات و التجارب و التأكد من النتائج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9777" y="4245703"/>
            <a:ext cx="4801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4400" dirty="0">
                <a:solidFill>
                  <a:srgbClr val="FF0000"/>
                </a:solidFill>
              </a:rPr>
              <a:t>التوثيق و الكتابة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21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248" y="210246"/>
            <a:ext cx="9182248" cy="626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33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3644"/>
            <a:ext cx="9190987" cy="56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53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948"/>
            <a:ext cx="9123206" cy="563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82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5358" cy="671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9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05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115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7300"/>
            <a:ext cx="9144000" cy="433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68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67" y="174746"/>
            <a:ext cx="8590877" cy="637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92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805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4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732"/>
            <a:ext cx="9144000" cy="606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1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62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66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Main Reference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800529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0000FF"/>
                </a:solidFill>
              </a:rPr>
              <a:t>http://</a:t>
            </a:r>
            <a:r>
              <a:rPr lang="en-US" sz="3600" dirty="0" err="1">
                <a:solidFill>
                  <a:srgbClr val="0000FF"/>
                </a:solidFill>
              </a:rPr>
              <a:t>egyptscholars.org</a:t>
            </a:r>
            <a:r>
              <a:rPr lang="en-US" sz="3600" dirty="0">
                <a:solidFill>
                  <a:srgbClr val="0000FF"/>
                </a:solidFill>
              </a:rPr>
              <a:t>/fundamentals-of-scientific-research-</a:t>
            </a:r>
            <a:r>
              <a:rPr lang="en-US" sz="3600" dirty="0" err="1">
                <a:solidFill>
                  <a:srgbClr val="0000FF"/>
                </a:solidFill>
              </a:rPr>
              <a:t>سلسلة</a:t>
            </a:r>
            <a:r>
              <a:rPr lang="en-US" sz="3600" dirty="0">
                <a:solidFill>
                  <a:srgbClr val="0000FF"/>
                </a:solidFill>
              </a:rPr>
              <a:t>-</a:t>
            </a:r>
            <a:r>
              <a:rPr lang="en-US" sz="3600" dirty="0" err="1">
                <a:solidFill>
                  <a:srgbClr val="0000FF"/>
                </a:solidFill>
              </a:rPr>
              <a:t>أساسيات-البحث-العلمي</a:t>
            </a:r>
            <a:r>
              <a:rPr lang="en-US" sz="3600" dirty="0">
                <a:solidFill>
                  <a:srgbClr val="0000FF"/>
                </a:solidFill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2771063" y="5037031"/>
            <a:ext cx="3233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© 2002-2014 Egypt Scholars Inc.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4544" y="1230868"/>
            <a:ext cx="7574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All Slides / photographs included in this lecture have been drawn from course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08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5926"/>
            <a:ext cx="9206592" cy="546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931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15335"/>
            <a:ext cx="8775700" cy="583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833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651"/>
          <a:stretch/>
        </p:blipFill>
        <p:spPr>
          <a:xfrm>
            <a:off x="0" y="-58041"/>
            <a:ext cx="8902700" cy="4219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634" y="3981027"/>
            <a:ext cx="5997821" cy="28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85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128" r="83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20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058396" cy="67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49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9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26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9680" y="23621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4800" dirty="0">
                <a:solidFill>
                  <a:srgbClr val="008000"/>
                </a:solidFill>
              </a:rPr>
              <a:t>القياسات و التجارب و التأكد من النتائج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051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77" y="183594"/>
            <a:ext cx="9030624" cy="642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89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9144000" cy="37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70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200"/>
            <a:ext cx="9144000" cy="390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82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6809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ar-sa" sz="6600" dirty="0"/>
              <a:t>تعريف البحث العلمي </a:t>
            </a:r>
            <a:br>
              <a:rPr lang="ar-sa" sz="6600" dirty="0"/>
            </a:br>
            <a:r>
              <a:rPr lang="ar-sa" sz="6600" dirty="0"/>
              <a:t>أساليب و مناهج البحث العلمي 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680" y="3268297"/>
            <a:ext cx="4291159" cy="254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8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200"/>
            <a:ext cx="9144000" cy="38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94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2753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3910"/>
            <a:ext cx="9144000" cy="2065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2392"/>
            <a:ext cx="9144000" cy="17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673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232"/>
            <a:ext cx="9061109" cy="516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72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8677"/>
          <a:stretch/>
        </p:blipFill>
        <p:spPr>
          <a:xfrm>
            <a:off x="0" y="795573"/>
            <a:ext cx="9144000" cy="52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945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1" y="229492"/>
            <a:ext cx="9181740" cy="64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39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7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963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368300"/>
            <a:ext cx="87249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525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6" y="302043"/>
            <a:ext cx="8858368" cy="57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18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95"/>
            <a:ext cx="9144000" cy="636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85796" y="15296"/>
            <a:ext cx="397814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6600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4662005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7" y="2222640"/>
            <a:ext cx="9070063" cy="2548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9734" y="1060924"/>
            <a:ext cx="4801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dirty="0"/>
              <a:t>التوثيق و الكتابة</a:t>
            </a:r>
            <a:endParaRPr lang="en-US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6319292" y="2632016"/>
            <a:ext cx="85186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ar-sa" dirty="0"/>
          </a:p>
          <a:p>
            <a:endParaRPr lang="ar-sa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02737" y="737758"/>
            <a:ext cx="1296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Part II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734" y="4004780"/>
            <a:ext cx="4212803" cy="248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66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878" b="1878"/>
          <a:stretch>
            <a:fillRect/>
          </a:stretch>
        </p:blipFill>
        <p:spPr>
          <a:xfrm>
            <a:off x="457200" y="821653"/>
            <a:ext cx="8229600" cy="5304510"/>
          </a:xfrm>
        </p:spPr>
      </p:pic>
    </p:spTree>
    <p:extLst>
      <p:ext uri="{BB962C8B-B14F-4D97-AF65-F5344CB8AC3E}">
        <p14:creationId xmlns:p14="http://schemas.microsoft.com/office/powerpoint/2010/main" val="36622812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4205" r="142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15420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121550" y="2167304"/>
            <a:ext cx="5703037" cy="1001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ar-sa" sz="4400" dirty="0">
                <a:solidFill>
                  <a:srgbClr val="0000FF"/>
                </a:solidFill>
              </a:rPr>
              <a:t>أخلاقيات البحث العلمي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648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614" y="0"/>
            <a:ext cx="3474933" cy="2751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6618"/>
            <a:ext cx="9055100" cy="39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34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44" y="489583"/>
            <a:ext cx="9201614" cy="589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668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205"/>
            <a:ext cx="8945071" cy="500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005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321289"/>
            <a:ext cx="8648700" cy="59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37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1333500"/>
            <a:ext cx="64516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985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36700"/>
            <a:ext cx="77724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027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6000" b="1" dirty="0">
              <a:solidFill>
                <a:srgbClr val="FF0000"/>
              </a:solidFill>
              <a:latin typeface="Gabriola" pitchFamily="82" charset="0"/>
            </a:endParaRPr>
          </a:p>
          <a:p>
            <a:pPr algn="ctr"/>
            <a:endParaRPr lang="en-US" sz="2400" b="1" dirty="0">
              <a:solidFill>
                <a:srgbClr val="FF0000"/>
              </a:solidFill>
              <a:latin typeface="Garamond" pitchFamily="18" charset="0"/>
            </a:endParaRPr>
          </a:p>
          <a:p>
            <a:pPr algn="ctr"/>
            <a:r>
              <a:rPr lang="en-US" sz="4800" b="1" dirty="0">
                <a:solidFill>
                  <a:srgbClr val="0000CC"/>
                </a:solidFill>
                <a:latin typeface="Garamond" pitchFamily="18" charset="0"/>
              </a:rPr>
              <a:t>Thank You</a:t>
            </a:r>
          </a:p>
          <a:p>
            <a:pPr algn="ctr"/>
            <a:endParaRPr lang="en-US" sz="3200" b="1" dirty="0"/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Dr. Mohab </a:t>
            </a:r>
            <a:r>
              <a:rPr lang="en-US" sz="4000" b="1" dirty="0" err="1">
                <a:solidFill>
                  <a:srgbClr val="FF0000"/>
                </a:solidFill>
              </a:rPr>
              <a:t>Abd-Alhameed</a:t>
            </a:r>
            <a:r>
              <a:rPr lang="en-US" sz="4000" b="1" dirty="0">
                <a:solidFill>
                  <a:srgbClr val="FF0000"/>
                </a:solidFill>
              </a:rPr>
              <a:t> Mangoud</a:t>
            </a:r>
            <a:br>
              <a:rPr lang="en-US" sz="4000" b="1" dirty="0">
                <a:solidFill>
                  <a:srgbClr val="FF0000"/>
                </a:solidFill>
              </a:rPr>
            </a:br>
            <a:endParaRPr lang="en-US" sz="2400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Associate Professor of Wireless Communications</a:t>
            </a:r>
          </a:p>
          <a:p>
            <a:pPr algn="ctr"/>
            <a:r>
              <a:rPr lang="en-US" sz="2800" u="sng" dirty="0">
                <a:hlinkClick r:id="rId2"/>
              </a:rPr>
              <a:t>University of Bahrain</a:t>
            </a:r>
            <a:r>
              <a:rPr lang="en-US" sz="2800" dirty="0"/>
              <a:t>, College of Engineering,</a:t>
            </a:r>
          </a:p>
          <a:p>
            <a:pPr algn="ctr"/>
            <a:r>
              <a:rPr lang="en-US" sz="2800" dirty="0"/>
              <a:t>Department of Electrical and Electronics Engineering,</a:t>
            </a:r>
          </a:p>
          <a:p>
            <a:pPr algn="ctr"/>
            <a:r>
              <a:rPr lang="en-US" sz="2800" u="sng" dirty="0">
                <a:solidFill>
                  <a:srgbClr val="009900"/>
                </a:solidFill>
                <a:hlinkClick r:id="rId3"/>
              </a:rPr>
              <a:t>http://mangoud.com</a:t>
            </a:r>
            <a:endParaRPr lang="en-US" sz="2800" u="sng" dirty="0">
              <a:solidFill>
                <a:srgbClr val="009900"/>
              </a:solidFill>
            </a:endParaRPr>
          </a:p>
          <a:p>
            <a:pPr algn="ctr"/>
            <a:endParaRPr lang="en-US" sz="2800" u="sng" dirty="0">
              <a:solidFill>
                <a:srgbClr val="009900"/>
              </a:solidFill>
            </a:endParaRPr>
          </a:p>
          <a:p>
            <a:pPr algn="ctr"/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9815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022"/>
            <a:ext cx="9144000" cy="59429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240" y="-1"/>
            <a:ext cx="5875266" cy="14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9144000" cy="44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2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A82C-31C5-D340-8E24-73848ED88280}" type="slidenum">
              <a:rPr lang="en-GB"/>
              <a:pPr/>
              <a:t>8</a:t>
            </a:fld>
            <a:endParaRPr lang="en-GB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research?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0000FF"/>
                </a:solidFill>
              </a:rPr>
              <a:t>Research is what we do when we have a question or a problem we want to resolve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FF0000"/>
                </a:solidFill>
              </a:rPr>
              <a:t>We may already think we know the answer to our question already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rgbClr val="008000"/>
                </a:solidFill>
              </a:rPr>
              <a:t>We may think the answer is obvious, common sense even</a:t>
            </a:r>
          </a:p>
          <a:p>
            <a:pPr>
              <a:lnSpc>
                <a:spcPct val="90000"/>
              </a:lnSpc>
            </a:pPr>
            <a:r>
              <a:rPr lang="en-GB" sz="2800" dirty="0"/>
              <a:t>But until we have subjected our problem to </a:t>
            </a:r>
            <a:r>
              <a:rPr lang="en-GB" sz="2800" u="sng" dirty="0"/>
              <a:t>rigorous scientific scrutiny</a:t>
            </a:r>
            <a:r>
              <a:rPr lang="en-GB" sz="2800" dirty="0"/>
              <a:t>, our 'knowledge' remains little more than guesswork or at best, intuition. </a:t>
            </a:r>
          </a:p>
        </p:txBody>
      </p:sp>
    </p:spTree>
    <p:extLst>
      <p:ext uri="{BB962C8B-B14F-4D97-AF65-F5344CB8AC3E}">
        <p14:creationId xmlns:p14="http://schemas.microsoft.com/office/powerpoint/2010/main" val="1613934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440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84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3767</TotalTime>
  <Words>219</Words>
  <Application>Microsoft Macintosh PowerPoint</Application>
  <PresentationFormat>On-screen Show (4:3)</PresentationFormat>
  <Paragraphs>39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Gabriola</vt:lpstr>
      <vt:lpstr>Garamond</vt:lpstr>
      <vt:lpstr>Office Theme</vt:lpstr>
      <vt:lpstr>PowerPoint Presentation</vt:lpstr>
      <vt:lpstr>Outlines</vt:lpstr>
      <vt:lpstr>Main Reference</vt:lpstr>
      <vt:lpstr>PowerPoint Presentation</vt:lpstr>
      <vt:lpstr>PowerPoint Presentation</vt:lpstr>
      <vt:lpstr>PowerPoint Presentation</vt:lpstr>
      <vt:lpstr>PowerPoint Presentation</vt:lpstr>
      <vt:lpstr>What is research?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Mohab A. Mangoud</dc:creator>
  <cp:lastModifiedBy>Dr. MOHAB ABDELHAMEED ABDELLATIF MANGOUD</cp:lastModifiedBy>
  <cp:revision>60</cp:revision>
  <dcterms:created xsi:type="dcterms:W3CDTF">2014-09-05T19:05:15Z</dcterms:created>
  <dcterms:modified xsi:type="dcterms:W3CDTF">2020-10-25T11:41:02Z</dcterms:modified>
</cp:coreProperties>
</file>