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65" r:id="rId3"/>
    <p:sldId id="274" r:id="rId4"/>
    <p:sldId id="268" r:id="rId5"/>
    <p:sldId id="291" r:id="rId6"/>
    <p:sldId id="278" r:id="rId7"/>
    <p:sldId id="300" r:id="rId8"/>
    <p:sldId id="287" r:id="rId9"/>
    <p:sldId id="259" r:id="rId10"/>
    <p:sldId id="304" r:id="rId11"/>
    <p:sldId id="305" r:id="rId12"/>
    <p:sldId id="306" r:id="rId13"/>
    <p:sldId id="307" r:id="rId14"/>
    <p:sldId id="272" r:id="rId15"/>
    <p:sldId id="308" r:id="rId16"/>
    <p:sldId id="275" r:id="rId17"/>
    <p:sldId id="30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745" autoAdjust="0"/>
  </p:normalViewPr>
  <p:slideViewPr>
    <p:cSldViewPr snapToGrid="0">
      <p:cViewPr varScale="1">
        <p:scale>
          <a:sx n="126" d="100"/>
          <a:sy n="126" d="100"/>
        </p:scale>
        <p:origin x="1080" y="68"/>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B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05C65E2D-1FD7-4246-836E-FF24486ED98A}" type="datetimeFigureOut">
              <a:rPr lang="ar-BH" smtClean="0"/>
              <a:t>08/11/1443</a:t>
            </a:fld>
            <a:endParaRPr lang="ar-B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r-B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B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B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BD4DA11A-AF6C-48B5-9826-5355AAC2D5AD}" type="slidenum">
              <a:rPr lang="ar-BH" smtClean="0"/>
              <a:t>‹#›</a:t>
            </a:fld>
            <a:endParaRPr lang="ar-BH"/>
          </a:p>
        </p:txBody>
      </p:sp>
    </p:spTree>
    <p:extLst>
      <p:ext uri="{BB962C8B-B14F-4D97-AF65-F5344CB8AC3E}">
        <p14:creationId xmlns:p14="http://schemas.microsoft.com/office/powerpoint/2010/main" val="3080139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i="0" dirty="0">
                <a:solidFill>
                  <a:srgbClr val="101010"/>
                </a:solidFill>
                <a:effectLst/>
                <a:latin typeface="PT Serif" panose="020A0603040505020204" pitchFamily="18" charset="0"/>
              </a:rPr>
              <a:t>Rising traffic congestion is an inescapable condition in large and growing metropolitan areas across the world. As Peak-hour traffic congestion is a result of the way modern societies operate.  </a:t>
            </a:r>
          </a:p>
          <a:p>
            <a:pPr marL="171450" indent="-171450">
              <a:buFontTx/>
              <a:buChar char="-"/>
            </a:pPr>
            <a:endParaRPr lang="en-US" b="0" i="0" dirty="0">
              <a:solidFill>
                <a:srgbClr val="101010"/>
              </a:solidFill>
              <a:effectLst/>
              <a:latin typeface="PT Serif" panose="020A0603040505020204" pitchFamily="18" charset="0"/>
            </a:endParaRPr>
          </a:p>
          <a:p>
            <a:pPr marL="171450" indent="-171450">
              <a:buFontTx/>
              <a:buChar char="-"/>
            </a:pPr>
            <a:r>
              <a:rPr lang="en-US" b="0" i="0" dirty="0">
                <a:solidFill>
                  <a:srgbClr val="101010"/>
                </a:solidFill>
                <a:effectLst/>
                <a:latin typeface="PT Serif" panose="020A0603040505020204" pitchFamily="18" charset="0"/>
              </a:rPr>
              <a:t>Most of these congestions happens at entering the intersections, where the </a:t>
            </a:r>
            <a:r>
              <a:rPr lang="en-US" sz="1200" dirty="0"/>
              <a:t>Traffic Entering intersections is greater than the traffic leaving it. </a:t>
            </a:r>
            <a:endParaRPr lang="ru-RU" sz="1200" dirty="0"/>
          </a:p>
          <a:p>
            <a:pPr marL="171450" indent="-171450">
              <a:buFontTx/>
              <a:buChar char="-"/>
            </a:pPr>
            <a:endParaRPr lang="en-US" b="0" i="0" dirty="0">
              <a:solidFill>
                <a:srgbClr val="101010"/>
              </a:solidFill>
              <a:effectLst/>
              <a:latin typeface="PT Serif" panose="020A0603040505020204" pitchFamily="18" charset="0"/>
            </a:endParaRPr>
          </a:p>
          <a:p>
            <a:pPr marL="171450" indent="-171450">
              <a:buFontTx/>
              <a:buChar char="-"/>
            </a:pPr>
            <a:r>
              <a:rPr lang="en-US" b="0" i="0" dirty="0">
                <a:solidFill>
                  <a:srgbClr val="101010"/>
                </a:solidFill>
                <a:effectLst/>
                <a:latin typeface="PT Serif" panose="020A0603040505020204" pitchFamily="18" charset="0"/>
              </a:rPr>
              <a:t>This traditional method has several in managing traffic control</a:t>
            </a:r>
          </a:p>
          <a:p>
            <a:pPr marL="171450" indent="-171450">
              <a:buFontTx/>
              <a:buChar char="-"/>
            </a:pPr>
            <a:endParaRPr lang="en-US" b="0" i="0" dirty="0">
              <a:solidFill>
                <a:srgbClr val="101010"/>
              </a:solidFill>
              <a:effectLst/>
              <a:latin typeface="PT Serif" panose="020A0603040505020204" pitchFamily="18" charset="0"/>
            </a:endParaRPr>
          </a:p>
          <a:p>
            <a:pPr marL="171450" indent="-171450">
              <a:buFontTx/>
              <a:buChar char="-"/>
            </a:pPr>
            <a:r>
              <a:rPr lang="en-US" dirty="0"/>
              <a:t>A traffic phase consists of a combination of green signals allocated to a set of lanes simultaneously for non-conflicting movements at an intersection.</a:t>
            </a:r>
          </a:p>
          <a:p>
            <a:pPr marL="171450" indent="-171450">
              <a:buFontTx/>
              <a:buChar char="-"/>
            </a:pPr>
            <a:r>
              <a:rPr lang="en-US" b="0" i="0" dirty="0">
                <a:solidFill>
                  <a:srgbClr val="101010"/>
                </a:solidFill>
                <a:effectLst/>
                <a:latin typeface="PT Serif" panose="020A0603040505020204" pitchFamily="18" charset="0"/>
              </a:rPr>
              <a:t>cycle -&gt; sequence of phases   </a:t>
            </a:r>
          </a:p>
          <a:p>
            <a:pPr marL="171450" indent="-171450">
              <a:buFontTx/>
              <a:buChar char="-"/>
            </a:pPr>
            <a:endParaRPr lang="en-US" b="0" i="0" dirty="0">
              <a:solidFill>
                <a:srgbClr val="101010"/>
              </a:solidFill>
              <a:effectLst/>
              <a:latin typeface="PT Serif" panose="020A0603040505020204" pitchFamily="18" charset="0"/>
            </a:endParaRPr>
          </a:p>
        </p:txBody>
      </p:sp>
      <p:sp>
        <p:nvSpPr>
          <p:cNvPr id="4" name="Slide Number Placeholder 3"/>
          <p:cNvSpPr>
            <a:spLocks noGrp="1"/>
          </p:cNvSpPr>
          <p:nvPr>
            <p:ph type="sldNum" sz="quarter" idx="5"/>
          </p:nvPr>
        </p:nvSpPr>
        <p:spPr/>
        <p:txBody>
          <a:bodyPr/>
          <a:lstStyle/>
          <a:p>
            <a:fld id="{BD4DA11A-AF6C-48B5-9826-5355AAC2D5AD}" type="slidenum">
              <a:rPr lang="ar-BH" smtClean="0"/>
              <a:t>3</a:t>
            </a:fld>
            <a:endParaRPr lang="ar-BH"/>
          </a:p>
        </p:txBody>
      </p:sp>
    </p:spTree>
    <p:extLst>
      <p:ext uri="{BB962C8B-B14F-4D97-AF65-F5344CB8AC3E}">
        <p14:creationId xmlns:p14="http://schemas.microsoft.com/office/powerpoint/2010/main" val="1513033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Example: DeepMind: Implemented DRL playing ATARI and Alpha Go Board Game.</a:t>
            </a:r>
          </a:p>
          <a:p>
            <a:pPr marL="171450" indent="-171450">
              <a:buFontTx/>
              <a:buChar char="-"/>
            </a:pPr>
            <a:r>
              <a:rPr lang="en-US" dirty="0"/>
              <a:t>Successful Applications of DRL : , such as robotics, natural language processing, health care , business management , Industry 4.0 , smart grid , computer vision , transportation, particularly TSC and driver-less vehicles</a:t>
            </a:r>
            <a:endParaRPr lang="ar-BH" dirty="0"/>
          </a:p>
        </p:txBody>
      </p:sp>
      <p:sp>
        <p:nvSpPr>
          <p:cNvPr id="4" name="Slide Number Placeholder 3"/>
          <p:cNvSpPr>
            <a:spLocks noGrp="1"/>
          </p:cNvSpPr>
          <p:nvPr>
            <p:ph type="sldNum" sz="quarter" idx="5"/>
          </p:nvPr>
        </p:nvSpPr>
        <p:spPr/>
        <p:txBody>
          <a:bodyPr/>
          <a:lstStyle/>
          <a:p>
            <a:fld id="{BD4DA11A-AF6C-48B5-9826-5355AAC2D5AD}" type="slidenum">
              <a:rPr lang="ar-BH" smtClean="0"/>
              <a:t>4</a:t>
            </a:fld>
            <a:endParaRPr lang="ar-BH"/>
          </a:p>
        </p:txBody>
      </p:sp>
    </p:spTree>
    <p:extLst>
      <p:ext uri="{BB962C8B-B14F-4D97-AF65-F5344CB8AC3E}">
        <p14:creationId xmlns:p14="http://schemas.microsoft.com/office/powerpoint/2010/main" val="455418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DRL has the ability to:</a:t>
            </a:r>
          </a:p>
          <a:p>
            <a:pPr marL="628650" lvl="1" indent="-171450">
              <a:buFontTx/>
              <a:buChar char="-"/>
            </a:pPr>
            <a:r>
              <a:rPr lang="en-US" dirty="0"/>
              <a:t>Approximate Q-value for a given states ( to deal with disturbances and solve complex problems)</a:t>
            </a:r>
          </a:p>
          <a:p>
            <a:pPr marL="628650" lvl="1" indent="-171450">
              <a:buFontTx/>
              <a:buChar char="-"/>
            </a:pPr>
            <a:r>
              <a:rPr lang="en-US" dirty="0"/>
              <a:t>Uses experiences replay and target network to reduce time required for training. </a:t>
            </a:r>
          </a:p>
          <a:p>
            <a:pPr marL="628650" lvl="1" indent="-171450">
              <a:buFontTx/>
              <a:buChar char="-"/>
            </a:pPr>
            <a:r>
              <a:rPr lang="en-US" dirty="0"/>
              <a:t>DRL is able to deal with high-d state space.</a:t>
            </a:r>
          </a:p>
        </p:txBody>
      </p:sp>
      <p:sp>
        <p:nvSpPr>
          <p:cNvPr id="4" name="Slide Number Placeholder 3"/>
          <p:cNvSpPr>
            <a:spLocks noGrp="1"/>
          </p:cNvSpPr>
          <p:nvPr>
            <p:ph type="sldNum" sz="quarter" idx="5"/>
          </p:nvPr>
        </p:nvSpPr>
        <p:spPr/>
        <p:txBody>
          <a:bodyPr/>
          <a:lstStyle/>
          <a:p>
            <a:fld id="{BD4DA11A-AF6C-48B5-9826-5355AAC2D5AD}" type="slidenum">
              <a:rPr lang="ar-BH" smtClean="0"/>
              <a:t>5</a:t>
            </a:fld>
            <a:endParaRPr lang="ar-BH"/>
          </a:p>
        </p:txBody>
      </p:sp>
    </p:spTree>
    <p:extLst>
      <p:ext uri="{BB962C8B-B14F-4D97-AF65-F5344CB8AC3E}">
        <p14:creationId xmlns:p14="http://schemas.microsoft.com/office/powerpoint/2010/main" val="2537734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SAE: stacked auto encoders</a:t>
            </a:r>
          </a:p>
          <a:p>
            <a:endParaRPr lang="en-US" dirty="0"/>
          </a:p>
          <a:p>
            <a:r>
              <a:rPr lang="en-US" dirty="0"/>
              <a:t>Open issues:</a:t>
            </a:r>
          </a:p>
          <a:p>
            <a:pPr marL="171450" indent="-171450">
              <a:buFontTx/>
              <a:buChar char="-"/>
            </a:pPr>
            <a:r>
              <a:rPr lang="en-US" dirty="0"/>
              <a:t>EFFECTS OF DYNAMICITY TO DQN</a:t>
            </a:r>
          </a:p>
          <a:p>
            <a:pPr marL="171450" indent="-171450">
              <a:buFontTx/>
              <a:buChar char="-"/>
            </a:pPr>
            <a:r>
              <a:rPr lang="en-US" dirty="0"/>
              <a:t>LEARNING EFFICIENCY OF DQN FOR TSC</a:t>
            </a:r>
          </a:p>
          <a:p>
            <a:pPr marL="171450" indent="-171450">
              <a:buFontTx/>
              <a:buChar char="-"/>
            </a:pPr>
            <a:r>
              <a:rPr lang="en-US" dirty="0"/>
              <a:t>EFFECTS OF TRAFFIC DISTURBANCES TO LEARNING IN DQN FOR TSC</a:t>
            </a:r>
          </a:p>
          <a:p>
            <a:pPr marL="171450" indent="-171450">
              <a:buFontTx/>
              <a:buChar char="-"/>
            </a:pPr>
            <a:r>
              <a:rPr lang="en-US" dirty="0"/>
              <a:t>DEVELOPING TRAFFIC SIMULATORS FOR INVESTIGATING DQN-BASED TSCs</a:t>
            </a:r>
          </a:p>
          <a:p>
            <a:pPr marL="171450" indent="-171450">
              <a:buFontTx/>
              <a:buChar char="-"/>
            </a:pPr>
            <a:r>
              <a:rPr lang="en-US" dirty="0"/>
              <a:t>SAFETY ISSUE OF DQN FOR TSC</a:t>
            </a:r>
          </a:p>
          <a:p>
            <a:pPr marL="171450" indent="-171450">
              <a:buFontTx/>
              <a:buChar char="-"/>
            </a:pPr>
            <a:r>
              <a:rPr lang="en-US" dirty="0"/>
              <a:t>THE FAIRNESS AND PRIORITIZED ACCESS ISSUE</a:t>
            </a:r>
          </a:p>
          <a:p>
            <a:pPr marL="171450" indent="-171450">
              <a:buFontTx/>
              <a:buChar char="-"/>
            </a:pPr>
            <a:endParaRPr lang="ar-BH" dirty="0"/>
          </a:p>
        </p:txBody>
      </p:sp>
      <p:sp>
        <p:nvSpPr>
          <p:cNvPr id="4" name="Slide Number Placeholder 3"/>
          <p:cNvSpPr>
            <a:spLocks noGrp="1"/>
          </p:cNvSpPr>
          <p:nvPr>
            <p:ph type="sldNum" sz="quarter" idx="5"/>
          </p:nvPr>
        </p:nvSpPr>
        <p:spPr/>
        <p:txBody>
          <a:bodyPr/>
          <a:lstStyle/>
          <a:p>
            <a:fld id="{BD4DA11A-AF6C-48B5-9826-5355AAC2D5AD}" type="slidenum">
              <a:rPr lang="ar-BH" smtClean="0"/>
              <a:t>6</a:t>
            </a:fld>
            <a:endParaRPr lang="ar-BH"/>
          </a:p>
        </p:txBody>
      </p:sp>
    </p:spTree>
    <p:extLst>
      <p:ext uri="{BB962C8B-B14F-4D97-AF65-F5344CB8AC3E}">
        <p14:creationId xmlns:p14="http://schemas.microsoft.com/office/powerpoint/2010/main" val="3268172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BH" dirty="0"/>
          </a:p>
        </p:txBody>
      </p:sp>
      <p:sp>
        <p:nvSpPr>
          <p:cNvPr id="4" name="Slide Number Placeholder 3"/>
          <p:cNvSpPr>
            <a:spLocks noGrp="1"/>
          </p:cNvSpPr>
          <p:nvPr>
            <p:ph type="sldNum" sz="quarter" idx="5"/>
          </p:nvPr>
        </p:nvSpPr>
        <p:spPr/>
        <p:txBody>
          <a:bodyPr/>
          <a:lstStyle/>
          <a:p>
            <a:fld id="{BD4DA11A-AF6C-48B5-9826-5355AAC2D5AD}" type="slidenum">
              <a:rPr lang="ar-BH" smtClean="0"/>
              <a:t>9</a:t>
            </a:fld>
            <a:endParaRPr lang="ar-BH"/>
          </a:p>
        </p:txBody>
      </p:sp>
    </p:spTree>
    <p:extLst>
      <p:ext uri="{BB962C8B-B14F-4D97-AF65-F5344CB8AC3E}">
        <p14:creationId xmlns:p14="http://schemas.microsoft.com/office/powerpoint/2010/main" val="3644474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73239"/>
                </a:solidFill>
                <a:effectLst/>
                <a:latin typeface="urw-din"/>
              </a:rPr>
              <a:t>Epsilon-Greedy is a simple method to balance exploration and exploitation by choosing between exploration and exploitation randomly. The epsilon refers to the probability of choosing to explore, exploits most of the time with a small chance of exploring.</a:t>
            </a:r>
            <a:endParaRPr lang="ar-BH" dirty="0"/>
          </a:p>
        </p:txBody>
      </p:sp>
      <p:sp>
        <p:nvSpPr>
          <p:cNvPr id="4" name="Slide Number Placeholder 3"/>
          <p:cNvSpPr>
            <a:spLocks noGrp="1"/>
          </p:cNvSpPr>
          <p:nvPr>
            <p:ph type="sldNum" sz="quarter" idx="5"/>
          </p:nvPr>
        </p:nvSpPr>
        <p:spPr/>
        <p:txBody>
          <a:bodyPr/>
          <a:lstStyle/>
          <a:p>
            <a:fld id="{BD4DA11A-AF6C-48B5-9826-5355AAC2D5AD}" type="slidenum">
              <a:rPr lang="ar-BH" smtClean="0"/>
              <a:t>11</a:t>
            </a:fld>
            <a:endParaRPr lang="ar-BH"/>
          </a:p>
        </p:txBody>
      </p:sp>
    </p:spTree>
    <p:extLst>
      <p:ext uri="{BB962C8B-B14F-4D97-AF65-F5344CB8AC3E}">
        <p14:creationId xmlns:p14="http://schemas.microsoft.com/office/powerpoint/2010/main" val="1054148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0CD6-B93A-483F-8DC4-847D719082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77E4C-F2E9-46CA-B5EB-6070679F17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FB184B-1DA1-4247-92E7-DE5F77C29C10}"/>
              </a:ext>
            </a:extLst>
          </p:cNvPr>
          <p:cNvSpPr>
            <a:spLocks noGrp="1"/>
          </p:cNvSpPr>
          <p:nvPr>
            <p:ph type="dt" sz="half" idx="10"/>
          </p:nvPr>
        </p:nvSpPr>
        <p:spPr/>
        <p:txBody>
          <a:bodyPr/>
          <a:lstStyle/>
          <a:p>
            <a:fld id="{F0F1FF7C-D463-497F-A059-05059E3B49DC}" type="datetimeFigureOut">
              <a:rPr lang="en-US" smtClean="0"/>
              <a:t>06-Jun-22</a:t>
            </a:fld>
            <a:endParaRPr lang="en-US"/>
          </a:p>
        </p:txBody>
      </p:sp>
      <p:sp>
        <p:nvSpPr>
          <p:cNvPr id="5" name="Footer Placeholder 4">
            <a:extLst>
              <a:ext uri="{FF2B5EF4-FFF2-40B4-BE49-F238E27FC236}">
                <a16:creationId xmlns:a16="http://schemas.microsoft.com/office/drawing/2014/main" id="{0FF973F3-E073-495A-B361-84B09CCD1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6DE64-7A26-4E11-A6CA-BBB2D82E1424}"/>
              </a:ext>
            </a:extLst>
          </p:cNvPr>
          <p:cNvSpPr>
            <a:spLocks noGrp="1"/>
          </p:cNvSpPr>
          <p:nvPr>
            <p:ph type="sldNum" sz="quarter" idx="12"/>
          </p:nvPr>
        </p:nvSpPr>
        <p:spPr/>
        <p:txBody>
          <a:bodyPr/>
          <a:lstStyle/>
          <a:p>
            <a:fld id="{A945A7C9-F697-4A69-8C2B-9B169E6D4115}" type="slidenum">
              <a:rPr lang="en-US" smtClean="0"/>
              <a:t>‹#›</a:t>
            </a:fld>
            <a:endParaRPr lang="en-US"/>
          </a:p>
        </p:txBody>
      </p:sp>
    </p:spTree>
    <p:extLst>
      <p:ext uri="{BB962C8B-B14F-4D97-AF65-F5344CB8AC3E}">
        <p14:creationId xmlns:p14="http://schemas.microsoft.com/office/powerpoint/2010/main" val="2068251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08785-A9F9-4D24-9795-B3769CE4D2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062073-54D4-439C-B805-82FF22CC9C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3A9003-E149-425B-AFE4-3F527881B706}"/>
              </a:ext>
            </a:extLst>
          </p:cNvPr>
          <p:cNvSpPr>
            <a:spLocks noGrp="1"/>
          </p:cNvSpPr>
          <p:nvPr>
            <p:ph type="dt" sz="half" idx="10"/>
          </p:nvPr>
        </p:nvSpPr>
        <p:spPr/>
        <p:txBody>
          <a:bodyPr/>
          <a:lstStyle/>
          <a:p>
            <a:fld id="{F0F1FF7C-D463-497F-A059-05059E3B49DC}" type="datetimeFigureOut">
              <a:rPr lang="en-US" smtClean="0"/>
              <a:t>06-Jun-22</a:t>
            </a:fld>
            <a:endParaRPr lang="en-US"/>
          </a:p>
        </p:txBody>
      </p:sp>
      <p:sp>
        <p:nvSpPr>
          <p:cNvPr id="5" name="Footer Placeholder 4">
            <a:extLst>
              <a:ext uri="{FF2B5EF4-FFF2-40B4-BE49-F238E27FC236}">
                <a16:creationId xmlns:a16="http://schemas.microsoft.com/office/drawing/2014/main" id="{0F184E46-B18D-4F0E-8A79-4CB72D494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3401A9-B4E4-46AB-84A2-3EB044A98F82}"/>
              </a:ext>
            </a:extLst>
          </p:cNvPr>
          <p:cNvSpPr>
            <a:spLocks noGrp="1"/>
          </p:cNvSpPr>
          <p:nvPr>
            <p:ph type="sldNum" sz="quarter" idx="12"/>
          </p:nvPr>
        </p:nvSpPr>
        <p:spPr/>
        <p:txBody>
          <a:bodyPr/>
          <a:lstStyle/>
          <a:p>
            <a:fld id="{A945A7C9-F697-4A69-8C2B-9B169E6D4115}" type="slidenum">
              <a:rPr lang="en-US" smtClean="0"/>
              <a:t>‹#›</a:t>
            </a:fld>
            <a:endParaRPr lang="en-US"/>
          </a:p>
        </p:txBody>
      </p:sp>
    </p:spTree>
    <p:extLst>
      <p:ext uri="{BB962C8B-B14F-4D97-AF65-F5344CB8AC3E}">
        <p14:creationId xmlns:p14="http://schemas.microsoft.com/office/powerpoint/2010/main" val="30706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D2A502-9E52-42AE-9E28-70E6C9CAF8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9D8981-2D79-4758-9D94-4803DA6828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F6EFC4-F51F-4B63-B3EA-06DBC3420EA9}"/>
              </a:ext>
            </a:extLst>
          </p:cNvPr>
          <p:cNvSpPr>
            <a:spLocks noGrp="1"/>
          </p:cNvSpPr>
          <p:nvPr>
            <p:ph type="dt" sz="half" idx="10"/>
          </p:nvPr>
        </p:nvSpPr>
        <p:spPr/>
        <p:txBody>
          <a:bodyPr/>
          <a:lstStyle/>
          <a:p>
            <a:fld id="{F0F1FF7C-D463-497F-A059-05059E3B49DC}" type="datetimeFigureOut">
              <a:rPr lang="en-US" smtClean="0"/>
              <a:t>06-Jun-22</a:t>
            </a:fld>
            <a:endParaRPr lang="en-US"/>
          </a:p>
        </p:txBody>
      </p:sp>
      <p:sp>
        <p:nvSpPr>
          <p:cNvPr id="5" name="Footer Placeholder 4">
            <a:extLst>
              <a:ext uri="{FF2B5EF4-FFF2-40B4-BE49-F238E27FC236}">
                <a16:creationId xmlns:a16="http://schemas.microsoft.com/office/drawing/2014/main" id="{646A856C-EBDA-4841-B9D0-F672FB52B4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60917-C7A5-416C-A1FC-5A44860DF4E4}"/>
              </a:ext>
            </a:extLst>
          </p:cNvPr>
          <p:cNvSpPr>
            <a:spLocks noGrp="1"/>
          </p:cNvSpPr>
          <p:nvPr>
            <p:ph type="sldNum" sz="quarter" idx="12"/>
          </p:nvPr>
        </p:nvSpPr>
        <p:spPr/>
        <p:txBody>
          <a:bodyPr/>
          <a:lstStyle/>
          <a:p>
            <a:fld id="{A945A7C9-F697-4A69-8C2B-9B169E6D4115}" type="slidenum">
              <a:rPr lang="en-US" smtClean="0"/>
              <a:t>‹#›</a:t>
            </a:fld>
            <a:endParaRPr lang="en-US"/>
          </a:p>
        </p:txBody>
      </p:sp>
    </p:spTree>
    <p:extLst>
      <p:ext uri="{BB962C8B-B14F-4D97-AF65-F5344CB8AC3E}">
        <p14:creationId xmlns:p14="http://schemas.microsoft.com/office/powerpoint/2010/main" val="3545892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9" name="Picture Placeholder 98"/>
          <p:cNvSpPr>
            <a:spLocks noGrp="1"/>
          </p:cNvSpPr>
          <p:nvPr>
            <p:ph type="pic" sz="quarter" idx="10"/>
          </p:nvPr>
        </p:nvSpPr>
        <p:spPr>
          <a:xfrm>
            <a:off x="0" y="0"/>
            <a:ext cx="12192000" cy="6858000"/>
          </a:xfrm>
        </p:spPr>
        <p:txBody>
          <a:bodyPr/>
          <a:lstStyle/>
          <a:p>
            <a:endParaRPr lang="ru-RU" dirty="0"/>
          </a:p>
        </p:txBody>
      </p:sp>
    </p:spTree>
    <p:extLst>
      <p:ext uri="{BB962C8B-B14F-4D97-AF65-F5344CB8AC3E}">
        <p14:creationId xmlns:p14="http://schemas.microsoft.com/office/powerpoint/2010/main" val="62376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ight 3 pictures">
    <p:spTree>
      <p:nvGrpSpPr>
        <p:cNvPr id="1" name=""/>
        <p:cNvGrpSpPr/>
        <p:nvPr/>
      </p:nvGrpSpPr>
      <p:grpSpPr>
        <a:xfrm>
          <a:off x="0" y="0"/>
          <a:ext cx="0" cy="0"/>
          <a:chOff x="0" y="0"/>
          <a:chExt cx="0" cy="0"/>
        </a:xfrm>
      </p:grpSpPr>
      <p:sp>
        <p:nvSpPr>
          <p:cNvPr id="7" name="Placeholder 01"/>
          <p:cNvSpPr>
            <a:spLocks noGrp="1"/>
          </p:cNvSpPr>
          <p:nvPr>
            <p:ph type="pic" sz="quarter" idx="10"/>
          </p:nvPr>
        </p:nvSpPr>
        <p:spPr>
          <a:xfrm>
            <a:off x="5332413" y="0"/>
            <a:ext cx="3352800" cy="6858000"/>
          </a:xfrm>
        </p:spPr>
        <p:txBody>
          <a:bodyPr/>
          <a:lstStyle/>
          <a:p>
            <a:endParaRPr lang="ru-RU" dirty="0"/>
          </a:p>
        </p:txBody>
      </p:sp>
      <p:sp>
        <p:nvSpPr>
          <p:cNvPr id="8" name="Placeholder 02"/>
          <p:cNvSpPr>
            <a:spLocks noGrp="1"/>
          </p:cNvSpPr>
          <p:nvPr>
            <p:ph type="pic" sz="quarter" idx="11"/>
          </p:nvPr>
        </p:nvSpPr>
        <p:spPr>
          <a:xfrm>
            <a:off x="8836025" y="0"/>
            <a:ext cx="3352800" cy="3355975"/>
          </a:xfrm>
        </p:spPr>
        <p:txBody>
          <a:bodyPr/>
          <a:lstStyle/>
          <a:p>
            <a:endParaRPr lang="ru-RU"/>
          </a:p>
        </p:txBody>
      </p:sp>
      <p:sp>
        <p:nvSpPr>
          <p:cNvPr id="9" name="Placeholder 03"/>
          <p:cNvSpPr>
            <a:spLocks noGrp="1"/>
          </p:cNvSpPr>
          <p:nvPr>
            <p:ph type="pic" sz="quarter" idx="12"/>
          </p:nvPr>
        </p:nvSpPr>
        <p:spPr>
          <a:xfrm>
            <a:off x="8836025" y="3495675"/>
            <a:ext cx="3352800" cy="3355975"/>
          </a:xfrm>
        </p:spPr>
        <p:txBody>
          <a:bodyPr/>
          <a:lstStyle/>
          <a:p>
            <a:endParaRPr lang="ru-RU"/>
          </a:p>
        </p:txBody>
      </p:sp>
    </p:spTree>
    <p:extLst>
      <p:ext uri="{BB962C8B-B14F-4D97-AF65-F5344CB8AC3E}">
        <p14:creationId xmlns:p14="http://schemas.microsoft.com/office/powerpoint/2010/main" val="347048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2" decel="100000" fill="hold" grpId="0" nodeType="withEffect" nodePh="1">
                                  <p:stCondLst>
                                    <p:cond delay="50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75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119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 Pyramid">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346881" y="4579485"/>
            <a:ext cx="2457676" cy="466044"/>
          </a:xfrm>
        </p:spPr>
        <p:txBody>
          <a:bodyPr>
            <a:normAutofit/>
          </a:bodyPr>
          <a:lstStyle>
            <a:lvl1pPr marL="0" indent="0">
              <a:buNone/>
              <a:defRPr sz="2400" b="1">
                <a:solidFill>
                  <a:schemeClr val="tx1"/>
                </a:solidFill>
              </a:defRPr>
            </a:lvl1pPr>
          </a:lstStyle>
          <a:p>
            <a:pPr lvl="0"/>
            <a:r>
              <a:rPr lang="en-US" dirty="0"/>
              <a:t>INVESTMENT</a:t>
            </a:r>
            <a:endParaRPr lang="ru-RU" dirty="0"/>
          </a:p>
        </p:txBody>
      </p:sp>
      <p:sp>
        <p:nvSpPr>
          <p:cNvPr id="10" name="Text Placeholder 9"/>
          <p:cNvSpPr>
            <a:spLocks noGrp="1"/>
          </p:cNvSpPr>
          <p:nvPr>
            <p:ph type="body" sz="quarter" idx="11" hasCustomPrompt="1"/>
          </p:nvPr>
        </p:nvSpPr>
        <p:spPr>
          <a:xfrm>
            <a:off x="1346881" y="5046209"/>
            <a:ext cx="3118983"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 aliqua. Ut enim ad minim veniam, quis</a:t>
            </a:r>
            <a:endParaRPr lang="ru-RU" dirty="0"/>
          </a:p>
        </p:txBody>
      </p:sp>
      <p:sp>
        <p:nvSpPr>
          <p:cNvPr id="12" name="Text Placeholder 7"/>
          <p:cNvSpPr>
            <a:spLocks noGrp="1"/>
          </p:cNvSpPr>
          <p:nvPr>
            <p:ph type="body" sz="quarter" idx="12" hasCustomPrompt="1"/>
          </p:nvPr>
        </p:nvSpPr>
        <p:spPr>
          <a:xfrm>
            <a:off x="1665288" y="2938463"/>
            <a:ext cx="2457676" cy="466044"/>
          </a:xfrm>
        </p:spPr>
        <p:txBody>
          <a:bodyPr>
            <a:normAutofit/>
          </a:bodyPr>
          <a:lstStyle>
            <a:lvl1pPr marL="0" indent="0">
              <a:buNone/>
              <a:defRPr sz="2400" b="1">
                <a:solidFill>
                  <a:schemeClr val="tx1"/>
                </a:solidFill>
              </a:defRPr>
            </a:lvl1pPr>
          </a:lstStyle>
          <a:p>
            <a:pPr lvl="0"/>
            <a:r>
              <a:rPr lang="en-US" dirty="0"/>
              <a:t>STRATEGY</a:t>
            </a:r>
            <a:endParaRPr lang="ru-RU" dirty="0"/>
          </a:p>
        </p:txBody>
      </p:sp>
      <p:sp>
        <p:nvSpPr>
          <p:cNvPr id="13" name="Text Placeholder 9"/>
          <p:cNvSpPr>
            <a:spLocks noGrp="1"/>
          </p:cNvSpPr>
          <p:nvPr>
            <p:ph type="body" sz="quarter" idx="13" hasCustomPrompt="1"/>
          </p:nvPr>
        </p:nvSpPr>
        <p:spPr>
          <a:xfrm>
            <a:off x="1665288" y="3405187"/>
            <a:ext cx="3118983"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 aliqua. Ut enim ad minim veniam, quis</a:t>
            </a:r>
            <a:endParaRPr lang="ru-RU" dirty="0"/>
          </a:p>
        </p:txBody>
      </p:sp>
      <p:sp>
        <p:nvSpPr>
          <p:cNvPr id="14" name="Text Placeholder 7"/>
          <p:cNvSpPr>
            <a:spLocks noGrp="1"/>
          </p:cNvSpPr>
          <p:nvPr>
            <p:ph type="body" sz="quarter" idx="14" hasCustomPrompt="1"/>
          </p:nvPr>
        </p:nvSpPr>
        <p:spPr>
          <a:xfrm>
            <a:off x="2008188" y="1316496"/>
            <a:ext cx="2457676" cy="466044"/>
          </a:xfrm>
        </p:spPr>
        <p:txBody>
          <a:bodyPr>
            <a:normAutofit/>
          </a:bodyPr>
          <a:lstStyle>
            <a:lvl1pPr marL="0" indent="0">
              <a:buNone/>
              <a:defRPr sz="2400" b="1">
                <a:solidFill>
                  <a:schemeClr val="tx1"/>
                </a:solidFill>
              </a:defRPr>
            </a:lvl1pPr>
          </a:lstStyle>
          <a:p>
            <a:pPr lvl="0"/>
            <a:r>
              <a:rPr lang="en-US" dirty="0"/>
              <a:t>STARTUP</a:t>
            </a:r>
            <a:endParaRPr lang="ru-RU" dirty="0"/>
          </a:p>
        </p:txBody>
      </p:sp>
      <p:sp>
        <p:nvSpPr>
          <p:cNvPr id="15" name="Text Placeholder 9"/>
          <p:cNvSpPr>
            <a:spLocks noGrp="1"/>
          </p:cNvSpPr>
          <p:nvPr>
            <p:ph type="body" sz="quarter" idx="15" hasCustomPrompt="1"/>
          </p:nvPr>
        </p:nvSpPr>
        <p:spPr>
          <a:xfrm>
            <a:off x="2008188" y="1783220"/>
            <a:ext cx="3118983"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 aliqua. Ut enim ad minim veniam, quis</a:t>
            </a:r>
            <a:endParaRPr lang="ru-RU" dirty="0"/>
          </a:p>
        </p:txBody>
      </p:sp>
    </p:spTree>
    <p:extLst>
      <p:ext uri="{BB962C8B-B14F-4D97-AF65-F5344CB8AC3E}">
        <p14:creationId xmlns:p14="http://schemas.microsoft.com/office/powerpoint/2010/main" val="2360122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ello_0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731963" y="1611313"/>
            <a:ext cx="2794000" cy="2795588"/>
          </a:xfrm>
          <a:custGeom>
            <a:avLst/>
            <a:gdLst>
              <a:gd name="connsiteX0" fmla="*/ 1397000 w 2794000"/>
              <a:gd name="connsiteY0" fmla="*/ 0 h 2795588"/>
              <a:gd name="connsiteX1" fmla="*/ 2794000 w 2794000"/>
              <a:gd name="connsiteY1" fmla="*/ 1397794 h 2795588"/>
              <a:gd name="connsiteX2" fmla="*/ 1397000 w 2794000"/>
              <a:gd name="connsiteY2" fmla="*/ 2795588 h 2795588"/>
              <a:gd name="connsiteX3" fmla="*/ 0 w 2794000"/>
              <a:gd name="connsiteY3" fmla="*/ 1397794 h 2795588"/>
              <a:gd name="connsiteX4" fmla="*/ 1397000 w 2794000"/>
              <a:gd name="connsiteY4" fmla="*/ 0 h 279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00" h="2795588">
                <a:moveTo>
                  <a:pt x="1397000" y="0"/>
                </a:moveTo>
                <a:cubicBezTo>
                  <a:pt x="2168542" y="0"/>
                  <a:pt x="2794000" y="625814"/>
                  <a:pt x="2794000" y="1397794"/>
                </a:cubicBezTo>
                <a:cubicBezTo>
                  <a:pt x="2794000" y="2169774"/>
                  <a:pt x="2168542" y="2795588"/>
                  <a:pt x="1397000" y="2795588"/>
                </a:cubicBezTo>
                <a:cubicBezTo>
                  <a:pt x="625458" y="2795588"/>
                  <a:pt x="0" y="2169774"/>
                  <a:pt x="0" y="1397794"/>
                </a:cubicBezTo>
                <a:cubicBezTo>
                  <a:pt x="0" y="625814"/>
                  <a:pt x="625458" y="0"/>
                  <a:pt x="1397000" y="0"/>
                </a:cubicBezTo>
                <a:close/>
              </a:path>
            </a:pathLst>
          </a:custGeom>
        </p:spPr>
        <p:txBody>
          <a:bodyPr wrap="square">
            <a:noAutofit/>
          </a:bodyPr>
          <a:lstStyle/>
          <a:p>
            <a:endParaRPr lang="ru-RU"/>
          </a:p>
        </p:txBody>
      </p:sp>
    </p:spTree>
    <p:extLst>
      <p:ext uri="{BB962C8B-B14F-4D97-AF65-F5344CB8AC3E}">
        <p14:creationId xmlns:p14="http://schemas.microsoft.com/office/powerpoint/2010/main" val="12329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100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 Photos">
    <p:spTree>
      <p:nvGrpSpPr>
        <p:cNvPr id="1" name=""/>
        <p:cNvGrpSpPr/>
        <p:nvPr/>
      </p:nvGrpSpPr>
      <p:grpSpPr>
        <a:xfrm>
          <a:off x="0" y="0"/>
          <a:ext cx="0" cy="0"/>
          <a:chOff x="0" y="0"/>
          <a:chExt cx="0" cy="0"/>
        </a:xfrm>
      </p:grpSpPr>
      <p:sp>
        <p:nvSpPr>
          <p:cNvPr id="7" name="Placeholder 01"/>
          <p:cNvSpPr>
            <a:spLocks noGrp="1"/>
          </p:cNvSpPr>
          <p:nvPr>
            <p:ph type="pic" sz="quarter" idx="10"/>
          </p:nvPr>
        </p:nvSpPr>
        <p:spPr>
          <a:xfrm>
            <a:off x="1588" y="0"/>
            <a:ext cx="3351212" cy="3355975"/>
          </a:xfrm>
        </p:spPr>
        <p:txBody>
          <a:bodyPr/>
          <a:lstStyle/>
          <a:p>
            <a:endParaRPr lang="ru-RU"/>
          </a:p>
        </p:txBody>
      </p:sp>
      <p:sp>
        <p:nvSpPr>
          <p:cNvPr id="8" name="Placeholder 02"/>
          <p:cNvSpPr>
            <a:spLocks noGrp="1"/>
          </p:cNvSpPr>
          <p:nvPr>
            <p:ph type="pic" sz="quarter" idx="11"/>
          </p:nvPr>
        </p:nvSpPr>
        <p:spPr>
          <a:xfrm>
            <a:off x="1588" y="3502025"/>
            <a:ext cx="3351212" cy="3355975"/>
          </a:xfrm>
        </p:spPr>
        <p:txBody>
          <a:bodyPr/>
          <a:lstStyle/>
          <a:p>
            <a:endParaRPr lang="ru-RU"/>
          </a:p>
        </p:txBody>
      </p:sp>
      <p:sp>
        <p:nvSpPr>
          <p:cNvPr id="9" name="Placeholder 03"/>
          <p:cNvSpPr>
            <a:spLocks noGrp="1"/>
          </p:cNvSpPr>
          <p:nvPr>
            <p:ph type="pic" sz="quarter" idx="12"/>
          </p:nvPr>
        </p:nvSpPr>
        <p:spPr>
          <a:xfrm>
            <a:off x="8840788" y="0"/>
            <a:ext cx="3351212" cy="3355975"/>
          </a:xfrm>
        </p:spPr>
        <p:txBody>
          <a:bodyPr/>
          <a:lstStyle/>
          <a:p>
            <a:endParaRPr lang="ru-RU"/>
          </a:p>
        </p:txBody>
      </p:sp>
      <p:sp>
        <p:nvSpPr>
          <p:cNvPr id="10" name="Placeholder 04"/>
          <p:cNvSpPr>
            <a:spLocks noGrp="1"/>
          </p:cNvSpPr>
          <p:nvPr>
            <p:ph type="pic" sz="quarter" idx="13"/>
          </p:nvPr>
        </p:nvSpPr>
        <p:spPr>
          <a:xfrm>
            <a:off x="8840788" y="3502025"/>
            <a:ext cx="3351212" cy="3355975"/>
          </a:xfrm>
        </p:spPr>
        <p:txBody>
          <a:bodyPr/>
          <a:lstStyle/>
          <a:p>
            <a:endParaRPr lang="ru-RU"/>
          </a:p>
        </p:txBody>
      </p:sp>
    </p:spTree>
    <p:extLst>
      <p:ext uri="{BB962C8B-B14F-4D97-AF65-F5344CB8AC3E}">
        <p14:creationId xmlns:p14="http://schemas.microsoft.com/office/powerpoint/2010/main" val="306084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25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5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25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bstract stripes photo">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2771774" y="263525"/>
            <a:ext cx="11655424" cy="6249988"/>
          </a:xfrm>
          <a:custGeom>
            <a:avLst/>
            <a:gdLst>
              <a:gd name="connsiteX0" fmla="*/ 6907211 w 11655424"/>
              <a:gd name="connsiteY0" fmla="*/ 1400175 h 6249988"/>
              <a:gd name="connsiteX1" fmla="*/ 8321674 w 11655424"/>
              <a:gd name="connsiteY1" fmla="*/ 1400175 h 6249988"/>
              <a:gd name="connsiteX2" fmla="*/ 5548312 w 11655424"/>
              <a:gd name="connsiteY2" fmla="*/ 6249988 h 6249988"/>
              <a:gd name="connsiteX3" fmla="*/ 4133849 w 11655424"/>
              <a:gd name="connsiteY3" fmla="*/ 6249988 h 6249988"/>
              <a:gd name="connsiteX4" fmla="*/ 10240961 w 11655424"/>
              <a:gd name="connsiteY4" fmla="*/ 1114425 h 6249988"/>
              <a:gd name="connsiteX5" fmla="*/ 11655424 w 11655424"/>
              <a:gd name="connsiteY5" fmla="*/ 1114425 h 6249988"/>
              <a:gd name="connsiteX6" fmla="*/ 8882062 w 11655424"/>
              <a:gd name="connsiteY6" fmla="*/ 5964238 h 6249988"/>
              <a:gd name="connsiteX7" fmla="*/ 7467599 w 11655424"/>
              <a:gd name="connsiteY7" fmla="*/ 5964238 h 6249988"/>
              <a:gd name="connsiteX8" fmla="*/ 5621336 w 11655424"/>
              <a:gd name="connsiteY8" fmla="*/ 904876 h 6249988"/>
              <a:gd name="connsiteX9" fmla="*/ 7035799 w 11655424"/>
              <a:gd name="connsiteY9" fmla="*/ 904876 h 6249988"/>
              <a:gd name="connsiteX10" fmla="*/ 4262437 w 11655424"/>
              <a:gd name="connsiteY10" fmla="*/ 5754688 h 6249988"/>
              <a:gd name="connsiteX11" fmla="*/ 2847975 w 11655424"/>
              <a:gd name="connsiteY11" fmla="*/ 5754688 h 6249988"/>
              <a:gd name="connsiteX12" fmla="*/ 8888411 w 11655424"/>
              <a:gd name="connsiteY12" fmla="*/ 695325 h 6249988"/>
              <a:gd name="connsiteX13" fmla="*/ 10302874 w 11655424"/>
              <a:gd name="connsiteY13" fmla="*/ 695325 h 6249988"/>
              <a:gd name="connsiteX14" fmla="*/ 7529512 w 11655424"/>
              <a:gd name="connsiteY14" fmla="*/ 5545138 h 6249988"/>
              <a:gd name="connsiteX15" fmla="*/ 6115049 w 11655424"/>
              <a:gd name="connsiteY15" fmla="*/ 5545138 h 6249988"/>
              <a:gd name="connsiteX16" fmla="*/ 2773362 w 11655424"/>
              <a:gd name="connsiteY16" fmla="*/ 457200 h 6249988"/>
              <a:gd name="connsiteX17" fmla="*/ 4187824 w 11655424"/>
              <a:gd name="connsiteY17" fmla="*/ 457200 h 6249988"/>
              <a:gd name="connsiteX18" fmla="*/ 1414463 w 11655424"/>
              <a:gd name="connsiteY18" fmla="*/ 5307013 h 6249988"/>
              <a:gd name="connsiteX19" fmla="*/ 0 w 11655424"/>
              <a:gd name="connsiteY19" fmla="*/ 5307013 h 6249988"/>
              <a:gd name="connsiteX20" fmla="*/ 4554536 w 11655424"/>
              <a:gd name="connsiteY20" fmla="*/ 0 h 6249988"/>
              <a:gd name="connsiteX21" fmla="*/ 5968999 w 11655424"/>
              <a:gd name="connsiteY21" fmla="*/ 0 h 6249988"/>
              <a:gd name="connsiteX22" fmla="*/ 3195637 w 11655424"/>
              <a:gd name="connsiteY22" fmla="*/ 4849813 h 6249988"/>
              <a:gd name="connsiteX23" fmla="*/ 1781175 w 11655424"/>
              <a:gd name="connsiteY23" fmla="*/ 4849813 h 624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655424" h="6249988">
                <a:moveTo>
                  <a:pt x="6907211" y="1400175"/>
                </a:moveTo>
                <a:lnTo>
                  <a:pt x="8321674" y="1400175"/>
                </a:lnTo>
                <a:lnTo>
                  <a:pt x="5548312" y="6249988"/>
                </a:lnTo>
                <a:lnTo>
                  <a:pt x="4133849" y="6249988"/>
                </a:lnTo>
                <a:close/>
                <a:moveTo>
                  <a:pt x="10240961" y="1114425"/>
                </a:moveTo>
                <a:lnTo>
                  <a:pt x="11655424" y="1114425"/>
                </a:lnTo>
                <a:lnTo>
                  <a:pt x="8882062" y="5964238"/>
                </a:lnTo>
                <a:lnTo>
                  <a:pt x="7467599" y="5964238"/>
                </a:lnTo>
                <a:close/>
                <a:moveTo>
                  <a:pt x="5621336" y="904876"/>
                </a:moveTo>
                <a:lnTo>
                  <a:pt x="7035799" y="904876"/>
                </a:lnTo>
                <a:lnTo>
                  <a:pt x="4262437" y="5754688"/>
                </a:lnTo>
                <a:lnTo>
                  <a:pt x="2847975" y="5754688"/>
                </a:lnTo>
                <a:close/>
                <a:moveTo>
                  <a:pt x="8888411" y="695325"/>
                </a:moveTo>
                <a:lnTo>
                  <a:pt x="10302874" y="695325"/>
                </a:lnTo>
                <a:lnTo>
                  <a:pt x="7529512" y="5545138"/>
                </a:lnTo>
                <a:lnTo>
                  <a:pt x="6115049" y="5545138"/>
                </a:lnTo>
                <a:close/>
                <a:moveTo>
                  <a:pt x="2773362" y="457200"/>
                </a:moveTo>
                <a:lnTo>
                  <a:pt x="4187824" y="457200"/>
                </a:lnTo>
                <a:lnTo>
                  <a:pt x="1414463" y="5307013"/>
                </a:lnTo>
                <a:lnTo>
                  <a:pt x="0" y="5307013"/>
                </a:lnTo>
                <a:close/>
                <a:moveTo>
                  <a:pt x="4554536" y="0"/>
                </a:moveTo>
                <a:lnTo>
                  <a:pt x="5968999" y="0"/>
                </a:lnTo>
                <a:lnTo>
                  <a:pt x="3195637" y="4849813"/>
                </a:lnTo>
                <a:lnTo>
                  <a:pt x="1781175" y="4849813"/>
                </a:lnTo>
                <a:close/>
              </a:path>
            </a:pathLst>
          </a:custGeom>
        </p:spPr>
        <p:txBody>
          <a:bodyPr wrap="square">
            <a:noAutofit/>
          </a:bodyPr>
          <a:lstStyle/>
          <a:p>
            <a:endParaRPr lang="ru-RU"/>
          </a:p>
        </p:txBody>
      </p:sp>
    </p:spTree>
    <p:extLst>
      <p:ext uri="{BB962C8B-B14F-4D97-AF65-F5344CB8AC3E}">
        <p14:creationId xmlns:p14="http://schemas.microsoft.com/office/powerpoint/2010/main" val="404181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04 Options">
    <p:spTree>
      <p:nvGrpSpPr>
        <p:cNvPr id="1" name=""/>
        <p:cNvGrpSpPr/>
        <p:nvPr/>
      </p:nvGrpSpPr>
      <p:grpSpPr>
        <a:xfrm>
          <a:off x="0" y="0"/>
          <a:ext cx="0" cy="0"/>
          <a:chOff x="0" y="0"/>
          <a:chExt cx="0" cy="0"/>
        </a:xfrm>
      </p:grpSpPr>
      <p:sp>
        <p:nvSpPr>
          <p:cNvPr id="7" name="Text Placeholder 33"/>
          <p:cNvSpPr>
            <a:spLocks noGrp="1"/>
          </p:cNvSpPr>
          <p:nvPr>
            <p:ph type="body" sz="quarter" idx="11" hasCustomPrompt="1"/>
          </p:nvPr>
        </p:nvSpPr>
        <p:spPr>
          <a:xfrm>
            <a:off x="7304405" y="1044318"/>
            <a:ext cx="3855720" cy="821354"/>
          </a:xfrm>
          <a:prstGeom prst="rect">
            <a:avLst/>
          </a:prstGeom>
        </p:spPr>
        <p:txBody>
          <a:bodyPr>
            <a:noAutofit/>
          </a:bodyPr>
          <a:lstStyle>
            <a:lvl1pPr marL="0" indent="0">
              <a:buNone/>
              <a:defRPr sz="105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8" name="Text Placeholder 36"/>
          <p:cNvSpPr>
            <a:spLocks noGrp="1"/>
          </p:cNvSpPr>
          <p:nvPr>
            <p:ph type="body" sz="quarter" idx="14" hasCustomPrompt="1"/>
          </p:nvPr>
        </p:nvSpPr>
        <p:spPr>
          <a:xfrm>
            <a:off x="7304404" y="636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13" name="Text Placeholder 33"/>
          <p:cNvSpPr>
            <a:spLocks noGrp="1"/>
          </p:cNvSpPr>
          <p:nvPr>
            <p:ph type="body" sz="quarter" idx="15" hasCustomPrompt="1"/>
          </p:nvPr>
        </p:nvSpPr>
        <p:spPr>
          <a:xfrm>
            <a:off x="7304405" y="2511782"/>
            <a:ext cx="3855720" cy="821354"/>
          </a:xfrm>
          <a:prstGeom prst="rect">
            <a:avLst/>
          </a:prstGeom>
        </p:spPr>
        <p:txBody>
          <a:bodyPr>
            <a:noAutofit/>
          </a:bodyPr>
          <a:lstStyle>
            <a:lvl1pPr marL="0" indent="0">
              <a:buNone/>
              <a:defRPr sz="105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4" name="Text Placeholder 36"/>
          <p:cNvSpPr>
            <a:spLocks noGrp="1"/>
          </p:cNvSpPr>
          <p:nvPr>
            <p:ph type="body" sz="quarter" idx="16" hasCustomPrompt="1"/>
          </p:nvPr>
        </p:nvSpPr>
        <p:spPr>
          <a:xfrm>
            <a:off x="7304404" y="2103794"/>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5" name="Text Placeholder 33"/>
          <p:cNvSpPr>
            <a:spLocks noGrp="1"/>
          </p:cNvSpPr>
          <p:nvPr>
            <p:ph type="body" sz="quarter" idx="17" hasCustomPrompt="1"/>
          </p:nvPr>
        </p:nvSpPr>
        <p:spPr>
          <a:xfrm>
            <a:off x="7304405" y="3986620"/>
            <a:ext cx="3855720" cy="821354"/>
          </a:xfrm>
          <a:prstGeom prst="rect">
            <a:avLst/>
          </a:prstGeom>
        </p:spPr>
        <p:txBody>
          <a:bodyPr>
            <a:noAutofit/>
          </a:bodyPr>
          <a:lstStyle>
            <a:lvl1pPr marL="0" indent="0">
              <a:buNone/>
              <a:defRPr sz="105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6" name="Text Placeholder 36"/>
          <p:cNvSpPr>
            <a:spLocks noGrp="1"/>
          </p:cNvSpPr>
          <p:nvPr>
            <p:ph type="body" sz="quarter" idx="18" hasCustomPrompt="1"/>
          </p:nvPr>
        </p:nvSpPr>
        <p:spPr>
          <a:xfrm>
            <a:off x="7304404" y="3578632"/>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
        <p:nvSpPr>
          <p:cNvPr id="17" name="Text Placeholder 33"/>
          <p:cNvSpPr>
            <a:spLocks noGrp="1"/>
          </p:cNvSpPr>
          <p:nvPr>
            <p:ph type="body" sz="quarter" idx="19" hasCustomPrompt="1"/>
          </p:nvPr>
        </p:nvSpPr>
        <p:spPr>
          <a:xfrm>
            <a:off x="7304405" y="5461458"/>
            <a:ext cx="3855720" cy="821354"/>
          </a:xfrm>
          <a:prstGeom prst="rect">
            <a:avLst/>
          </a:prstGeom>
        </p:spPr>
        <p:txBody>
          <a:bodyPr>
            <a:noAutofit/>
          </a:bodyPr>
          <a:lstStyle>
            <a:lvl1pPr marL="0" indent="0">
              <a:buNone/>
              <a:defRPr sz="105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8" name="Text Placeholder 36"/>
          <p:cNvSpPr>
            <a:spLocks noGrp="1"/>
          </p:cNvSpPr>
          <p:nvPr>
            <p:ph type="body" sz="quarter" idx="20" hasCustomPrompt="1"/>
          </p:nvPr>
        </p:nvSpPr>
        <p:spPr>
          <a:xfrm>
            <a:off x="7304404" y="505347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04</a:t>
            </a:r>
            <a:endParaRPr lang="ru-RU" dirty="0"/>
          </a:p>
        </p:txBody>
      </p:sp>
    </p:spTree>
    <p:extLst>
      <p:ext uri="{BB962C8B-B14F-4D97-AF65-F5344CB8AC3E}">
        <p14:creationId xmlns:p14="http://schemas.microsoft.com/office/powerpoint/2010/main" val="4081895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BE63-A2C5-4D6D-8447-C2939A3A14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423FF5-ACF9-4A0A-871E-AF1F3ED7DE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9A5A7-363C-4872-9577-C63A8BE9413D}"/>
              </a:ext>
            </a:extLst>
          </p:cNvPr>
          <p:cNvSpPr>
            <a:spLocks noGrp="1"/>
          </p:cNvSpPr>
          <p:nvPr>
            <p:ph type="dt" sz="half" idx="10"/>
          </p:nvPr>
        </p:nvSpPr>
        <p:spPr/>
        <p:txBody>
          <a:bodyPr/>
          <a:lstStyle/>
          <a:p>
            <a:fld id="{F0F1FF7C-D463-497F-A059-05059E3B49DC}" type="datetimeFigureOut">
              <a:rPr lang="en-US" smtClean="0"/>
              <a:t>06-Jun-22</a:t>
            </a:fld>
            <a:endParaRPr lang="en-US"/>
          </a:p>
        </p:txBody>
      </p:sp>
      <p:sp>
        <p:nvSpPr>
          <p:cNvPr id="5" name="Footer Placeholder 4">
            <a:extLst>
              <a:ext uri="{FF2B5EF4-FFF2-40B4-BE49-F238E27FC236}">
                <a16:creationId xmlns:a16="http://schemas.microsoft.com/office/drawing/2014/main" id="{69F8C579-0906-47BE-9657-308CE80627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A5D070-634D-43C5-9761-5DB131DBFFCA}"/>
              </a:ext>
            </a:extLst>
          </p:cNvPr>
          <p:cNvSpPr>
            <a:spLocks noGrp="1"/>
          </p:cNvSpPr>
          <p:nvPr>
            <p:ph type="sldNum" sz="quarter" idx="12"/>
          </p:nvPr>
        </p:nvSpPr>
        <p:spPr/>
        <p:txBody>
          <a:bodyPr/>
          <a:lstStyle/>
          <a:p>
            <a:fld id="{A945A7C9-F697-4A69-8C2B-9B169E6D4115}" type="slidenum">
              <a:rPr lang="en-US" smtClean="0"/>
              <a:t>‹#›</a:t>
            </a:fld>
            <a:endParaRPr lang="en-US"/>
          </a:p>
        </p:txBody>
      </p:sp>
    </p:spTree>
    <p:extLst>
      <p:ext uri="{BB962C8B-B14F-4D97-AF65-F5344CB8AC3E}">
        <p14:creationId xmlns:p14="http://schemas.microsoft.com/office/powerpoint/2010/main" val="1156315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 options">
    <p:spTree>
      <p:nvGrpSpPr>
        <p:cNvPr id="1" name=""/>
        <p:cNvGrpSpPr/>
        <p:nvPr/>
      </p:nvGrpSpPr>
      <p:grpSpPr>
        <a:xfrm>
          <a:off x="0" y="0"/>
          <a:ext cx="0" cy="0"/>
          <a:chOff x="0" y="0"/>
          <a:chExt cx="0" cy="0"/>
        </a:xfrm>
      </p:grpSpPr>
      <p:sp>
        <p:nvSpPr>
          <p:cNvPr id="8" name="Text Placeholder 11"/>
          <p:cNvSpPr>
            <a:spLocks noGrp="1"/>
          </p:cNvSpPr>
          <p:nvPr>
            <p:ph type="body" sz="quarter" idx="10" hasCustomPrompt="1"/>
          </p:nvPr>
        </p:nvSpPr>
        <p:spPr>
          <a:xfrm>
            <a:off x="1485273" y="5356652"/>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1" name="Text Placeholder 10"/>
          <p:cNvSpPr>
            <a:spLocks noGrp="1"/>
          </p:cNvSpPr>
          <p:nvPr>
            <p:ph type="body" sz="quarter" idx="15" hasCustomPrompt="1"/>
          </p:nvPr>
        </p:nvSpPr>
        <p:spPr>
          <a:xfrm>
            <a:off x="1485273" y="5007788"/>
            <a:ext cx="1748011" cy="348864"/>
          </a:xfrm>
        </p:spPr>
        <p:txBody>
          <a:bodyPr>
            <a:noAutofit/>
          </a:bodyPr>
          <a:lstStyle>
            <a:lvl1pPr marL="0" indent="0" algn="l">
              <a:buNone/>
              <a:defRPr sz="2100" b="1"/>
            </a:lvl1pPr>
          </a:lstStyle>
          <a:p>
            <a:pPr lvl="0"/>
            <a:r>
              <a:rPr lang="en-US" dirty="0"/>
              <a:t>CREATIVE</a:t>
            </a:r>
            <a:endParaRPr lang="ru-RU" dirty="0"/>
          </a:p>
        </p:txBody>
      </p:sp>
      <p:sp>
        <p:nvSpPr>
          <p:cNvPr id="12" name="Text Placeholder 11"/>
          <p:cNvSpPr>
            <a:spLocks noGrp="1"/>
          </p:cNvSpPr>
          <p:nvPr>
            <p:ph type="body" sz="quarter" idx="16" hasCustomPrompt="1"/>
          </p:nvPr>
        </p:nvSpPr>
        <p:spPr>
          <a:xfrm>
            <a:off x="5090625" y="5356652"/>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3" name="Text Placeholder 10"/>
          <p:cNvSpPr>
            <a:spLocks noGrp="1"/>
          </p:cNvSpPr>
          <p:nvPr>
            <p:ph type="body" sz="quarter" idx="17" hasCustomPrompt="1"/>
          </p:nvPr>
        </p:nvSpPr>
        <p:spPr>
          <a:xfrm>
            <a:off x="5090625" y="5007788"/>
            <a:ext cx="1748011" cy="348864"/>
          </a:xfrm>
        </p:spPr>
        <p:txBody>
          <a:bodyPr>
            <a:noAutofit/>
          </a:bodyPr>
          <a:lstStyle>
            <a:lvl1pPr marL="0" indent="0" algn="l">
              <a:buNone/>
              <a:defRPr sz="2100" b="1"/>
            </a:lvl1pPr>
          </a:lstStyle>
          <a:p>
            <a:pPr lvl="0"/>
            <a:r>
              <a:rPr lang="en-US" dirty="0"/>
              <a:t>TEAMWORK</a:t>
            </a:r>
            <a:endParaRPr lang="ru-RU" dirty="0"/>
          </a:p>
        </p:txBody>
      </p:sp>
      <p:sp>
        <p:nvSpPr>
          <p:cNvPr id="14" name="Text Placeholder 11"/>
          <p:cNvSpPr>
            <a:spLocks noGrp="1"/>
          </p:cNvSpPr>
          <p:nvPr>
            <p:ph type="body" sz="quarter" idx="18" hasCustomPrompt="1"/>
          </p:nvPr>
        </p:nvSpPr>
        <p:spPr>
          <a:xfrm>
            <a:off x="8641312" y="5356652"/>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5" name="Text Placeholder 10"/>
          <p:cNvSpPr>
            <a:spLocks noGrp="1"/>
          </p:cNvSpPr>
          <p:nvPr>
            <p:ph type="body" sz="quarter" idx="19" hasCustomPrompt="1"/>
          </p:nvPr>
        </p:nvSpPr>
        <p:spPr>
          <a:xfrm>
            <a:off x="8641312" y="5007788"/>
            <a:ext cx="1748011" cy="348864"/>
          </a:xfrm>
        </p:spPr>
        <p:txBody>
          <a:bodyPr>
            <a:noAutofit/>
          </a:bodyPr>
          <a:lstStyle>
            <a:lvl1pPr marL="0" indent="0" algn="l">
              <a:buNone/>
              <a:defRPr sz="2100" b="1"/>
            </a:lvl1pPr>
          </a:lstStyle>
          <a:p>
            <a:pPr lvl="0"/>
            <a:r>
              <a:rPr lang="en-US" dirty="0"/>
              <a:t>STRATEGY</a:t>
            </a:r>
            <a:endParaRPr lang="ru-RU" dirty="0"/>
          </a:p>
        </p:txBody>
      </p:sp>
    </p:spTree>
    <p:extLst>
      <p:ext uri="{BB962C8B-B14F-4D97-AF65-F5344CB8AC3E}">
        <p14:creationId xmlns:p14="http://schemas.microsoft.com/office/powerpoint/2010/main" val="3846265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03 Options">
    <p:spTree>
      <p:nvGrpSpPr>
        <p:cNvPr id="1" name=""/>
        <p:cNvGrpSpPr/>
        <p:nvPr/>
      </p:nvGrpSpPr>
      <p:grpSpPr>
        <a:xfrm>
          <a:off x="0" y="0"/>
          <a:ext cx="0" cy="0"/>
          <a:chOff x="0" y="0"/>
          <a:chExt cx="0" cy="0"/>
        </a:xfrm>
      </p:grpSpPr>
      <p:sp>
        <p:nvSpPr>
          <p:cNvPr id="7" name="Text Placeholder 33"/>
          <p:cNvSpPr>
            <a:spLocks noGrp="1"/>
          </p:cNvSpPr>
          <p:nvPr>
            <p:ph type="body" sz="quarter" idx="11" hasCustomPrompt="1"/>
          </p:nvPr>
        </p:nvSpPr>
        <p:spPr>
          <a:xfrm>
            <a:off x="7304405" y="156051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8" name="Text Placeholder 36"/>
          <p:cNvSpPr>
            <a:spLocks noGrp="1"/>
          </p:cNvSpPr>
          <p:nvPr>
            <p:ph type="body" sz="quarter" idx="14" hasCustomPrompt="1"/>
          </p:nvPr>
        </p:nvSpPr>
        <p:spPr>
          <a:xfrm>
            <a:off x="7304404" y="1152523"/>
            <a:ext cx="2531747" cy="541338"/>
          </a:xfrm>
          <a:prstGeom prst="rect">
            <a:avLst/>
          </a:prstGeo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9" name="Text Placeholder 33"/>
          <p:cNvSpPr>
            <a:spLocks noGrp="1"/>
          </p:cNvSpPr>
          <p:nvPr>
            <p:ph type="body" sz="quarter" idx="15" hasCustomPrompt="1"/>
          </p:nvPr>
        </p:nvSpPr>
        <p:spPr>
          <a:xfrm>
            <a:off x="7304405" y="335597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0" name="Text Placeholder 36"/>
          <p:cNvSpPr>
            <a:spLocks noGrp="1"/>
          </p:cNvSpPr>
          <p:nvPr>
            <p:ph type="body" sz="quarter" idx="16" hasCustomPrompt="1"/>
          </p:nvPr>
        </p:nvSpPr>
        <p:spPr>
          <a:xfrm>
            <a:off x="7304404" y="2947983"/>
            <a:ext cx="2531747" cy="541338"/>
          </a:xfrm>
          <a:prstGeom prst="rect">
            <a:avLst/>
          </a:prstGeo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1" name="Text Placeholder 33"/>
          <p:cNvSpPr>
            <a:spLocks noGrp="1"/>
          </p:cNvSpPr>
          <p:nvPr>
            <p:ph type="body" sz="quarter" idx="17" hasCustomPrompt="1"/>
          </p:nvPr>
        </p:nvSpPr>
        <p:spPr>
          <a:xfrm>
            <a:off x="7304405" y="515143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2" name="Text Placeholder 36"/>
          <p:cNvSpPr>
            <a:spLocks noGrp="1"/>
          </p:cNvSpPr>
          <p:nvPr>
            <p:ph type="body" sz="quarter" idx="18" hasCustomPrompt="1"/>
          </p:nvPr>
        </p:nvSpPr>
        <p:spPr>
          <a:xfrm>
            <a:off x="7304404" y="4743443"/>
            <a:ext cx="2531747" cy="541338"/>
          </a:xfrm>
          <a:prstGeom prst="rect">
            <a:avLst/>
          </a:prstGeo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Tree>
    <p:extLst>
      <p:ext uri="{BB962C8B-B14F-4D97-AF65-F5344CB8AC3E}">
        <p14:creationId xmlns:p14="http://schemas.microsoft.com/office/powerpoint/2010/main" val="1620597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A7284-6E1F-4F38-B98A-C9F7716DF2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760749-F702-4234-A6AB-ACA86E13A1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3122A9-4CE3-4F19-8CD6-05303CC55D61}"/>
              </a:ext>
            </a:extLst>
          </p:cNvPr>
          <p:cNvSpPr>
            <a:spLocks noGrp="1"/>
          </p:cNvSpPr>
          <p:nvPr>
            <p:ph type="dt" sz="half" idx="10"/>
          </p:nvPr>
        </p:nvSpPr>
        <p:spPr/>
        <p:txBody>
          <a:bodyPr/>
          <a:lstStyle/>
          <a:p>
            <a:fld id="{F0F1FF7C-D463-497F-A059-05059E3B49DC}" type="datetimeFigureOut">
              <a:rPr lang="en-US" smtClean="0"/>
              <a:t>06-Jun-22</a:t>
            </a:fld>
            <a:endParaRPr lang="en-US"/>
          </a:p>
        </p:txBody>
      </p:sp>
      <p:sp>
        <p:nvSpPr>
          <p:cNvPr id="5" name="Footer Placeholder 4">
            <a:extLst>
              <a:ext uri="{FF2B5EF4-FFF2-40B4-BE49-F238E27FC236}">
                <a16:creationId xmlns:a16="http://schemas.microsoft.com/office/drawing/2014/main" id="{80EE386D-F091-40CC-8736-314D4A28C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398DD-2EC5-4CD1-AE3F-8422AFDDEFFC}"/>
              </a:ext>
            </a:extLst>
          </p:cNvPr>
          <p:cNvSpPr>
            <a:spLocks noGrp="1"/>
          </p:cNvSpPr>
          <p:nvPr>
            <p:ph type="sldNum" sz="quarter" idx="12"/>
          </p:nvPr>
        </p:nvSpPr>
        <p:spPr/>
        <p:txBody>
          <a:bodyPr/>
          <a:lstStyle/>
          <a:p>
            <a:fld id="{A945A7C9-F697-4A69-8C2B-9B169E6D4115}" type="slidenum">
              <a:rPr lang="en-US" smtClean="0"/>
              <a:t>‹#›</a:t>
            </a:fld>
            <a:endParaRPr lang="en-US"/>
          </a:p>
        </p:txBody>
      </p:sp>
    </p:spTree>
    <p:extLst>
      <p:ext uri="{BB962C8B-B14F-4D97-AF65-F5344CB8AC3E}">
        <p14:creationId xmlns:p14="http://schemas.microsoft.com/office/powerpoint/2010/main" val="1176414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9FFCE-F560-4BB0-8568-568019EC8A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A15EC7-3A99-4829-AC67-1D38984B25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E51E1B-BA73-4505-B47E-18B04766BC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0F7D13-0F6E-48B7-A5CB-49B9D24216B1}"/>
              </a:ext>
            </a:extLst>
          </p:cNvPr>
          <p:cNvSpPr>
            <a:spLocks noGrp="1"/>
          </p:cNvSpPr>
          <p:nvPr>
            <p:ph type="dt" sz="half" idx="10"/>
          </p:nvPr>
        </p:nvSpPr>
        <p:spPr/>
        <p:txBody>
          <a:bodyPr/>
          <a:lstStyle/>
          <a:p>
            <a:fld id="{F0F1FF7C-D463-497F-A059-05059E3B49DC}" type="datetimeFigureOut">
              <a:rPr lang="en-US" smtClean="0"/>
              <a:t>06-Jun-22</a:t>
            </a:fld>
            <a:endParaRPr lang="en-US"/>
          </a:p>
        </p:txBody>
      </p:sp>
      <p:sp>
        <p:nvSpPr>
          <p:cNvPr id="6" name="Footer Placeholder 5">
            <a:extLst>
              <a:ext uri="{FF2B5EF4-FFF2-40B4-BE49-F238E27FC236}">
                <a16:creationId xmlns:a16="http://schemas.microsoft.com/office/drawing/2014/main" id="{FD192A6E-ACD2-4D78-BC14-9F57E122E2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AB06D-0740-45FE-B214-9E3D470D22D9}"/>
              </a:ext>
            </a:extLst>
          </p:cNvPr>
          <p:cNvSpPr>
            <a:spLocks noGrp="1"/>
          </p:cNvSpPr>
          <p:nvPr>
            <p:ph type="sldNum" sz="quarter" idx="12"/>
          </p:nvPr>
        </p:nvSpPr>
        <p:spPr/>
        <p:txBody>
          <a:bodyPr/>
          <a:lstStyle/>
          <a:p>
            <a:fld id="{A945A7C9-F697-4A69-8C2B-9B169E6D4115}" type="slidenum">
              <a:rPr lang="en-US" smtClean="0"/>
              <a:t>‹#›</a:t>
            </a:fld>
            <a:endParaRPr lang="en-US"/>
          </a:p>
        </p:txBody>
      </p:sp>
    </p:spTree>
    <p:extLst>
      <p:ext uri="{BB962C8B-B14F-4D97-AF65-F5344CB8AC3E}">
        <p14:creationId xmlns:p14="http://schemas.microsoft.com/office/powerpoint/2010/main" val="2809556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D4DFB-5DCF-4FAA-8318-E5122F03FA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149640-455F-4F6E-A8DC-00E136454E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2DA8BF-81E9-46D4-B439-BBD7EC70BD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B8A95-4220-4CCA-BD44-ECAEE6CCFD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B38571-C8CC-4EC6-BC11-258CFD3266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68765D-5C3E-4CCC-8061-1C0DB42796D8}"/>
              </a:ext>
            </a:extLst>
          </p:cNvPr>
          <p:cNvSpPr>
            <a:spLocks noGrp="1"/>
          </p:cNvSpPr>
          <p:nvPr>
            <p:ph type="dt" sz="half" idx="10"/>
          </p:nvPr>
        </p:nvSpPr>
        <p:spPr/>
        <p:txBody>
          <a:bodyPr/>
          <a:lstStyle/>
          <a:p>
            <a:fld id="{F0F1FF7C-D463-497F-A059-05059E3B49DC}" type="datetimeFigureOut">
              <a:rPr lang="en-US" smtClean="0"/>
              <a:t>06-Jun-22</a:t>
            </a:fld>
            <a:endParaRPr lang="en-US"/>
          </a:p>
        </p:txBody>
      </p:sp>
      <p:sp>
        <p:nvSpPr>
          <p:cNvPr id="8" name="Footer Placeholder 7">
            <a:extLst>
              <a:ext uri="{FF2B5EF4-FFF2-40B4-BE49-F238E27FC236}">
                <a16:creationId xmlns:a16="http://schemas.microsoft.com/office/drawing/2014/main" id="{DE4EF596-118D-4667-9106-C01E5EB9DF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B7CB39-E956-4A69-B435-E14D6EF1F706}"/>
              </a:ext>
            </a:extLst>
          </p:cNvPr>
          <p:cNvSpPr>
            <a:spLocks noGrp="1"/>
          </p:cNvSpPr>
          <p:nvPr>
            <p:ph type="sldNum" sz="quarter" idx="12"/>
          </p:nvPr>
        </p:nvSpPr>
        <p:spPr/>
        <p:txBody>
          <a:bodyPr/>
          <a:lstStyle/>
          <a:p>
            <a:fld id="{A945A7C9-F697-4A69-8C2B-9B169E6D4115}" type="slidenum">
              <a:rPr lang="en-US" smtClean="0"/>
              <a:t>‹#›</a:t>
            </a:fld>
            <a:endParaRPr lang="en-US"/>
          </a:p>
        </p:txBody>
      </p:sp>
    </p:spTree>
    <p:extLst>
      <p:ext uri="{BB962C8B-B14F-4D97-AF65-F5344CB8AC3E}">
        <p14:creationId xmlns:p14="http://schemas.microsoft.com/office/powerpoint/2010/main" val="4150998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8F000-8967-4EE8-BEA0-A3938522C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B55E24-7DAC-4ADA-9D60-80E622337157}"/>
              </a:ext>
            </a:extLst>
          </p:cNvPr>
          <p:cNvSpPr>
            <a:spLocks noGrp="1"/>
          </p:cNvSpPr>
          <p:nvPr>
            <p:ph type="dt" sz="half" idx="10"/>
          </p:nvPr>
        </p:nvSpPr>
        <p:spPr/>
        <p:txBody>
          <a:bodyPr/>
          <a:lstStyle/>
          <a:p>
            <a:fld id="{F0F1FF7C-D463-497F-A059-05059E3B49DC}" type="datetimeFigureOut">
              <a:rPr lang="en-US" smtClean="0"/>
              <a:t>06-Jun-22</a:t>
            </a:fld>
            <a:endParaRPr lang="en-US"/>
          </a:p>
        </p:txBody>
      </p:sp>
      <p:sp>
        <p:nvSpPr>
          <p:cNvPr id="4" name="Footer Placeholder 3">
            <a:extLst>
              <a:ext uri="{FF2B5EF4-FFF2-40B4-BE49-F238E27FC236}">
                <a16:creationId xmlns:a16="http://schemas.microsoft.com/office/drawing/2014/main" id="{8808F78B-1DF0-4209-B694-79539BA6C6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F32538-63D2-45E7-BDE2-268BC5C04A44}"/>
              </a:ext>
            </a:extLst>
          </p:cNvPr>
          <p:cNvSpPr>
            <a:spLocks noGrp="1"/>
          </p:cNvSpPr>
          <p:nvPr>
            <p:ph type="sldNum" sz="quarter" idx="12"/>
          </p:nvPr>
        </p:nvSpPr>
        <p:spPr/>
        <p:txBody>
          <a:bodyPr/>
          <a:lstStyle/>
          <a:p>
            <a:fld id="{A945A7C9-F697-4A69-8C2B-9B169E6D4115}" type="slidenum">
              <a:rPr lang="en-US" smtClean="0"/>
              <a:t>‹#›</a:t>
            </a:fld>
            <a:endParaRPr lang="en-US"/>
          </a:p>
        </p:txBody>
      </p:sp>
    </p:spTree>
    <p:extLst>
      <p:ext uri="{BB962C8B-B14F-4D97-AF65-F5344CB8AC3E}">
        <p14:creationId xmlns:p14="http://schemas.microsoft.com/office/powerpoint/2010/main" val="1636976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8BD5D5-C6A1-4BF6-8C99-325DFD2843CA}"/>
              </a:ext>
            </a:extLst>
          </p:cNvPr>
          <p:cNvSpPr>
            <a:spLocks noGrp="1"/>
          </p:cNvSpPr>
          <p:nvPr>
            <p:ph type="dt" sz="half" idx="10"/>
          </p:nvPr>
        </p:nvSpPr>
        <p:spPr/>
        <p:txBody>
          <a:bodyPr/>
          <a:lstStyle/>
          <a:p>
            <a:fld id="{F0F1FF7C-D463-497F-A059-05059E3B49DC}" type="datetimeFigureOut">
              <a:rPr lang="en-US" smtClean="0"/>
              <a:t>06-Jun-22</a:t>
            </a:fld>
            <a:endParaRPr lang="en-US"/>
          </a:p>
        </p:txBody>
      </p:sp>
      <p:sp>
        <p:nvSpPr>
          <p:cNvPr id="3" name="Footer Placeholder 2">
            <a:extLst>
              <a:ext uri="{FF2B5EF4-FFF2-40B4-BE49-F238E27FC236}">
                <a16:creationId xmlns:a16="http://schemas.microsoft.com/office/drawing/2014/main" id="{D0633F89-BAFA-48D5-B8A1-FBBAAF63E5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2472C2-64BC-40DF-A56E-35A8B0D0D008}"/>
              </a:ext>
            </a:extLst>
          </p:cNvPr>
          <p:cNvSpPr>
            <a:spLocks noGrp="1"/>
          </p:cNvSpPr>
          <p:nvPr>
            <p:ph type="sldNum" sz="quarter" idx="12"/>
          </p:nvPr>
        </p:nvSpPr>
        <p:spPr/>
        <p:txBody>
          <a:bodyPr/>
          <a:lstStyle/>
          <a:p>
            <a:fld id="{A945A7C9-F697-4A69-8C2B-9B169E6D4115}" type="slidenum">
              <a:rPr lang="en-US" smtClean="0"/>
              <a:t>‹#›</a:t>
            </a:fld>
            <a:endParaRPr lang="en-US"/>
          </a:p>
        </p:txBody>
      </p:sp>
    </p:spTree>
    <p:extLst>
      <p:ext uri="{BB962C8B-B14F-4D97-AF65-F5344CB8AC3E}">
        <p14:creationId xmlns:p14="http://schemas.microsoft.com/office/powerpoint/2010/main" val="2068371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CDAA-789F-478A-876E-EE6B0DD374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D91EFE-CF19-421A-87BD-80B4A96D3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10066F-C4D1-46EA-A298-B4AE7B7460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BF0FF2-5B09-46EA-99CF-AC03461E7AF6}"/>
              </a:ext>
            </a:extLst>
          </p:cNvPr>
          <p:cNvSpPr>
            <a:spLocks noGrp="1"/>
          </p:cNvSpPr>
          <p:nvPr>
            <p:ph type="dt" sz="half" idx="10"/>
          </p:nvPr>
        </p:nvSpPr>
        <p:spPr/>
        <p:txBody>
          <a:bodyPr/>
          <a:lstStyle/>
          <a:p>
            <a:fld id="{F0F1FF7C-D463-497F-A059-05059E3B49DC}" type="datetimeFigureOut">
              <a:rPr lang="en-US" smtClean="0"/>
              <a:t>06-Jun-22</a:t>
            </a:fld>
            <a:endParaRPr lang="en-US"/>
          </a:p>
        </p:txBody>
      </p:sp>
      <p:sp>
        <p:nvSpPr>
          <p:cNvPr id="6" name="Footer Placeholder 5">
            <a:extLst>
              <a:ext uri="{FF2B5EF4-FFF2-40B4-BE49-F238E27FC236}">
                <a16:creationId xmlns:a16="http://schemas.microsoft.com/office/drawing/2014/main" id="{79FBD370-96BD-4116-8577-ECDC163828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FC7EC2-9924-4D87-9158-C57A3573B1A8}"/>
              </a:ext>
            </a:extLst>
          </p:cNvPr>
          <p:cNvSpPr>
            <a:spLocks noGrp="1"/>
          </p:cNvSpPr>
          <p:nvPr>
            <p:ph type="sldNum" sz="quarter" idx="12"/>
          </p:nvPr>
        </p:nvSpPr>
        <p:spPr/>
        <p:txBody>
          <a:bodyPr/>
          <a:lstStyle/>
          <a:p>
            <a:fld id="{A945A7C9-F697-4A69-8C2B-9B169E6D4115}" type="slidenum">
              <a:rPr lang="en-US" smtClean="0"/>
              <a:t>‹#›</a:t>
            </a:fld>
            <a:endParaRPr lang="en-US"/>
          </a:p>
        </p:txBody>
      </p:sp>
    </p:spTree>
    <p:extLst>
      <p:ext uri="{BB962C8B-B14F-4D97-AF65-F5344CB8AC3E}">
        <p14:creationId xmlns:p14="http://schemas.microsoft.com/office/powerpoint/2010/main" val="2651143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48A3-4D45-4A5F-88B6-C7F582CA7C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ECCBE5-BE49-4EE7-A0E2-D2B9E41F32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C6E9A7-4CD1-4952-8F89-F6ED37D0DB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26A21-3431-4358-A047-867A6BA453C3}"/>
              </a:ext>
            </a:extLst>
          </p:cNvPr>
          <p:cNvSpPr>
            <a:spLocks noGrp="1"/>
          </p:cNvSpPr>
          <p:nvPr>
            <p:ph type="dt" sz="half" idx="10"/>
          </p:nvPr>
        </p:nvSpPr>
        <p:spPr/>
        <p:txBody>
          <a:bodyPr/>
          <a:lstStyle/>
          <a:p>
            <a:fld id="{F0F1FF7C-D463-497F-A059-05059E3B49DC}" type="datetimeFigureOut">
              <a:rPr lang="en-US" smtClean="0"/>
              <a:t>06-Jun-22</a:t>
            </a:fld>
            <a:endParaRPr lang="en-US"/>
          </a:p>
        </p:txBody>
      </p:sp>
      <p:sp>
        <p:nvSpPr>
          <p:cNvPr id="6" name="Footer Placeholder 5">
            <a:extLst>
              <a:ext uri="{FF2B5EF4-FFF2-40B4-BE49-F238E27FC236}">
                <a16:creationId xmlns:a16="http://schemas.microsoft.com/office/drawing/2014/main" id="{46089910-7D7A-4574-90B1-AD08F6A4AB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C210D3-0AEC-4C06-B594-2C276C5135A7}"/>
              </a:ext>
            </a:extLst>
          </p:cNvPr>
          <p:cNvSpPr>
            <a:spLocks noGrp="1"/>
          </p:cNvSpPr>
          <p:nvPr>
            <p:ph type="sldNum" sz="quarter" idx="12"/>
          </p:nvPr>
        </p:nvSpPr>
        <p:spPr/>
        <p:txBody>
          <a:bodyPr/>
          <a:lstStyle/>
          <a:p>
            <a:fld id="{A945A7C9-F697-4A69-8C2B-9B169E6D4115}" type="slidenum">
              <a:rPr lang="en-US" smtClean="0"/>
              <a:t>‹#›</a:t>
            </a:fld>
            <a:endParaRPr lang="en-US"/>
          </a:p>
        </p:txBody>
      </p:sp>
    </p:spTree>
    <p:extLst>
      <p:ext uri="{BB962C8B-B14F-4D97-AF65-F5344CB8AC3E}">
        <p14:creationId xmlns:p14="http://schemas.microsoft.com/office/powerpoint/2010/main" val="2434153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4D8EF3-09C9-4B75-B71C-804C7E0C96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9BF71D-2A35-49D8-A28C-1F8B0C7F6B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093EB-66B6-4219-AF8D-15F264E3BD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F1FF7C-D463-497F-A059-05059E3B49DC}" type="datetimeFigureOut">
              <a:rPr lang="en-US" smtClean="0"/>
              <a:t>06-Jun-22</a:t>
            </a:fld>
            <a:endParaRPr lang="en-US"/>
          </a:p>
        </p:txBody>
      </p:sp>
      <p:sp>
        <p:nvSpPr>
          <p:cNvPr id="5" name="Footer Placeholder 4">
            <a:extLst>
              <a:ext uri="{FF2B5EF4-FFF2-40B4-BE49-F238E27FC236}">
                <a16:creationId xmlns:a16="http://schemas.microsoft.com/office/drawing/2014/main" id="{FE95B933-E9B2-4CC9-BA58-23CBC20526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9FBCA1-DC9C-40D5-9C66-5DE5EE1ED0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5A7C9-F697-4A69-8C2B-9B169E6D4115}" type="slidenum">
              <a:rPr lang="en-US" smtClean="0"/>
              <a:t>‹#›</a:t>
            </a:fld>
            <a:endParaRPr lang="en-US"/>
          </a:p>
        </p:txBody>
      </p:sp>
    </p:spTree>
    <p:extLst>
      <p:ext uri="{BB962C8B-B14F-4D97-AF65-F5344CB8AC3E}">
        <p14:creationId xmlns:p14="http://schemas.microsoft.com/office/powerpoint/2010/main" val="2947259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6" r:id="rId17"/>
    <p:sldLayoutId id="2147483667" r:id="rId18"/>
    <p:sldLayoutId id="2147483668" r:id="rId19"/>
    <p:sldLayoutId id="2147483669" r:id="rId20"/>
    <p:sldLayoutId id="214748367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driving a car&#10;&#10;Description automatically generated with medium confidence">
            <a:extLst>
              <a:ext uri="{FF2B5EF4-FFF2-40B4-BE49-F238E27FC236}">
                <a16:creationId xmlns:a16="http://schemas.microsoft.com/office/drawing/2014/main" id="{089FFF05-2F30-AFB9-EE10-C06216388F8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70" b="7870"/>
          <a:stretch>
            <a:fillRect/>
          </a:stretch>
        </p:blipFill>
        <p:spPr>
          <a:xfrm>
            <a:off x="0" y="18854"/>
            <a:ext cx="12192000" cy="6858000"/>
          </a:xfrm>
        </p:spPr>
      </p:pic>
      <p:sp>
        <p:nvSpPr>
          <p:cNvPr id="6" name="Rectangle 5"/>
          <p:cNvSpPr>
            <a:spLocks noChangeArrowheads="1"/>
          </p:cNvSpPr>
          <p:nvPr/>
        </p:nvSpPr>
        <p:spPr bwMode="auto">
          <a:xfrm>
            <a:off x="4763" y="8032"/>
            <a:ext cx="12187237" cy="6861175"/>
          </a:xfrm>
          <a:prstGeom prst="rect">
            <a:avLst/>
          </a:prstGeom>
          <a:solidFill>
            <a:srgbClr val="0C1A30">
              <a:alpha val="60000"/>
            </a:srgbClr>
          </a:solidFill>
          <a:ln>
            <a:noFill/>
          </a:ln>
        </p:spPr>
        <p:txBody>
          <a:bodyPr vert="horz" wrap="square" lIns="91440" tIns="45720" rIns="91440" bIns="45720" numCol="1" anchor="t" anchorCtr="0" compatLnSpc="1">
            <a:prstTxWarp prst="textNoShape">
              <a:avLst/>
            </a:prstTxWarp>
          </a:bodyPr>
          <a:lstStyle/>
          <a:p>
            <a:endParaRPr lang="ru-RU"/>
          </a:p>
        </p:txBody>
      </p:sp>
      <p:sp>
        <p:nvSpPr>
          <p:cNvPr id="10" name="Rectangle 9"/>
          <p:cNvSpPr>
            <a:spLocks noChangeArrowheads="1"/>
          </p:cNvSpPr>
          <p:nvPr/>
        </p:nvSpPr>
        <p:spPr bwMode="auto">
          <a:xfrm>
            <a:off x="2331508" y="2671915"/>
            <a:ext cx="7405158" cy="1485218"/>
          </a:xfrm>
          <a:prstGeom prst="rect">
            <a:avLst/>
          </a:prstGeom>
          <a:noFill/>
          <a:ln w="58738" cap="rnd">
            <a:solidFill>
              <a:srgbClr val="FFFFFF">
                <a:alpha val="6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Rectangle 10"/>
          <p:cNvSpPr>
            <a:spLocks noChangeArrowheads="1"/>
          </p:cNvSpPr>
          <p:nvPr/>
        </p:nvSpPr>
        <p:spPr bwMode="auto">
          <a:xfrm>
            <a:off x="2630712" y="3106747"/>
            <a:ext cx="71059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ru-RU" sz="2000" b="1" dirty="0">
                <a:solidFill>
                  <a:schemeClr val="bg1">
                    <a:alpha val="60000"/>
                  </a:schemeClr>
                </a:solidFill>
                <a:latin typeface="Montserrat Medium" panose="00000600000000000000" pitchFamily="50" charset="0"/>
              </a:rPr>
              <a:t>Deep Reinforcement Learning for Traffic Control</a:t>
            </a:r>
            <a:endParaRPr kumimoji="0" lang="ru-RU" altLang="ru-RU" sz="700" b="0" i="0" u="none" strike="noStrike" cap="none" normalizeH="0" baseline="0" dirty="0">
              <a:ln>
                <a:noFill/>
              </a:ln>
              <a:solidFill>
                <a:schemeClr val="bg1">
                  <a:alpha val="60000"/>
                </a:schemeClr>
              </a:solidFill>
              <a:effectLst/>
            </a:endParaRPr>
          </a:p>
        </p:txBody>
      </p:sp>
      <p:sp>
        <p:nvSpPr>
          <p:cNvPr id="12" name="Rectangle 11">
            <a:extLst>
              <a:ext uri="{FF2B5EF4-FFF2-40B4-BE49-F238E27FC236}">
                <a16:creationId xmlns:a16="http://schemas.microsoft.com/office/drawing/2014/main" id="{337A93E8-31A9-4886-B519-CFB1D3642E17}"/>
              </a:ext>
            </a:extLst>
          </p:cNvPr>
          <p:cNvSpPr>
            <a:spLocks noChangeArrowheads="1"/>
          </p:cNvSpPr>
          <p:nvPr/>
        </p:nvSpPr>
        <p:spPr bwMode="auto">
          <a:xfrm>
            <a:off x="3449443" y="3669887"/>
            <a:ext cx="52931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ru-RU" sz="1400" b="1" dirty="0">
                <a:solidFill>
                  <a:schemeClr val="bg1">
                    <a:alpha val="60000"/>
                  </a:schemeClr>
                </a:solidFill>
                <a:latin typeface="Montserrat Medium" panose="00000600000000000000" pitchFamily="50" charset="0"/>
              </a:rPr>
              <a:t>By Ahmed Alsahlawi , Supervised by Prof. </a:t>
            </a:r>
            <a:r>
              <a:rPr lang="en-US" altLang="ru-RU" sz="1400" b="1" dirty="0" err="1">
                <a:solidFill>
                  <a:schemeClr val="bg1">
                    <a:alpha val="60000"/>
                  </a:schemeClr>
                </a:solidFill>
                <a:latin typeface="Montserrat Medium" panose="00000600000000000000" pitchFamily="50" charset="0"/>
              </a:rPr>
              <a:t>Mohab</a:t>
            </a:r>
            <a:r>
              <a:rPr lang="en-US" altLang="ru-RU" sz="1400" b="1" dirty="0">
                <a:solidFill>
                  <a:schemeClr val="bg1">
                    <a:alpha val="60000"/>
                  </a:schemeClr>
                </a:solidFill>
                <a:latin typeface="Montserrat Medium" panose="00000600000000000000" pitchFamily="50" charset="0"/>
              </a:rPr>
              <a:t> </a:t>
            </a:r>
            <a:r>
              <a:rPr lang="en-US" altLang="ru-RU" sz="1400" b="1" dirty="0" err="1">
                <a:solidFill>
                  <a:schemeClr val="bg1">
                    <a:alpha val="60000"/>
                  </a:schemeClr>
                </a:solidFill>
                <a:latin typeface="Montserrat Medium" panose="00000600000000000000" pitchFamily="50" charset="0"/>
              </a:rPr>
              <a:t>Mangoud</a:t>
            </a:r>
            <a:endParaRPr kumimoji="0" lang="ru-RU" altLang="ru-RU" sz="400" b="0" i="0" u="none" strike="noStrike" cap="none" normalizeH="0" baseline="0" dirty="0">
              <a:ln>
                <a:noFill/>
              </a:ln>
              <a:solidFill>
                <a:schemeClr val="bg1">
                  <a:alpha val="60000"/>
                </a:schemeClr>
              </a:solidFill>
              <a:effectLst/>
            </a:endParaRPr>
          </a:p>
        </p:txBody>
      </p:sp>
    </p:spTree>
    <p:extLst>
      <p:ext uri="{BB962C8B-B14F-4D97-AF65-F5344CB8AC3E}">
        <p14:creationId xmlns:p14="http://schemas.microsoft.com/office/powerpoint/2010/main" val="48053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5551488" y="1282700"/>
            <a:ext cx="6637338" cy="4298950"/>
          </a:xfrm>
          <a:prstGeom prst="rect">
            <a:avLst/>
          </a:prstGeom>
          <a:solidFill>
            <a:srgbClr val="F5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Rectangle 65"/>
          <p:cNvSpPr>
            <a:spLocks noChangeArrowheads="1"/>
          </p:cNvSpPr>
          <p:nvPr/>
        </p:nvSpPr>
        <p:spPr bwMode="auto">
          <a:xfrm>
            <a:off x="6486525" y="1774825"/>
            <a:ext cx="5213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2400" dirty="0"/>
              <a:t>STEP 1 – Configuration of parameters</a:t>
            </a:r>
            <a:endParaRPr kumimoji="0" lang="ru-RU" altLang="ru-RU" sz="2400" b="0" i="0" u="none" strike="noStrike" cap="none" normalizeH="0" baseline="0" dirty="0">
              <a:ln>
                <a:noFill/>
              </a:ln>
              <a:solidFill>
                <a:schemeClr val="tx1"/>
              </a:solidFill>
              <a:effectLst/>
            </a:endParaRPr>
          </a:p>
        </p:txBody>
      </p:sp>
      <p:sp>
        <p:nvSpPr>
          <p:cNvPr id="72" name="Text_02"/>
          <p:cNvSpPr txBox="1"/>
          <p:nvPr/>
        </p:nvSpPr>
        <p:spPr>
          <a:xfrm>
            <a:off x="6272310" y="2590431"/>
            <a:ext cx="5492342" cy="1969770"/>
          </a:xfrm>
          <a:prstGeom prst="rect">
            <a:avLst/>
          </a:prstGeom>
          <a:noFill/>
        </p:spPr>
        <p:txBody>
          <a:bodyPr wrap="square" rtlCol="0">
            <a:spAutoFit/>
          </a:bodyPr>
          <a:lstStyle/>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Simulation: episodes, steps, cars, light signals.</a:t>
            </a:r>
          </a:p>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Model: model layers, batch size, alpha and epochs.</a:t>
            </a:r>
          </a:p>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Memory: min &amp; max ( for memorizing experiences)</a:t>
            </a:r>
          </a:p>
          <a:p>
            <a:pPr marL="171450" indent="-171450">
              <a:buFont typeface="Arial" panose="020B0604020202020204" pitchFamily="34" charset="0"/>
              <a:buChar char="•"/>
            </a:pPr>
            <a:r>
              <a:rPr lang="en-US" sz="1600" dirty="0">
                <a:solidFill>
                  <a:schemeClr val="bg2">
                    <a:lumMod val="50000"/>
                  </a:schemeClr>
                </a:solidFill>
                <a:latin typeface="Montserrat Light" panose="00000400000000000000" pitchFamily="50" charset="0"/>
              </a:rPr>
              <a:t>Agent: states &amp; actions</a:t>
            </a:r>
          </a:p>
          <a:p>
            <a:pPr marL="171450" indent="-171450">
              <a:buFont typeface="Arial" panose="020B0604020202020204" pitchFamily="34" charset="0"/>
              <a:buChar char="•"/>
            </a:pPr>
            <a:r>
              <a:rPr lang="en-US" sz="1600" dirty="0">
                <a:solidFill>
                  <a:schemeClr val="bg2">
                    <a:lumMod val="50000"/>
                  </a:schemeClr>
                </a:solidFill>
                <a:latin typeface="Montserrat Light" panose="00000400000000000000" pitchFamily="50" charset="0"/>
              </a:rPr>
              <a:t>Dir: directories and SUMO file name</a:t>
            </a:r>
          </a:p>
        </p:txBody>
      </p:sp>
      <p:pic>
        <p:nvPicPr>
          <p:cNvPr id="3" name="Picture 2">
            <a:extLst>
              <a:ext uri="{FF2B5EF4-FFF2-40B4-BE49-F238E27FC236}">
                <a16:creationId xmlns:a16="http://schemas.microsoft.com/office/drawing/2014/main" id="{3A4A131E-83E9-494A-71DA-4A4603023D7E}"/>
              </a:ext>
            </a:extLst>
          </p:cNvPr>
          <p:cNvPicPr>
            <a:picLocks noChangeAspect="1"/>
          </p:cNvPicPr>
          <p:nvPr/>
        </p:nvPicPr>
        <p:blipFill>
          <a:blip r:embed="rId2"/>
          <a:stretch>
            <a:fillRect/>
          </a:stretch>
        </p:blipFill>
        <p:spPr>
          <a:xfrm>
            <a:off x="1245879" y="1282700"/>
            <a:ext cx="3182085" cy="4557183"/>
          </a:xfrm>
          <a:prstGeom prst="rect">
            <a:avLst/>
          </a:prstGeom>
        </p:spPr>
      </p:pic>
    </p:spTree>
    <p:extLst>
      <p:ext uri="{BB962C8B-B14F-4D97-AF65-F5344CB8AC3E}">
        <p14:creationId xmlns:p14="http://schemas.microsoft.com/office/powerpoint/2010/main" val="268230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1000" fill="hold"/>
                                        <p:tgtEl>
                                          <p:spTgt spid="65"/>
                                        </p:tgtEl>
                                        <p:attrNameLst>
                                          <p:attrName>ppt_x</p:attrName>
                                        </p:attrNameLst>
                                      </p:cBhvr>
                                      <p:tavLst>
                                        <p:tav tm="0">
                                          <p:val>
                                            <p:strVal val="1+#ppt_w/2"/>
                                          </p:val>
                                        </p:tav>
                                        <p:tav tm="100000">
                                          <p:val>
                                            <p:strVal val="#ppt_x"/>
                                          </p:val>
                                        </p:tav>
                                      </p:tavLst>
                                    </p:anim>
                                    <p:anim calcmode="lin" valueType="num">
                                      <p:cBhvr additive="base">
                                        <p:cTn id="12" dur="1000" fill="hold"/>
                                        <p:tgtEl>
                                          <p:spTgt spid="6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1000" fill="hold"/>
                                        <p:tgtEl>
                                          <p:spTgt spid="72"/>
                                        </p:tgtEl>
                                        <p:attrNameLst>
                                          <p:attrName>ppt_x</p:attrName>
                                        </p:attrNameLst>
                                      </p:cBhvr>
                                      <p:tavLst>
                                        <p:tav tm="0">
                                          <p:val>
                                            <p:strVal val="1+#ppt_w/2"/>
                                          </p:val>
                                        </p:tav>
                                        <p:tav tm="100000">
                                          <p:val>
                                            <p:strVal val="#ppt_x"/>
                                          </p:val>
                                        </p:tav>
                                      </p:tavLst>
                                    </p:anim>
                                    <p:anim calcmode="lin" valueType="num">
                                      <p:cBhvr additive="base">
                                        <p:cTn id="16" dur="10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5" grpId="0"/>
      <p:bldP spid="7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5551488" y="1282700"/>
            <a:ext cx="6637338" cy="4298950"/>
          </a:xfrm>
          <a:prstGeom prst="rect">
            <a:avLst/>
          </a:prstGeom>
          <a:solidFill>
            <a:srgbClr val="F5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Rectangle 65"/>
          <p:cNvSpPr>
            <a:spLocks noChangeArrowheads="1"/>
          </p:cNvSpPr>
          <p:nvPr/>
        </p:nvSpPr>
        <p:spPr bwMode="auto">
          <a:xfrm>
            <a:off x="6486525" y="1774825"/>
            <a:ext cx="3451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2400" dirty="0"/>
              <a:t>STEP 2 – Training Phase</a:t>
            </a:r>
            <a:endParaRPr kumimoji="0" lang="ru-RU" altLang="ru-RU" sz="2400" b="0" i="0" u="none" strike="noStrike" cap="none" normalizeH="0" baseline="0" dirty="0">
              <a:ln>
                <a:noFill/>
              </a:ln>
              <a:solidFill>
                <a:schemeClr val="tx1"/>
              </a:solidFill>
              <a:effectLst/>
            </a:endParaRPr>
          </a:p>
        </p:txBody>
      </p:sp>
      <p:sp>
        <p:nvSpPr>
          <p:cNvPr id="72" name="Text_02"/>
          <p:cNvSpPr txBox="1"/>
          <p:nvPr/>
        </p:nvSpPr>
        <p:spPr>
          <a:xfrm>
            <a:off x="6272310" y="2590431"/>
            <a:ext cx="5134956" cy="2031325"/>
          </a:xfrm>
          <a:prstGeom prst="rect">
            <a:avLst/>
          </a:prstGeom>
          <a:noFill/>
        </p:spPr>
        <p:txBody>
          <a:bodyPr wrap="square" rtlCol="0">
            <a:spAutoFit/>
          </a:bodyPr>
          <a:lstStyle/>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First Build the model (Neural Network), Generate traffic then create the simulation.</a:t>
            </a:r>
          </a:p>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Next, we loop the episodes to get epsilon and perform the real time simulation.</a:t>
            </a:r>
          </a:p>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Finally, we save the model and copy it to separate folder</a:t>
            </a:r>
          </a:p>
        </p:txBody>
      </p:sp>
      <p:pic>
        <p:nvPicPr>
          <p:cNvPr id="7" name="Picture 6">
            <a:extLst>
              <a:ext uri="{FF2B5EF4-FFF2-40B4-BE49-F238E27FC236}">
                <a16:creationId xmlns:a16="http://schemas.microsoft.com/office/drawing/2014/main" id="{B17B40F2-F1C0-B172-E5AE-9298C605244C}"/>
              </a:ext>
            </a:extLst>
          </p:cNvPr>
          <p:cNvPicPr>
            <a:picLocks noChangeAspect="1"/>
          </p:cNvPicPr>
          <p:nvPr/>
        </p:nvPicPr>
        <p:blipFill>
          <a:blip r:embed="rId3"/>
          <a:stretch>
            <a:fillRect/>
          </a:stretch>
        </p:blipFill>
        <p:spPr>
          <a:xfrm>
            <a:off x="495805" y="3030269"/>
            <a:ext cx="4538401" cy="2551381"/>
          </a:xfrm>
          <a:prstGeom prst="rect">
            <a:avLst/>
          </a:prstGeom>
        </p:spPr>
      </p:pic>
      <p:pic>
        <p:nvPicPr>
          <p:cNvPr id="9" name="Picture 8">
            <a:extLst>
              <a:ext uri="{FF2B5EF4-FFF2-40B4-BE49-F238E27FC236}">
                <a16:creationId xmlns:a16="http://schemas.microsoft.com/office/drawing/2014/main" id="{B210A6B0-9C66-7D94-C6F0-348620A3034B}"/>
              </a:ext>
            </a:extLst>
          </p:cNvPr>
          <p:cNvPicPr>
            <a:picLocks noChangeAspect="1"/>
          </p:cNvPicPr>
          <p:nvPr/>
        </p:nvPicPr>
        <p:blipFill>
          <a:blip r:embed="rId4"/>
          <a:stretch>
            <a:fillRect/>
          </a:stretch>
        </p:blipFill>
        <p:spPr>
          <a:xfrm>
            <a:off x="521842" y="1276350"/>
            <a:ext cx="4486326" cy="1566069"/>
          </a:xfrm>
          <a:prstGeom prst="rect">
            <a:avLst/>
          </a:prstGeom>
        </p:spPr>
      </p:pic>
    </p:spTree>
    <p:extLst>
      <p:ext uri="{BB962C8B-B14F-4D97-AF65-F5344CB8AC3E}">
        <p14:creationId xmlns:p14="http://schemas.microsoft.com/office/powerpoint/2010/main" val="324278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1000" fill="hold"/>
                                        <p:tgtEl>
                                          <p:spTgt spid="65"/>
                                        </p:tgtEl>
                                        <p:attrNameLst>
                                          <p:attrName>ppt_x</p:attrName>
                                        </p:attrNameLst>
                                      </p:cBhvr>
                                      <p:tavLst>
                                        <p:tav tm="0">
                                          <p:val>
                                            <p:strVal val="1+#ppt_w/2"/>
                                          </p:val>
                                        </p:tav>
                                        <p:tav tm="100000">
                                          <p:val>
                                            <p:strVal val="#ppt_x"/>
                                          </p:val>
                                        </p:tav>
                                      </p:tavLst>
                                    </p:anim>
                                    <p:anim calcmode="lin" valueType="num">
                                      <p:cBhvr additive="base">
                                        <p:cTn id="12" dur="1000" fill="hold"/>
                                        <p:tgtEl>
                                          <p:spTgt spid="6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1000" fill="hold"/>
                                        <p:tgtEl>
                                          <p:spTgt spid="72"/>
                                        </p:tgtEl>
                                        <p:attrNameLst>
                                          <p:attrName>ppt_x</p:attrName>
                                        </p:attrNameLst>
                                      </p:cBhvr>
                                      <p:tavLst>
                                        <p:tav tm="0">
                                          <p:val>
                                            <p:strVal val="1+#ppt_w/2"/>
                                          </p:val>
                                        </p:tav>
                                        <p:tav tm="100000">
                                          <p:val>
                                            <p:strVal val="#ppt_x"/>
                                          </p:val>
                                        </p:tav>
                                      </p:tavLst>
                                    </p:anim>
                                    <p:anim calcmode="lin" valueType="num">
                                      <p:cBhvr additive="base">
                                        <p:cTn id="16" dur="10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5" grpId="0"/>
      <p:bldP spid="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5551488" y="1282700"/>
            <a:ext cx="6637338" cy="4298950"/>
          </a:xfrm>
          <a:prstGeom prst="rect">
            <a:avLst/>
          </a:prstGeom>
          <a:solidFill>
            <a:srgbClr val="F5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Rectangle 65"/>
          <p:cNvSpPr>
            <a:spLocks noChangeArrowheads="1"/>
          </p:cNvSpPr>
          <p:nvPr/>
        </p:nvSpPr>
        <p:spPr bwMode="auto">
          <a:xfrm>
            <a:off x="6486525" y="1774825"/>
            <a:ext cx="3324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2400" dirty="0"/>
              <a:t>STEP 3 – Testing Phase</a:t>
            </a:r>
            <a:endParaRPr kumimoji="0" lang="ru-RU" altLang="ru-RU" sz="2400" b="0" i="0" u="none" strike="noStrike" cap="none" normalizeH="0" baseline="0" dirty="0">
              <a:ln>
                <a:noFill/>
              </a:ln>
              <a:solidFill>
                <a:schemeClr val="tx1"/>
              </a:solidFill>
              <a:effectLst/>
            </a:endParaRPr>
          </a:p>
        </p:txBody>
      </p:sp>
      <p:sp>
        <p:nvSpPr>
          <p:cNvPr id="72" name="Text_02"/>
          <p:cNvSpPr txBox="1"/>
          <p:nvPr/>
        </p:nvSpPr>
        <p:spPr>
          <a:xfrm>
            <a:off x="6287466" y="2806757"/>
            <a:ext cx="4595177" cy="2585323"/>
          </a:xfrm>
          <a:prstGeom prst="rect">
            <a:avLst/>
          </a:prstGeom>
          <a:noFill/>
        </p:spPr>
        <p:txBody>
          <a:bodyPr wrap="square" rtlCol="0">
            <a:spAutoFit/>
          </a:bodyPr>
          <a:lstStyle/>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GUI can be enabled to check testing results. </a:t>
            </a:r>
          </a:p>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We perform one simulation, to test the efficiency of the model. </a:t>
            </a:r>
          </a:p>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Result plots and configuration file saved after as a checkpoint. </a:t>
            </a:r>
          </a:p>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The traffic is optimized, congestions reduced to the minimal. </a:t>
            </a:r>
          </a:p>
          <a:p>
            <a:pPr marL="171450" indent="-171450">
              <a:buFont typeface="Arial" panose="020B0604020202020204" pitchFamily="34" charset="0"/>
              <a:buChar char="•"/>
            </a:pPr>
            <a:endParaRPr lang="en-US" dirty="0">
              <a:solidFill>
                <a:schemeClr val="bg2">
                  <a:lumMod val="50000"/>
                </a:schemeClr>
              </a:solidFill>
              <a:latin typeface="Montserrat Light" panose="00000400000000000000" pitchFamily="50" charset="0"/>
            </a:endParaRPr>
          </a:p>
        </p:txBody>
      </p:sp>
      <p:pic>
        <p:nvPicPr>
          <p:cNvPr id="3" name="Picture 2">
            <a:extLst>
              <a:ext uri="{FF2B5EF4-FFF2-40B4-BE49-F238E27FC236}">
                <a16:creationId xmlns:a16="http://schemas.microsoft.com/office/drawing/2014/main" id="{D40B8B4D-E06B-2202-5619-FF33DDC670EC}"/>
              </a:ext>
            </a:extLst>
          </p:cNvPr>
          <p:cNvPicPr>
            <a:picLocks noChangeAspect="1"/>
          </p:cNvPicPr>
          <p:nvPr/>
        </p:nvPicPr>
        <p:blipFill>
          <a:blip r:embed="rId4"/>
          <a:stretch>
            <a:fillRect/>
          </a:stretch>
        </p:blipFill>
        <p:spPr>
          <a:xfrm>
            <a:off x="578297" y="854401"/>
            <a:ext cx="4428662" cy="2282436"/>
          </a:xfrm>
          <a:prstGeom prst="rect">
            <a:avLst/>
          </a:prstGeom>
        </p:spPr>
      </p:pic>
      <p:pic>
        <p:nvPicPr>
          <p:cNvPr id="7" name="sumo_config.sumocfg - SUMO 1.13.0 2022-06-07 01-38-26">
            <a:hlinkClick r:id="" action="ppaction://media"/>
            <a:extLst>
              <a:ext uri="{FF2B5EF4-FFF2-40B4-BE49-F238E27FC236}">
                <a16:creationId xmlns:a16="http://schemas.microsoft.com/office/drawing/2014/main" id="{3FEE8647-484C-5917-D377-39A08258BD7E}"/>
              </a:ext>
            </a:extLst>
          </p:cNvPr>
          <p:cNvPicPr>
            <a:picLocks noChangeAspect="1"/>
          </p:cNvPicPr>
          <p:nvPr>
            <a:videoFile r:link="rId1"/>
            <p:extLst>
              <p:ext uri="{DAA4B4D4-6D71-4841-9C94-3DE7FCFB9230}">
                <p14:media xmlns:p14="http://schemas.microsoft.com/office/powerpoint/2010/main" r:embed="rId2">
                  <p14:trim st="16061"/>
                </p14:media>
              </p:ext>
            </p:extLst>
          </p:nvPr>
        </p:nvPicPr>
        <p:blipFill>
          <a:blip r:embed="rId5"/>
          <a:stretch>
            <a:fillRect/>
          </a:stretch>
        </p:blipFill>
        <p:spPr>
          <a:xfrm>
            <a:off x="578297" y="3222492"/>
            <a:ext cx="4428662" cy="3231180"/>
          </a:xfrm>
          <a:prstGeom prst="rect">
            <a:avLst/>
          </a:prstGeom>
        </p:spPr>
      </p:pic>
    </p:spTree>
    <p:extLst>
      <p:ext uri="{BB962C8B-B14F-4D97-AF65-F5344CB8AC3E}">
        <p14:creationId xmlns:p14="http://schemas.microsoft.com/office/powerpoint/2010/main" val="220787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1000" fill="hold"/>
                                        <p:tgtEl>
                                          <p:spTgt spid="65"/>
                                        </p:tgtEl>
                                        <p:attrNameLst>
                                          <p:attrName>ppt_x</p:attrName>
                                        </p:attrNameLst>
                                      </p:cBhvr>
                                      <p:tavLst>
                                        <p:tav tm="0">
                                          <p:val>
                                            <p:strVal val="1+#ppt_w/2"/>
                                          </p:val>
                                        </p:tav>
                                        <p:tav tm="100000">
                                          <p:val>
                                            <p:strVal val="#ppt_x"/>
                                          </p:val>
                                        </p:tav>
                                      </p:tavLst>
                                    </p:anim>
                                    <p:anim calcmode="lin" valueType="num">
                                      <p:cBhvr additive="base">
                                        <p:cTn id="12" dur="1000" fill="hold"/>
                                        <p:tgtEl>
                                          <p:spTgt spid="6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1000" fill="hold"/>
                                        <p:tgtEl>
                                          <p:spTgt spid="72"/>
                                        </p:tgtEl>
                                        <p:attrNameLst>
                                          <p:attrName>ppt_x</p:attrName>
                                        </p:attrNameLst>
                                      </p:cBhvr>
                                      <p:tavLst>
                                        <p:tav tm="0">
                                          <p:val>
                                            <p:strVal val="1+#ppt_w/2"/>
                                          </p:val>
                                        </p:tav>
                                        <p:tav tm="100000">
                                          <p:val>
                                            <p:strVal val="#ppt_x"/>
                                          </p:val>
                                        </p:tav>
                                      </p:tavLst>
                                    </p:anim>
                                    <p:anim calcmode="lin" valueType="num">
                                      <p:cBhvr additive="base">
                                        <p:cTn id="16" dur="10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72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animBg="1"/>
      <p:bldP spid="65" grpId="0"/>
      <p:bldP spid="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5551488" y="1282700"/>
            <a:ext cx="6637338" cy="4298950"/>
          </a:xfrm>
          <a:prstGeom prst="rect">
            <a:avLst/>
          </a:prstGeom>
          <a:solidFill>
            <a:srgbClr val="F5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Rectangle 65"/>
          <p:cNvSpPr>
            <a:spLocks noChangeArrowheads="1"/>
          </p:cNvSpPr>
          <p:nvPr/>
        </p:nvSpPr>
        <p:spPr bwMode="auto">
          <a:xfrm>
            <a:off x="6486525" y="1774825"/>
            <a:ext cx="3347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2400" dirty="0"/>
              <a:t>STEP 4 – Finishing Step</a:t>
            </a:r>
            <a:endParaRPr kumimoji="0" lang="ru-RU" altLang="ru-RU" sz="2400" b="0" i="0" u="none" strike="noStrike" cap="none" normalizeH="0" baseline="0" dirty="0">
              <a:ln>
                <a:noFill/>
              </a:ln>
              <a:solidFill>
                <a:schemeClr val="tx1"/>
              </a:solidFill>
              <a:effectLst/>
            </a:endParaRPr>
          </a:p>
        </p:txBody>
      </p:sp>
      <p:sp>
        <p:nvSpPr>
          <p:cNvPr id="72" name="Text_02"/>
          <p:cNvSpPr txBox="1"/>
          <p:nvPr/>
        </p:nvSpPr>
        <p:spPr>
          <a:xfrm>
            <a:off x="6272310" y="2590431"/>
            <a:ext cx="4595177" cy="1200329"/>
          </a:xfrm>
          <a:prstGeom prst="rect">
            <a:avLst/>
          </a:prstGeom>
          <a:noFill/>
        </p:spPr>
        <p:txBody>
          <a:bodyPr wrap="square" rtlCol="0">
            <a:spAutoFit/>
          </a:bodyPr>
          <a:lstStyle/>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We save the trained model with the config we used to generate it.</a:t>
            </a:r>
          </a:p>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Queue &amp; Rewards data are stored and visualized.</a:t>
            </a:r>
          </a:p>
        </p:txBody>
      </p:sp>
      <p:pic>
        <p:nvPicPr>
          <p:cNvPr id="7" name="Picture 6">
            <a:extLst>
              <a:ext uri="{FF2B5EF4-FFF2-40B4-BE49-F238E27FC236}">
                <a16:creationId xmlns:a16="http://schemas.microsoft.com/office/drawing/2014/main" id="{559CF8AC-82D5-494D-ACDE-1BC4CC02267A}"/>
              </a:ext>
            </a:extLst>
          </p:cNvPr>
          <p:cNvPicPr>
            <a:picLocks noChangeAspect="1"/>
          </p:cNvPicPr>
          <p:nvPr/>
        </p:nvPicPr>
        <p:blipFill>
          <a:blip r:embed="rId2"/>
          <a:stretch>
            <a:fillRect/>
          </a:stretch>
        </p:blipFill>
        <p:spPr>
          <a:xfrm>
            <a:off x="713702" y="1875465"/>
            <a:ext cx="4477375" cy="3181794"/>
          </a:xfrm>
          <a:prstGeom prst="rect">
            <a:avLst/>
          </a:prstGeom>
        </p:spPr>
      </p:pic>
    </p:spTree>
    <p:extLst>
      <p:ext uri="{BB962C8B-B14F-4D97-AF65-F5344CB8AC3E}">
        <p14:creationId xmlns:p14="http://schemas.microsoft.com/office/powerpoint/2010/main" val="159543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1000" fill="hold"/>
                                        <p:tgtEl>
                                          <p:spTgt spid="65"/>
                                        </p:tgtEl>
                                        <p:attrNameLst>
                                          <p:attrName>ppt_x</p:attrName>
                                        </p:attrNameLst>
                                      </p:cBhvr>
                                      <p:tavLst>
                                        <p:tav tm="0">
                                          <p:val>
                                            <p:strVal val="1+#ppt_w/2"/>
                                          </p:val>
                                        </p:tav>
                                        <p:tav tm="100000">
                                          <p:val>
                                            <p:strVal val="#ppt_x"/>
                                          </p:val>
                                        </p:tav>
                                      </p:tavLst>
                                    </p:anim>
                                    <p:anim calcmode="lin" valueType="num">
                                      <p:cBhvr additive="base">
                                        <p:cTn id="12" dur="1000" fill="hold"/>
                                        <p:tgtEl>
                                          <p:spTgt spid="6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1000" fill="hold"/>
                                        <p:tgtEl>
                                          <p:spTgt spid="72"/>
                                        </p:tgtEl>
                                        <p:attrNameLst>
                                          <p:attrName>ppt_x</p:attrName>
                                        </p:attrNameLst>
                                      </p:cBhvr>
                                      <p:tavLst>
                                        <p:tav tm="0">
                                          <p:val>
                                            <p:strVal val="1+#ppt_w/2"/>
                                          </p:val>
                                        </p:tav>
                                        <p:tav tm="100000">
                                          <p:val>
                                            <p:strVal val="#ppt_x"/>
                                          </p:val>
                                        </p:tav>
                                      </p:tavLst>
                                    </p:anim>
                                    <p:anim calcmode="lin" valueType="num">
                                      <p:cBhvr additive="base">
                                        <p:cTn id="16" dur="10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5" grpId="0"/>
      <p:bldP spid="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0"/>
          <p:cNvSpPr>
            <a:spLocks noChangeArrowheads="1"/>
          </p:cNvSpPr>
          <p:nvPr/>
        </p:nvSpPr>
        <p:spPr bwMode="auto">
          <a:xfrm>
            <a:off x="2193336" y="874236"/>
            <a:ext cx="2146421"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2300" b="0" i="0" u="none" strike="noStrike" cap="none" normalizeH="0" baseline="0" dirty="0">
                <a:ln>
                  <a:noFill/>
                </a:ln>
                <a:solidFill>
                  <a:srgbClr val="231F20"/>
                </a:solidFill>
                <a:effectLst/>
                <a:latin typeface="Montserrat" panose="00000500000000000000" pitchFamily="50" charset="0"/>
              </a:rPr>
              <a:t>FINAL RESULT</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70" name="Text_02"/>
          <p:cNvSpPr txBox="1"/>
          <p:nvPr/>
        </p:nvSpPr>
        <p:spPr>
          <a:xfrm>
            <a:off x="666106" y="1677987"/>
            <a:ext cx="5349162" cy="2200602"/>
          </a:xfrm>
          <a:prstGeom prst="rect">
            <a:avLst/>
          </a:prstGeom>
          <a:noFill/>
        </p:spPr>
        <p:txBody>
          <a:bodyPr wrap="square" rtlCol="0">
            <a:spAutoFit/>
          </a:bodyPr>
          <a:lstStyle/>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Traffic Congestion in one intersection solved effectively. </a:t>
            </a:r>
          </a:p>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DQN Agent were able successfully to optimize the traffic over time.</a:t>
            </a:r>
          </a:p>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Average queue waiting time reduced significantly.  </a:t>
            </a:r>
          </a:p>
          <a:p>
            <a:endParaRPr lang="en-US" dirty="0">
              <a:solidFill>
                <a:schemeClr val="bg2">
                  <a:lumMod val="50000"/>
                </a:schemeClr>
              </a:solidFill>
              <a:latin typeface="Montserrat Light" panose="00000400000000000000" pitchFamily="50" charset="0"/>
            </a:endParaRPr>
          </a:p>
          <a:p>
            <a:pPr marL="171450" indent="-171450">
              <a:buFont typeface="Arial" panose="020B0604020202020204" pitchFamily="34" charset="0"/>
              <a:buChar char="•"/>
            </a:pPr>
            <a:endParaRPr lang="ru-RU" sz="1100" dirty="0">
              <a:solidFill>
                <a:schemeClr val="bg2">
                  <a:lumMod val="50000"/>
                </a:schemeClr>
              </a:solidFill>
            </a:endParaRPr>
          </a:p>
        </p:txBody>
      </p:sp>
      <p:pic>
        <p:nvPicPr>
          <p:cNvPr id="17" name="Picture Placeholder 16" descr="Chart&#10;&#10;Description automatically generated">
            <a:extLst>
              <a:ext uri="{FF2B5EF4-FFF2-40B4-BE49-F238E27FC236}">
                <a16:creationId xmlns:a16="http://schemas.microsoft.com/office/drawing/2014/main" id="{71C4FBB5-F940-3DBE-A097-19BA6B9E21B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076" r="3076"/>
          <a:stretch>
            <a:fillRect/>
          </a:stretch>
        </p:blipFill>
        <p:spPr>
          <a:xfrm>
            <a:off x="6592888" y="0"/>
            <a:ext cx="5599112" cy="3355975"/>
          </a:xfrm>
        </p:spPr>
      </p:pic>
      <p:pic>
        <p:nvPicPr>
          <p:cNvPr id="15" name="Picture Placeholder 14" descr="Chart, bar chart, histogram&#10;&#10;Description automatically generated">
            <a:extLst>
              <a:ext uri="{FF2B5EF4-FFF2-40B4-BE49-F238E27FC236}">
                <a16:creationId xmlns:a16="http://schemas.microsoft.com/office/drawing/2014/main" id="{C59D7C08-1D02-DBD7-22E9-69548E0C4EF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76" r="3076"/>
          <a:stretch>
            <a:fillRect/>
          </a:stretch>
        </p:blipFill>
        <p:spPr>
          <a:xfrm>
            <a:off x="6592888" y="3502025"/>
            <a:ext cx="5599112" cy="3355975"/>
          </a:xfrm>
        </p:spPr>
      </p:pic>
      <p:sp>
        <p:nvSpPr>
          <p:cNvPr id="23" name="Rectangle 20">
            <a:extLst>
              <a:ext uri="{FF2B5EF4-FFF2-40B4-BE49-F238E27FC236}">
                <a16:creationId xmlns:a16="http://schemas.microsoft.com/office/drawing/2014/main" id="{39D19550-E370-88B3-C49E-833546659B71}"/>
              </a:ext>
            </a:extLst>
          </p:cNvPr>
          <p:cNvSpPr>
            <a:spLocks noChangeArrowheads="1"/>
          </p:cNvSpPr>
          <p:nvPr/>
        </p:nvSpPr>
        <p:spPr bwMode="auto">
          <a:xfrm>
            <a:off x="2294324" y="3716449"/>
            <a:ext cx="194444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2300" b="0" i="0" u="none" strike="noStrike" cap="none" normalizeH="0" baseline="0" dirty="0">
                <a:ln>
                  <a:noFill/>
                </a:ln>
                <a:solidFill>
                  <a:srgbClr val="231F20"/>
                </a:solidFill>
                <a:effectLst/>
                <a:latin typeface="Montserrat" panose="00000500000000000000" pitchFamily="50" charset="0"/>
              </a:rPr>
              <a:t>LIMITATIONS</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24" name="Text_02">
            <a:extLst>
              <a:ext uri="{FF2B5EF4-FFF2-40B4-BE49-F238E27FC236}">
                <a16:creationId xmlns:a16="http://schemas.microsoft.com/office/drawing/2014/main" id="{620D4D8D-E0CB-F8B8-4C70-B97EB0862382}"/>
              </a:ext>
            </a:extLst>
          </p:cNvPr>
          <p:cNvSpPr txBox="1"/>
          <p:nvPr/>
        </p:nvSpPr>
        <p:spPr>
          <a:xfrm>
            <a:off x="546497" y="4272301"/>
            <a:ext cx="5349162" cy="1923604"/>
          </a:xfrm>
          <a:prstGeom prst="rect">
            <a:avLst/>
          </a:prstGeom>
          <a:noFill/>
        </p:spPr>
        <p:txBody>
          <a:bodyPr wrap="square" rtlCol="0">
            <a:spAutoFit/>
          </a:bodyPr>
          <a:lstStyle/>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Hardware took around 7 training hours. </a:t>
            </a:r>
          </a:p>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The selected scenario can be improved by applying multiple intersections and agents.</a:t>
            </a:r>
          </a:p>
          <a:p>
            <a:pPr marL="171450" indent="-171450">
              <a:buFont typeface="Arial" panose="020B0604020202020204" pitchFamily="34" charset="0"/>
              <a:buChar char="•"/>
            </a:pPr>
            <a:r>
              <a:rPr lang="en-US" dirty="0">
                <a:solidFill>
                  <a:schemeClr val="bg2">
                    <a:lumMod val="50000"/>
                  </a:schemeClr>
                </a:solidFill>
                <a:latin typeface="Montserrat Light" panose="00000400000000000000" pitchFamily="50" charset="0"/>
              </a:rPr>
              <a:t>Speed of vehicle should be randomized to mimic real scenario. </a:t>
            </a:r>
          </a:p>
          <a:p>
            <a:endParaRPr lang="en-US" dirty="0">
              <a:solidFill>
                <a:schemeClr val="bg2">
                  <a:lumMod val="50000"/>
                </a:schemeClr>
              </a:solidFill>
              <a:latin typeface="Montserrat Light" panose="00000400000000000000" pitchFamily="50" charset="0"/>
            </a:endParaRPr>
          </a:p>
          <a:p>
            <a:pPr marL="171450" indent="-171450">
              <a:buFont typeface="Arial" panose="020B0604020202020204" pitchFamily="34" charset="0"/>
              <a:buChar char="•"/>
            </a:pPr>
            <a:endParaRPr lang="ru-RU" sz="1100" dirty="0">
              <a:solidFill>
                <a:schemeClr val="bg2">
                  <a:lumMod val="50000"/>
                </a:schemeClr>
              </a:solidFill>
            </a:endParaRPr>
          </a:p>
        </p:txBody>
      </p:sp>
    </p:spTree>
    <p:extLst>
      <p:ext uri="{BB962C8B-B14F-4D97-AF65-F5344CB8AC3E}">
        <p14:creationId xmlns:p14="http://schemas.microsoft.com/office/powerpoint/2010/main" val="283757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additive="base">
                                        <p:cTn id="11" dur="1000" fill="hold"/>
                                        <p:tgtEl>
                                          <p:spTgt spid="70"/>
                                        </p:tgtEl>
                                        <p:attrNameLst>
                                          <p:attrName>ppt_x</p:attrName>
                                        </p:attrNameLst>
                                      </p:cBhvr>
                                      <p:tavLst>
                                        <p:tav tm="0">
                                          <p:val>
                                            <p:strVal val="#ppt_x"/>
                                          </p:val>
                                        </p:tav>
                                        <p:tav tm="100000">
                                          <p:val>
                                            <p:strVal val="#ppt_x"/>
                                          </p:val>
                                        </p:tav>
                                      </p:tavLst>
                                    </p:anim>
                                    <p:anim calcmode="lin" valueType="num">
                                      <p:cBhvr additive="base">
                                        <p:cTn id="12" dur="1000" fill="hold"/>
                                        <p:tgtEl>
                                          <p:spTgt spid="70"/>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ppt_x"/>
                                          </p:val>
                                        </p:tav>
                                        <p:tav tm="100000">
                                          <p:val>
                                            <p:strVal val="#ppt_x"/>
                                          </p:val>
                                        </p:tav>
                                      </p:tavLst>
                                    </p:anim>
                                    <p:anim calcmode="lin" valueType="num">
                                      <p:cBhvr additive="base">
                                        <p:cTn id="16" dur="1000" fill="hold"/>
                                        <p:tgtEl>
                                          <p:spTgt spid="23"/>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ppt_x"/>
                                          </p:val>
                                        </p:tav>
                                        <p:tav tm="100000">
                                          <p:val>
                                            <p:strVal val="#ppt_x"/>
                                          </p:val>
                                        </p:tav>
                                      </p:tavLst>
                                    </p:anim>
                                    <p:anim calcmode="lin" valueType="num">
                                      <p:cBhvr additive="base">
                                        <p:cTn id="20"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0"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8124703" y="3778739"/>
            <a:ext cx="32508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3600" b="0" i="0" u="none" strike="noStrike" cap="none" normalizeH="0" baseline="0" dirty="0">
                <a:ln>
                  <a:noFill/>
                </a:ln>
                <a:solidFill>
                  <a:srgbClr val="231F20"/>
                </a:solidFill>
                <a:effectLst/>
                <a:latin typeface="Montserrat" panose="00000500000000000000" pitchFamily="50" charset="0"/>
              </a:rPr>
              <a:t>CONCLUSION</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17" name="Text_02"/>
          <p:cNvSpPr txBox="1"/>
          <p:nvPr/>
        </p:nvSpPr>
        <p:spPr>
          <a:xfrm>
            <a:off x="7952618" y="4407461"/>
            <a:ext cx="3726988"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bg2">
                    <a:lumMod val="50000"/>
                  </a:schemeClr>
                </a:solidFill>
              </a:rPr>
              <a:t>Deep Reinforcement Learning proved to be efficient to solve complex problems like traffic signals control.</a:t>
            </a:r>
          </a:p>
          <a:p>
            <a:pPr marL="171450" indent="-171450">
              <a:buFont typeface="Arial" panose="020B0604020202020204" pitchFamily="34" charset="0"/>
              <a:buChar char="•"/>
            </a:pPr>
            <a:r>
              <a:rPr lang="en-US" sz="1200" dirty="0">
                <a:solidFill>
                  <a:schemeClr val="bg2">
                    <a:lumMod val="50000"/>
                  </a:schemeClr>
                </a:solidFill>
              </a:rPr>
              <a:t>More considerations need to be addressed like variable speeds, adding more vehicles and also to include multi-agent and  multiple intersection issue. </a:t>
            </a:r>
          </a:p>
          <a:p>
            <a:pPr marL="171450" indent="-171450">
              <a:buFont typeface="Arial" panose="020B0604020202020204" pitchFamily="34" charset="0"/>
              <a:buChar char="•"/>
            </a:pPr>
            <a:endParaRPr lang="en-US" sz="1200" dirty="0">
              <a:solidFill>
                <a:schemeClr val="bg2">
                  <a:lumMod val="50000"/>
                </a:schemeClr>
              </a:solidFill>
            </a:endParaRPr>
          </a:p>
          <a:p>
            <a:pPr marL="171450" indent="-171450">
              <a:buFont typeface="Arial" panose="020B0604020202020204" pitchFamily="34" charset="0"/>
              <a:buChar char="•"/>
            </a:pPr>
            <a:endParaRPr lang="ru-RU" sz="1200" dirty="0">
              <a:solidFill>
                <a:schemeClr val="bg2">
                  <a:lumMod val="50000"/>
                </a:schemeClr>
              </a:solidFill>
            </a:endParaRPr>
          </a:p>
        </p:txBody>
      </p:sp>
      <p:pic>
        <p:nvPicPr>
          <p:cNvPr id="7" name="Picture Placeholder 6">
            <a:extLst>
              <a:ext uri="{FF2B5EF4-FFF2-40B4-BE49-F238E27FC236}">
                <a16:creationId xmlns:a16="http://schemas.microsoft.com/office/drawing/2014/main" id="{E526CEFF-4FCE-83DD-0265-4C033640E11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327" b="2327"/>
          <a:stretch>
            <a:fillRect/>
          </a:stretch>
        </p:blipFill>
        <p:spPr/>
      </p:pic>
    </p:spTree>
    <p:extLst>
      <p:ext uri="{BB962C8B-B14F-4D97-AF65-F5344CB8AC3E}">
        <p14:creationId xmlns:p14="http://schemas.microsoft.com/office/powerpoint/2010/main" val="28041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10"/>
          <p:cNvSpPr>
            <a:spLocks noChangeArrowheads="1"/>
          </p:cNvSpPr>
          <p:nvPr/>
        </p:nvSpPr>
        <p:spPr bwMode="auto">
          <a:xfrm>
            <a:off x="4622291" y="292339"/>
            <a:ext cx="27800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4200" b="1" i="0" u="none" strike="noStrike" cap="none" normalizeH="0" baseline="0" dirty="0">
                <a:ln>
                  <a:noFill/>
                </a:ln>
                <a:effectLst/>
                <a:latin typeface="Open Sans" panose="020B0606030504020204" pitchFamily="34" charset="0"/>
              </a:rPr>
              <a:t>References</a:t>
            </a:r>
            <a:endParaRPr kumimoji="0" lang="ru-RU" altLang="ru-RU" sz="1800" b="0" i="0" u="none" strike="noStrike" cap="none" normalizeH="0" baseline="0" dirty="0">
              <a:ln>
                <a:noFill/>
              </a:ln>
              <a:effectLst/>
            </a:endParaRPr>
          </a:p>
        </p:txBody>
      </p:sp>
      <p:sp>
        <p:nvSpPr>
          <p:cNvPr id="44" name="TextBox 43">
            <a:extLst>
              <a:ext uri="{FF2B5EF4-FFF2-40B4-BE49-F238E27FC236}">
                <a16:creationId xmlns:a16="http://schemas.microsoft.com/office/drawing/2014/main" id="{B77E1683-C1FA-F144-4782-39EC2E5C9CDC}"/>
              </a:ext>
            </a:extLst>
          </p:cNvPr>
          <p:cNvSpPr txBox="1"/>
          <p:nvPr/>
        </p:nvSpPr>
        <p:spPr>
          <a:xfrm>
            <a:off x="281733" y="1136069"/>
            <a:ext cx="11783404" cy="4745915"/>
          </a:xfrm>
          <a:prstGeom prst="rect">
            <a:avLst/>
          </a:prstGeom>
          <a:noFill/>
        </p:spPr>
        <p:txBody>
          <a:bodyPr wrap="square">
            <a:spAutoFit/>
          </a:bodyPr>
          <a:lstStyle/>
          <a:p>
            <a:pPr marL="260350" marR="0" indent="-260350">
              <a:lnSpc>
                <a:spcPct val="115000"/>
              </a:lnSpc>
              <a:spcBef>
                <a:spcPts val="0"/>
              </a:spcBef>
              <a:spcAft>
                <a:spcPts val="0"/>
              </a:spcAft>
            </a:pPr>
            <a:r>
              <a:rPr lang="en-US" sz="18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[1]</a:t>
            </a:r>
            <a:r>
              <a:rPr lang="en-US" sz="110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80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F. Rasheed, K.-L. A. </a:t>
            </a:r>
            <a:r>
              <a:rPr lang="en-US" sz="1800" dirty="0" err="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Yau</a:t>
            </a:r>
            <a:r>
              <a:rPr lang="en-US" sz="180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 R. M. Noor, C. Wu, and Y.-C. Low, “Deep Reinforcement Learning for Traffic Signal Control: A Review,” IEEE Access, vol. 8, pp. 208016–208044, 2020.</a:t>
            </a:r>
          </a:p>
          <a:p>
            <a:pPr marL="260350" marR="0" indent="-228600">
              <a:lnSpc>
                <a:spcPct val="115000"/>
              </a:lnSpc>
              <a:spcBef>
                <a:spcPts val="0"/>
              </a:spcBef>
              <a:spcAft>
                <a:spcPts val="0"/>
              </a:spcAft>
            </a:pPr>
            <a:r>
              <a:rPr lang="en-US" sz="18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[2]</a:t>
            </a:r>
            <a:r>
              <a:rPr lang="en-US" sz="180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 H. Ge, Y. Song, C. Wu, J. Ren, and G. Tan, “Cooperative deep Q-learning with Q-value transfer for multi-intersection signal control,” IEEE Access, vol. 7, pp. 40797–40809, 2019.</a:t>
            </a:r>
          </a:p>
          <a:p>
            <a:pPr marL="260350" marR="0" indent="-260350">
              <a:lnSpc>
                <a:spcPct val="115000"/>
              </a:lnSpc>
              <a:spcBef>
                <a:spcPts val="0"/>
              </a:spcBef>
              <a:spcAft>
                <a:spcPts val="0"/>
              </a:spcAft>
            </a:pPr>
            <a:r>
              <a:rPr lang="en-US" sz="18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[3]</a:t>
            </a:r>
            <a:r>
              <a:rPr lang="en-US" sz="180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 “Traffic Signal Timing via deep reinforcement learning,” IEEE/CAA Journal of </a:t>
            </a:r>
            <a:r>
              <a:rPr lang="en-US" sz="1800" dirty="0" err="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Automatica</a:t>
            </a:r>
            <a:r>
              <a:rPr lang="en-US" sz="180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800" dirty="0" err="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Sinica</a:t>
            </a:r>
            <a:r>
              <a:rPr lang="en-US" sz="180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 vol. 3, no. 3, pp. 247–254, 2016. </a:t>
            </a:r>
          </a:p>
          <a:p>
            <a:pPr marL="260350" marR="0" indent="-260350">
              <a:lnSpc>
                <a:spcPct val="115000"/>
              </a:lnSpc>
              <a:spcBef>
                <a:spcPts val="0"/>
              </a:spcBef>
              <a:spcAft>
                <a:spcPts val="0"/>
              </a:spcAft>
            </a:pPr>
            <a:r>
              <a:rPr lang="en-US" sz="18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[4]</a:t>
            </a:r>
            <a:r>
              <a:rPr lang="en-US" sz="180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 S. Park, E. Han, S. Park, H. </a:t>
            </a:r>
            <a:r>
              <a:rPr lang="en-US" sz="1800" dirty="0" err="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Jeong</a:t>
            </a:r>
            <a:r>
              <a:rPr lang="en-US" sz="180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 and I. Yun, “Deep Q-network-based Traffic Signal Control Models,” PLOS ONE, vol. 16, no. 9, 2021.</a:t>
            </a:r>
          </a:p>
          <a:p>
            <a:pPr marL="260350" marR="0" indent="-260350">
              <a:lnSpc>
                <a:spcPct val="115000"/>
              </a:lnSpc>
              <a:spcBef>
                <a:spcPts val="0"/>
              </a:spcBef>
              <a:spcAft>
                <a:spcPts val="0"/>
              </a:spcAft>
            </a:pPr>
            <a:r>
              <a:rPr lang="en-US" sz="18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[5]</a:t>
            </a:r>
            <a:r>
              <a:rPr lang="en-US" sz="180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 L. Song and W. Fan, “Traffic Signal Control under mixed traffic with connected and automated vehicles: A transfer-based deep reinforcement learning approach,” IEEE Access, vol. 9, pp. 145228–145237, 2021.</a:t>
            </a:r>
          </a:p>
          <a:p>
            <a:pPr marL="260350" marR="0" indent="-260350">
              <a:lnSpc>
                <a:spcPct val="115000"/>
              </a:lnSpc>
              <a:spcBef>
                <a:spcPts val="0"/>
              </a:spcBef>
              <a:spcAft>
                <a:spcPts val="0"/>
              </a:spcAft>
            </a:pPr>
            <a:r>
              <a:rPr lang="en-US" sz="18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[6]</a:t>
            </a:r>
            <a:r>
              <a:rPr lang="en-US" sz="180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 “A new solution for freeway congestion: Cooperative Speed Limit Control using distributed reinforcement learning,” IEEE Xplore. [Online]. Available: https://ieeexplore.ieee.org/document/8666107. [Accessed: 06-Jun-2022].</a:t>
            </a:r>
          </a:p>
          <a:p>
            <a:r>
              <a:rPr lang="en-US" sz="18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[7] </a:t>
            </a:r>
            <a:r>
              <a:rPr lang="en-US" sz="1800" dirty="0" err="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AndreaVidali</a:t>
            </a:r>
            <a:r>
              <a:rPr lang="en-US" sz="180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 “deep Q-learning agent for traffic signal control: A Framework where a deep Q-learning reinforcement learning” GitHub. [Online]. Available: https://github.com/AndreaVidali/Deep-QLearning-Agent-for-Traffic-Signal-Control. [Accessed: 06-Jun-2022].</a:t>
            </a:r>
            <a:endParaRPr lang="ar-BH" dirty="0"/>
          </a:p>
        </p:txBody>
      </p:sp>
    </p:spTree>
    <p:extLst>
      <p:ext uri="{BB962C8B-B14F-4D97-AF65-F5344CB8AC3E}">
        <p14:creationId xmlns:p14="http://schemas.microsoft.com/office/powerpoint/2010/main" val="4127897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Graphical user interface, text, application&#10;&#10;Description automatically generated">
            <a:extLst>
              <a:ext uri="{FF2B5EF4-FFF2-40B4-BE49-F238E27FC236}">
                <a16:creationId xmlns:a16="http://schemas.microsoft.com/office/drawing/2014/main" id="{CF70428D-8210-4EC5-BDF6-B7304597253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22" b="7822"/>
          <a:stretch>
            <a:fillRect/>
          </a:stretch>
        </p:blipFill>
        <p:spPr/>
      </p:pic>
      <p:sp>
        <p:nvSpPr>
          <p:cNvPr id="6" name="Rectangle 6"/>
          <p:cNvSpPr>
            <a:spLocks noChangeArrowheads="1"/>
          </p:cNvSpPr>
          <p:nvPr/>
        </p:nvSpPr>
        <p:spPr bwMode="auto">
          <a:xfrm>
            <a:off x="18158" y="4763"/>
            <a:ext cx="5930900" cy="6853237"/>
          </a:xfrm>
          <a:prstGeom prst="rect">
            <a:avLst/>
          </a:prstGeom>
          <a:solidFill>
            <a:srgbClr val="121F23">
              <a:alpha val="90000"/>
            </a:srgbClr>
          </a:solidFill>
          <a:ln>
            <a:noFill/>
          </a:ln>
        </p:spPr>
        <p:txBody>
          <a:bodyPr vert="horz" wrap="square" lIns="91440" tIns="45720" rIns="91440" bIns="45720" numCol="1" anchor="t" anchorCtr="0" compatLnSpc="1">
            <a:prstTxWarp prst="textNoShape">
              <a:avLst/>
            </a:prstTxWarp>
          </a:bodyPr>
          <a:lstStyle/>
          <a:p>
            <a:endParaRPr lang="ru-RU" dirty="0"/>
          </a:p>
        </p:txBody>
      </p:sp>
      <p:grpSp>
        <p:nvGrpSpPr>
          <p:cNvPr id="2" name="Group 1">
            <a:extLst>
              <a:ext uri="{FF2B5EF4-FFF2-40B4-BE49-F238E27FC236}">
                <a16:creationId xmlns:a16="http://schemas.microsoft.com/office/drawing/2014/main" id="{3F1CC86C-0B30-4A9D-88B6-E34FD4D5A95B}"/>
              </a:ext>
            </a:extLst>
          </p:cNvPr>
          <p:cNvGrpSpPr/>
          <p:nvPr/>
        </p:nvGrpSpPr>
        <p:grpSpPr>
          <a:xfrm>
            <a:off x="1592682" y="2534309"/>
            <a:ext cx="3125055" cy="1614911"/>
            <a:chOff x="1627188" y="1412875"/>
            <a:chExt cx="3125055" cy="1614911"/>
          </a:xfrm>
        </p:grpSpPr>
        <p:sp>
          <p:nvSpPr>
            <p:cNvPr id="7" name="Rectangle 7"/>
            <p:cNvSpPr>
              <a:spLocks noChangeArrowheads="1"/>
            </p:cNvSpPr>
            <p:nvPr/>
          </p:nvSpPr>
          <p:spPr bwMode="auto">
            <a:xfrm>
              <a:off x="2827036" y="2104456"/>
              <a:ext cx="19252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6000" b="1" i="0" u="none" strike="noStrike" cap="none" normalizeH="0" baseline="0" dirty="0">
                  <a:ln>
                    <a:noFill/>
                  </a:ln>
                  <a:solidFill>
                    <a:schemeClr val="bg1">
                      <a:alpha val="60000"/>
                    </a:schemeClr>
                  </a:solidFill>
                  <a:effectLst/>
                  <a:latin typeface="Montserrat Medium" panose="00000600000000000000" pitchFamily="50" charset="0"/>
                </a:rPr>
                <a:t>YOU!</a:t>
              </a:r>
              <a:endParaRPr kumimoji="0" lang="ru-RU" altLang="ru-RU" sz="1800" b="0" i="0" u="none" strike="noStrike" cap="none" normalizeH="0" baseline="0" dirty="0">
                <a:ln>
                  <a:noFill/>
                </a:ln>
                <a:solidFill>
                  <a:schemeClr val="bg1">
                    <a:alpha val="60000"/>
                  </a:schemeClr>
                </a:solidFill>
                <a:effectLst/>
              </a:endParaRPr>
            </a:p>
          </p:txBody>
        </p:sp>
        <p:sp>
          <p:nvSpPr>
            <p:cNvPr id="9" name="Rectangle 9"/>
            <p:cNvSpPr>
              <a:spLocks noChangeArrowheads="1"/>
            </p:cNvSpPr>
            <p:nvPr/>
          </p:nvSpPr>
          <p:spPr bwMode="auto">
            <a:xfrm>
              <a:off x="1627188" y="1412875"/>
              <a:ext cx="2399696"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5200" b="1" i="0" u="none" strike="noStrike" cap="none" normalizeH="0" baseline="0" dirty="0">
                  <a:ln>
                    <a:noFill/>
                  </a:ln>
                  <a:solidFill>
                    <a:schemeClr val="bg1">
                      <a:alpha val="60000"/>
                    </a:schemeClr>
                  </a:solidFill>
                  <a:effectLst/>
                  <a:latin typeface="Montserrat Medium" panose="00000600000000000000" pitchFamily="50" charset="0"/>
                </a:rPr>
                <a:t>THANK</a:t>
              </a:r>
              <a:endParaRPr kumimoji="0" lang="ru-RU" altLang="ru-RU" sz="1800" b="0" i="0" u="none" strike="noStrike" cap="none" normalizeH="0" baseline="0" dirty="0">
                <a:ln>
                  <a:noFill/>
                </a:ln>
                <a:solidFill>
                  <a:schemeClr val="bg1">
                    <a:alpha val="60000"/>
                  </a:schemeClr>
                </a:solidFill>
                <a:effectLst/>
              </a:endParaRPr>
            </a:p>
          </p:txBody>
        </p:sp>
      </p:grpSp>
    </p:spTree>
    <p:extLst>
      <p:ext uri="{BB962C8B-B14F-4D97-AF65-F5344CB8AC3E}">
        <p14:creationId xmlns:p14="http://schemas.microsoft.com/office/powerpoint/2010/main" val="85332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9"/>
          <p:cNvSpPr>
            <a:spLocks noChangeArrowheads="1"/>
          </p:cNvSpPr>
          <p:nvPr/>
        </p:nvSpPr>
        <p:spPr bwMode="auto">
          <a:xfrm>
            <a:off x="889000" y="1511300"/>
            <a:ext cx="20839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3600" b="0" i="0" u="none" strike="noStrike" cap="none" normalizeH="0" baseline="0" dirty="0">
                <a:ln>
                  <a:noFill/>
                </a:ln>
                <a:solidFill>
                  <a:srgbClr val="231F20"/>
                </a:solidFill>
                <a:effectLst/>
                <a:latin typeface="Montserrat" panose="00000500000000000000" pitchFamily="50" charset="0"/>
              </a:rPr>
              <a:t>AGENDA</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10" name="Rectangle 10"/>
          <p:cNvSpPr>
            <a:spLocks noChangeArrowheads="1"/>
          </p:cNvSpPr>
          <p:nvPr/>
        </p:nvSpPr>
        <p:spPr bwMode="auto">
          <a:xfrm>
            <a:off x="754063" y="2500313"/>
            <a:ext cx="3141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231F20"/>
                </a:solidFill>
                <a:effectLst/>
                <a:latin typeface="Montserrat" panose="00000500000000000000" pitchFamily="50" charset="0"/>
              </a:rPr>
              <a:t>01</a:t>
            </a:r>
            <a:endParaRPr kumimoji="0" lang="ru-RU" altLang="ru-RU" sz="1600" b="0" i="0" u="none" strike="noStrike" cap="none" normalizeH="0" baseline="0" dirty="0">
              <a:ln>
                <a:noFill/>
              </a:ln>
              <a:solidFill>
                <a:schemeClr val="tx1"/>
              </a:solidFill>
              <a:effectLst/>
              <a:latin typeface="Arial" panose="020B0604020202020204" pitchFamily="34" charset="0"/>
            </a:endParaRPr>
          </a:p>
        </p:txBody>
      </p:sp>
      <p:sp>
        <p:nvSpPr>
          <p:cNvPr id="12" name="Rectangle 12"/>
          <p:cNvSpPr>
            <a:spLocks noChangeArrowheads="1"/>
          </p:cNvSpPr>
          <p:nvPr/>
        </p:nvSpPr>
        <p:spPr bwMode="auto">
          <a:xfrm>
            <a:off x="723606" y="2943958"/>
            <a:ext cx="3783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231F20"/>
                </a:solidFill>
                <a:effectLst/>
                <a:latin typeface="Montserrat" panose="00000500000000000000" pitchFamily="50" charset="0"/>
              </a:rPr>
              <a:t>0</a:t>
            </a:r>
            <a:r>
              <a:rPr kumimoji="0" lang="en-US" altLang="ru-RU" sz="2400" b="0" i="0" u="none" strike="noStrike" cap="none" normalizeH="0" baseline="0" dirty="0">
                <a:ln>
                  <a:noFill/>
                </a:ln>
                <a:solidFill>
                  <a:srgbClr val="231F20"/>
                </a:solidFill>
                <a:effectLst/>
                <a:latin typeface="Montserrat" panose="00000500000000000000" pitchFamily="50" charset="0"/>
              </a:rPr>
              <a:t>2</a:t>
            </a:r>
            <a:endParaRPr kumimoji="0" lang="ru-RU" altLang="ru-RU" sz="1600" b="0" i="0" u="none" strike="noStrike" cap="none" normalizeH="0" baseline="0" dirty="0">
              <a:ln>
                <a:noFill/>
              </a:ln>
              <a:solidFill>
                <a:schemeClr val="tx1"/>
              </a:solidFill>
              <a:effectLst/>
              <a:latin typeface="Arial" panose="020B0604020202020204" pitchFamily="34" charset="0"/>
            </a:endParaRPr>
          </a:p>
        </p:txBody>
      </p:sp>
      <p:sp>
        <p:nvSpPr>
          <p:cNvPr id="16" name="Text_02"/>
          <p:cNvSpPr txBox="1"/>
          <p:nvPr/>
        </p:nvSpPr>
        <p:spPr>
          <a:xfrm>
            <a:off x="1177321" y="2506182"/>
            <a:ext cx="3923223" cy="400110"/>
          </a:xfrm>
          <a:prstGeom prst="rect">
            <a:avLst/>
          </a:prstGeom>
          <a:noFill/>
        </p:spPr>
        <p:txBody>
          <a:bodyPr wrap="square" rtlCol="0">
            <a:spAutoFit/>
          </a:bodyPr>
          <a:lstStyle/>
          <a:p>
            <a:r>
              <a:rPr lang="en-US" sz="2000" dirty="0">
                <a:solidFill>
                  <a:schemeClr val="bg2">
                    <a:lumMod val="50000"/>
                  </a:schemeClr>
                </a:solidFill>
                <a:latin typeface="Montserrat Light" panose="00000400000000000000" pitchFamily="50" charset="0"/>
              </a:rPr>
              <a:t>Introduction &amp; Problem </a:t>
            </a:r>
            <a:endParaRPr lang="ru-RU" sz="2000" dirty="0">
              <a:solidFill>
                <a:schemeClr val="bg2">
                  <a:lumMod val="50000"/>
                </a:schemeClr>
              </a:solidFill>
            </a:endParaRPr>
          </a:p>
        </p:txBody>
      </p:sp>
      <p:sp>
        <p:nvSpPr>
          <p:cNvPr id="18" name="Text_02"/>
          <p:cNvSpPr txBox="1"/>
          <p:nvPr/>
        </p:nvSpPr>
        <p:spPr>
          <a:xfrm>
            <a:off x="1177321" y="2920415"/>
            <a:ext cx="3309300" cy="400110"/>
          </a:xfrm>
          <a:prstGeom prst="rect">
            <a:avLst/>
          </a:prstGeom>
          <a:noFill/>
        </p:spPr>
        <p:txBody>
          <a:bodyPr wrap="square" rtlCol="0">
            <a:spAutoFit/>
          </a:bodyPr>
          <a:lstStyle/>
          <a:p>
            <a:r>
              <a:rPr lang="en-US" sz="2000" dirty="0">
                <a:solidFill>
                  <a:schemeClr val="bg2">
                    <a:lumMod val="50000"/>
                  </a:schemeClr>
                </a:solidFill>
                <a:latin typeface="Montserrat Light" panose="00000400000000000000" pitchFamily="50" charset="0"/>
              </a:rPr>
              <a:t>Significance of DRL</a:t>
            </a:r>
            <a:endParaRPr lang="ru-RU" sz="2000" dirty="0">
              <a:solidFill>
                <a:schemeClr val="bg2">
                  <a:lumMod val="50000"/>
                </a:schemeClr>
              </a:solidFill>
            </a:endParaRPr>
          </a:p>
        </p:txBody>
      </p:sp>
      <p:sp>
        <p:nvSpPr>
          <p:cNvPr id="19" name="Rectangle 12">
            <a:extLst>
              <a:ext uri="{FF2B5EF4-FFF2-40B4-BE49-F238E27FC236}">
                <a16:creationId xmlns:a16="http://schemas.microsoft.com/office/drawing/2014/main" id="{0EB7A9D2-520C-4DF9-9EBA-26CFCBC72443}"/>
              </a:ext>
            </a:extLst>
          </p:cNvPr>
          <p:cNvSpPr>
            <a:spLocks noChangeArrowheads="1"/>
          </p:cNvSpPr>
          <p:nvPr/>
        </p:nvSpPr>
        <p:spPr bwMode="auto">
          <a:xfrm>
            <a:off x="723606" y="3343968"/>
            <a:ext cx="3767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231F20"/>
                </a:solidFill>
                <a:effectLst/>
                <a:latin typeface="Montserrat" panose="00000500000000000000" pitchFamily="50" charset="0"/>
              </a:rPr>
              <a:t>0</a:t>
            </a:r>
            <a:r>
              <a:rPr kumimoji="0" lang="en-US" altLang="ru-RU" sz="2400" b="0" i="0" u="none" strike="noStrike" cap="none" normalizeH="0" baseline="0" dirty="0">
                <a:ln>
                  <a:noFill/>
                </a:ln>
                <a:solidFill>
                  <a:srgbClr val="231F20"/>
                </a:solidFill>
                <a:effectLst/>
                <a:latin typeface="Montserrat" panose="00000500000000000000" pitchFamily="50" charset="0"/>
              </a:rPr>
              <a:t>3</a:t>
            </a:r>
            <a:endParaRPr kumimoji="0" lang="ru-RU" altLang="ru-RU" sz="1600" b="0" i="0" u="none" strike="noStrike" cap="none" normalizeH="0" baseline="0" dirty="0">
              <a:ln>
                <a:noFill/>
              </a:ln>
              <a:solidFill>
                <a:schemeClr val="tx1"/>
              </a:solidFill>
              <a:effectLst/>
              <a:latin typeface="Arial" panose="020B0604020202020204" pitchFamily="34" charset="0"/>
            </a:endParaRPr>
          </a:p>
        </p:txBody>
      </p:sp>
      <p:sp>
        <p:nvSpPr>
          <p:cNvPr id="20" name="Text_02">
            <a:extLst>
              <a:ext uri="{FF2B5EF4-FFF2-40B4-BE49-F238E27FC236}">
                <a16:creationId xmlns:a16="http://schemas.microsoft.com/office/drawing/2014/main" id="{3A615443-7B55-4AE6-98CF-0EF5EA34713E}"/>
              </a:ext>
            </a:extLst>
          </p:cNvPr>
          <p:cNvSpPr txBox="1"/>
          <p:nvPr/>
        </p:nvSpPr>
        <p:spPr>
          <a:xfrm>
            <a:off x="1177321" y="3319463"/>
            <a:ext cx="3309300" cy="400110"/>
          </a:xfrm>
          <a:prstGeom prst="rect">
            <a:avLst/>
          </a:prstGeom>
          <a:noFill/>
        </p:spPr>
        <p:txBody>
          <a:bodyPr wrap="square" rtlCol="0">
            <a:spAutoFit/>
          </a:bodyPr>
          <a:lstStyle/>
          <a:p>
            <a:r>
              <a:rPr lang="en-US" sz="2000" dirty="0">
                <a:solidFill>
                  <a:schemeClr val="bg2">
                    <a:lumMod val="50000"/>
                  </a:schemeClr>
                </a:solidFill>
                <a:latin typeface="Montserrat Light" panose="00000400000000000000" pitchFamily="50" charset="0"/>
              </a:rPr>
              <a:t>DRL vs. Other Methods</a:t>
            </a:r>
            <a:endParaRPr lang="ru-RU" sz="2000" dirty="0">
              <a:solidFill>
                <a:schemeClr val="bg2">
                  <a:lumMod val="50000"/>
                </a:schemeClr>
              </a:solidFill>
            </a:endParaRPr>
          </a:p>
        </p:txBody>
      </p:sp>
      <p:sp>
        <p:nvSpPr>
          <p:cNvPr id="23" name="Rectangle 12">
            <a:extLst>
              <a:ext uri="{FF2B5EF4-FFF2-40B4-BE49-F238E27FC236}">
                <a16:creationId xmlns:a16="http://schemas.microsoft.com/office/drawing/2014/main" id="{6EF00FC6-B009-44A4-8CF9-52F4E6FE580A}"/>
              </a:ext>
            </a:extLst>
          </p:cNvPr>
          <p:cNvSpPr>
            <a:spLocks noChangeArrowheads="1"/>
          </p:cNvSpPr>
          <p:nvPr/>
        </p:nvSpPr>
        <p:spPr bwMode="auto">
          <a:xfrm>
            <a:off x="734002" y="4186106"/>
            <a:ext cx="391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231F20"/>
                </a:solidFill>
                <a:effectLst/>
                <a:latin typeface="Montserrat" panose="00000500000000000000" pitchFamily="50" charset="0"/>
              </a:rPr>
              <a:t>0</a:t>
            </a:r>
            <a:r>
              <a:rPr kumimoji="0" lang="en-US" altLang="ru-RU" sz="2400" b="0" i="0" u="none" strike="noStrike" cap="none" normalizeH="0" baseline="0" dirty="0">
                <a:ln>
                  <a:noFill/>
                </a:ln>
                <a:solidFill>
                  <a:srgbClr val="231F20"/>
                </a:solidFill>
                <a:effectLst/>
                <a:latin typeface="Montserrat" panose="00000500000000000000" pitchFamily="50" charset="0"/>
              </a:rPr>
              <a:t>5</a:t>
            </a:r>
            <a:endParaRPr kumimoji="0" lang="ru-RU" altLang="ru-RU" sz="1600" b="0" i="0" u="none" strike="noStrike" cap="none" normalizeH="0" baseline="0" dirty="0">
              <a:ln>
                <a:noFill/>
              </a:ln>
              <a:solidFill>
                <a:schemeClr val="tx1"/>
              </a:solidFill>
              <a:effectLst/>
              <a:latin typeface="Arial" panose="020B0604020202020204" pitchFamily="34" charset="0"/>
            </a:endParaRPr>
          </a:p>
        </p:txBody>
      </p:sp>
      <p:sp>
        <p:nvSpPr>
          <p:cNvPr id="24" name="Text_02">
            <a:extLst>
              <a:ext uri="{FF2B5EF4-FFF2-40B4-BE49-F238E27FC236}">
                <a16:creationId xmlns:a16="http://schemas.microsoft.com/office/drawing/2014/main" id="{98A30FC6-B9DB-4A64-ACB8-EFD7E3DF1FE2}"/>
              </a:ext>
            </a:extLst>
          </p:cNvPr>
          <p:cNvSpPr txBox="1"/>
          <p:nvPr/>
        </p:nvSpPr>
        <p:spPr>
          <a:xfrm>
            <a:off x="1169769" y="4186768"/>
            <a:ext cx="3309300" cy="400110"/>
          </a:xfrm>
          <a:prstGeom prst="rect">
            <a:avLst/>
          </a:prstGeom>
          <a:noFill/>
        </p:spPr>
        <p:txBody>
          <a:bodyPr wrap="square" rtlCol="0">
            <a:spAutoFit/>
          </a:bodyPr>
          <a:lstStyle/>
          <a:p>
            <a:r>
              <a:rPr lang="en-US" sz="2000" dirty="0">
                <a:solidFill>
                  <a:schemeClr val="bg2">
                    <a:lumMod val="50000"/>
                  </a:schemeClr>
                </a:solidFill>
                <a:latin typeface="Montserrat Light" panose="00000400000000000000" pitchFamily="50" charset="0"/>
              </a:rPr>
              <a:t>Demo Code</a:t>
            </a:r>
            <a:endParaRPr lang="ru-RU" sz="2000" dirty="0">
              <a:solidFill>
                <a:schemeClr val="bg2">
                  <a:lumMod val="50000"/>
                </a:schemeClr>
              </a:solidFill>
            </a:endParaRPr>
          </a:p>
        </p:txBody>
      </p:sp>
      <p:sp>
        <p:nvSpPr>
          <p:cNvPr id="17" name="Rectangle 12">
            <a:extLst>
              <a:ext uri="{FF2B5EF4-FFF2-40B4-BE49-F238E27FC236}">
                <a16:creationId xmlns:a16="http://schemas.microsoft.com/office/drawing/2014/main" id="{17496B3A-C281-1913-2544-C05A670FAFBA}"/>
              </a:ext>
            </a:extLst>
          </p:cNvPr>
          <p:cNvSpPr>
            <a:spLocks noChangeArrowheads="1"/>
          </p:cNvSpPr>
          <p:nvPr/>
        </p:nvSpPr>
        <p:spPr bwMode="auto">
          <a:xfrm>
            <a:off x="730026" y="3769598"/>
            <a:ext cx="40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231F20"/>
                </a:solidFill>
                <a:effectLst/>
                <a:latin typeface="Montserrat" panose="00000500000000000000" pitchFamily="50" charset="0"/>
              </a:rPr>
              <a:t>0</a:t>
            </a:r>
            <a:r>
              <a:rPr kumimoji="0" lang="en-US" altLang="ru-RU" sz="2400" b="0" i="0" u="none" strike="noStrike" cap="none" normalizeH="0" baseline="0" dirty="0">
                <a:ln>
                  <a:noFill/>
                </a:ln>
                <a:solidFill>
                  <a:srgbClr val="231F20"/>
                </a:solidFill>
                <a:effectLst/>
                <a:latin typeface="Montserrat" panose="00000500000000000000" pitchFamily="50" charset="0"/>
              </a:rPr>
              <a:t>4</a:t>
            </a:r>
            <a:endParaRPr kumimoji="0" lang="ru-RU" altLang="ru-RU" sz="1600" b="0" i="0" u="none" strike="noStrike" cap="none" normalizeH="0" baseline="0" dirty="0">
              <a:ln>
                <a:noFill/>
              </a:ln>
              <a:solidFill>
                <a:schemeClr val="tx1"/>
              </a:solidFill>
              <a:effectLst/>
              <a:latin typeface="Arial" panose="020B0604020202020204" pitchFamily="34" charset="0"/>
            </a:endParaRPr>
          </a:p>
        </p:txBody>
      </p:sp>
      <p:sp>
        <p:nvSpPr>
          <p:cNvPr id="25" name="Text_02">
            <a:extLst>
              <a:ext uri="{FF2B5EF4-FFF2-40B4-BE49-F238E27FC236}">
                <a16:creationId xmlns:a16="http://schemas.microsoft.com/office/drawing/2014/main" id="{97A7DECC-5F26-6B25-3D30-281EC26E627E}"/>
              </a:ext>
            </a:extLst>
          </p:cNvPr>
          <p:cNvSpPr txBox="1"/>
          <p:nvPr/>
        </p:nvSpPr>
        <p:spPr>
          <a:xfrm>
            <a:off x="1169769" y="3743978"/>
            <a:ext cx="3621384" cy="400110"/>
          </a:xfrm>
          <a:prstGeom prst="rect">
            <a:avLst/>
          </a:prstGeom>
          <a:noFill/>
        </p:spPr>
        <p:txBody>
          <a:bodyPr wrap="square" rtlCol="0">
            <a:spAutoFit/>
          </a:bodyPr>
          <a:lstStyle/>
          <a:p>
            <a:r>
              <a:rPr lang="en-US" sz="2000" dirty="0">
                <a:solidFill>
                  <a:schemeClr val="bg2">
                    <a:lumMod val="50000"/>
                  </a:schemeClr>
                </a:solidFill>
                <a:latin typeface="Montserrat Light" panose="00000400000000000000" pitchFamily="50" charset="0"/>
              </a:rPr>
              <a:t>Everything Else</a:t>
            </a:r>
            <a:endParaRPr lang="ru-RU" sz="2000" dirty="0">
              <a:solidFill>
                <a:schemeClr val="bg2">
                  <a:lumMod val="50000"/>
                </a:schemeClr>
              </a:solidFill>
            </a:endParaRPr>
          </a:p>
        </p:txBody>
      </p:sp>
      <p:sp>
        <p:nvSpPr>
          <p:cNvPr id="26" name="Rectangle 12">
            <a:extLst>
              <a:ext uri="{FF2B5EF4-FFF2-40B4-BE49-F238E27FC236}">
                <a16:creationId xmlns:a16="http://schemas.microsoft.com/office/drawing/2014/main" id="{2E2D060F-DB68-40FD-D993-0E7777553D2E}"/>
              </a:ext>
            </a:extLst>
          </p:cNvPr>
          <p:cNvSpPr>
            <a:spLocks noChangeArrowheads="1"/>
          </p:cNvSpPr>
          <p:nvPr/>
        </p:nvSpPr>
        <p:spPr bwMode="auto">
          <a:xfrm>
            <a:off x="750033" y="4603800"/>
            <a:ext cx="391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400" b="0" i="0" u="none" strike="noStrike" cap="none" normalizeH="0" baseline="0" dirty="0">
                <a:ln>
                  <a:noFill/>
                </a:ln>
                <a:solidFill>
                  <a:srgbClr val="231F20"/>
                </a:solidFill>
                <a:effectLst/>
                <a:latin typeface="Montserrat" panose="00000500000000000000" pitchFamily="50" charset="0"/>
              </a:rPr>
              <a:t>0</a:t>
            </a:r>
            <a:r>
              <a:rPr kumimoji="0" lang="en-US" altLang="ru-RU" sz="2400" b="0" i="0" u="none" strike="noStrike" cap="none" normalizeH="0" baseline="0" dirty="0">
                <a:ln>
                  <a:noFill/>
                </a:ln>
                <a:solidFill>
                  <a:srgbClr val="231F20"/>
                </a:solidFill>
                <a:effectLst/>
                <a:latin typeface="Montserrat" panose="00000500000000000000" pitchFamily="50" charset="0"/>
              </a:rPr>
              <a:t>6</a:t>
            </a:r>
            <a:endParaRPr kumimoji="0" lang="ru-RU" altLang="ru-RU" sz="1600" b="0" i="0" u="none" strike="noStrike" cap="none" normalizeH="0" baseline="0" dirty="0">
              <a:ln>
                <a:noFill/>
              </a:ln>
              <a:solidFill>
                <a:schemeClr val="tx1"/>
              </a:solidFill>
              <a:effectLst/>
              <a:latin typeface="Arial" panose="020B0604020202020204" pitchFamily="34" charset="0"/>
            </a:endParaRPr>
          </a:p>
        </p:txBody>
      </p:sp>
      <p:sp>
        <p:nvSpPr>
          <p:cNvPr id="27" name="Text_02">
            <a:extLst>
              <a:ext uri="{FF2B5EF4-FFF2-40B4-BE49-F238E27FC236}">
                <a16:creationId xmlns:a16="http://schemas.microsoft.com/office/drawing/2014/main" id="{8345FDFC-D986-227F-A3E5-0D1612574274}"/>
              </a:ext>
            </a:extLst>
          </p:cNvPr>
          <p:cNvSpPr txBox="1"/>
          <p:nvPr/>
        </p:nvSpPr>
        <p:spPr>
          <a:xfrm>
            <a:off x="1169769" y="4601001"/>
            <a:ext cx="3309300" cy="400110"/>
          </a:xfrm>
          <a:prstGeom prst="rect">
            <a:avLst/>
          </a:prstGeom>
          <a:noFill/>
        </p:spPr>
        <p:txBody>
          <a:bodyPr wrap="square" rtlCol="0">
            <a:spAutoFit/>
          </a:bodyPr>
          <a:lstStyle/>
          <a:p>
            <a:r>
              <a:rPr lang="en-US" sz="2000" dirty="0" err="1">
                <a:solidFill>
                  <a:schemeClr val="bg2">
                    <a:lumMod val="50000"/>
                  </a:schemeClr>
                </a:solidFill>
                <a:latin typeface="Montserrat Light" panose="00000400000000000000" pitchFamily="50" charset="0"/>
              </a:rPr>
              <a:t>Restults</a:t>
            </a:r>
            <a:r>
              <a:rPr lang="en-US" sz="2000" dirty="0">
                <a:solidFill>
                  <a:schemeClr val="bg2">
                    <a:lumMod val="50000"/>
                  </a:schemeClr>
                </a:solidFill>
                <a:latin typeface="Montserrat Light" panose="00000400000000000000" pitchFamily="50" charset="0"/>
              </a:rPr>
              <a:t> &amp; conclusion </a:t>
            </a:r>
            <a:endParaRPr lang="ru-RU" sz="2000" dirty="0">
              <a:solidFill>
                <a:schemeClr val="bg2">
                  <a:lumMod val="50000"/>
                </a:schemeClr>
              </a:solidFill>
            </a:endParaRPr>
          </a:p>
        </p:txBody>
      </p:sp>
      <p:pic>
        <p:nvPicPr>
          <p:cNvPr id="15" name="Picture Placeholder 14" descr="A picture containing spaghetti junction&#10;&#10;Description automatically generated">
            <a:extLst>
              <a:ext uri="{FF2B5EF4-FFF2-40B4-BE49-F238E27FC236}">
                <a16:creationId xmlns:a16="http://schemas.microsoft.com/office/drawing/2014/main" id="{44B873B9-8017-7F7B-04BF-1317410941D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3715" r="33715"/>
          <a:stretch>
            <a:fillRect/>
          </a:stretch>
        </p:blipFill>
        <p:spPr/>
      </p:pic>
      <p:pic>
        <p:nvPicPr>
          <p:cNvPr id="29" name="Picture Placeholder 28">
            <a:extLst>
              <a:ext uri="{FF2B5EF4-FFF2-40B4-BE49-F238E27FC236}">
                <a16:creationId xmlns:a16="http://schemas.microsoft.com/office/drawing/2014/main" id="{A26362A0-66E0-7958-2573-FF1A0A3A419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6659" r="16659"/>
          <a:stretch>
            <a:fillRect/>
          </a:stretch>
        </p:blipFill>
        <p:spPr/>
      </p:pic>
      <p:pic>
        <p:nvPicPr>
          <p:cNvPr id="31" name="Picture Placeholder 30">
            <a:extLst>
              <a:ext uri="{FF2B5EF4-FFF2-40B4-BE49-F238E27FC236}">
                <a16:creationId xmlns:a16="http://schemas.microsoft.com/office/drawing/2014/main" id="{BF3E80FB-E630-EC72-03C1-0CF1BA4ABCF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561" r="12561"/>
          <a:stretch>
            <a:fillRect/>
          </a:stretch>
        </p:blipFill>
        <p:spPr/>
      </p:pic>
    </p:spTree>
    <p:extLst>
      <p:ext uri="{BB962C8B-B14F-4D97-AF65-F5344CB8AC3E}">
        <p14:creationId xmlns:p14="http://schemas.microsoft.com/office/powerpoint/2010/main" val="406404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75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0-#ppt_w/2"/>
                                          </p:val>
                                        </p:tav>
                                        <p:tav tm="100000">
                                          <p:val>
                                            <p:strVal val="#ppt_x"/>
                                          </p:val>
                                        </p:tav>
                                      </p:tavLst>
                                    </p:anim>
                                    <p:anim calcmode="lin" valueType="num">
                                      <p:cBhvr additive="base">
                                        <p:cTn id="16" dur="1000" fill="hold"/>
                                        <p:tgtEl>
                                          <p:spTgt spid="18"/>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750"/>
                                        <p:tgtEl>
                                          <p:spTgt spid="10"/>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750"/>
                                        <p:tgtEl>
                                          <p:spTgt spid="12"/>
                                        </p:tgtEl>
                                      </p:cBhvr>
                                    </p:animEffect>
                                  </p:childTnLst>
                                </p:cTn>
                              </p:par>
                              <p:par>
                                <p:cTn id="23" presetID="2" presetClass="entr" presetSubtype="8" decel="100000" fill="hold" grpId="0" nodeType="withEffect">
                                  <p:stCondLst>
                                    <p:cond delay="75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0-#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cTn>
                              </p:par>
                              <p:par>
                                <p:cTn id="27" presetID="10" presetClass="entr" presetSubtype="0" fill="hold" grpId="0" nodeType="withEffect">
                                  <p:stCondLst>
                                    <p:cond delay="100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750"/>
                                        <p:tgtEl>
                                          <p:spTgt spid="19"/>
                                        </p:tgtEl>
                                      </p:cBhvr>
                                    </p:animEffect>
                                  </p:childTnLst>
                                </p:cTn>
                              </p:par>
                              <p:par>
                                <p:cTn id="30" presetID="2" presetClass="entr" presetSubtype="8" decel="100000" fill="hold" grpId="0" nodeType="withEffect">
                                  <p:stCondLst>
                                    <p:cond delay="75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1000" fill="hold"/>
                                        <p:tgtEl>
                                          <p:spTgt spid="24"/>
                                        </p:tgtEl>
                                        <p:attrNameLst>
                                          <p:attrName>ppt_x</p:attrName>
                                        </p:attrNameLst>
                                      </p:cBhvr>
                                      <p:tavLst>
                                        <p:tav tm="0">
                                          <p:val>
                                            <p:strVal val="0-#ppt_w/2"/>
                                          </p:val>
                                        </p:tav>
                                        <p:tav tm="100000">
                                          <p:val>
                                            <p:strVal val="#ppt_x"/>
                                          </p:val>
                                        </p:tav>
                                      </p:tavLst>
                                    </p:anim>
                                    <p:anim calcmode="lin" valueType="num">
                                      <p:cBhvr additive="base">
                                        <p:cTn id="33" dur="1000" fill="hold"/>
                                        <p:tgtEl>
                                          <p:spTgt spid="24"/>
                                        </p:tgtEl>
                                        <p:attrNameLst>
                                          <p:attrName>ppt_y</p:attrName>
                                        </p:attrNameLst>
                                      </p:cBhvr>
                                      <p:tavLst>
                                        <p:tav tm="0">
                                          <p:val>
                                            <p:strVal val="#ppt_y"/>
                                          </p:val>
                                        </p:tav>
                                        <p:tav tm="100000">
                                          <p:val>
                                            <p:strVal val="#ppt_y"/>
                                          </p:val>
                                        </p:tav>
                                      </p:tavLst>
                                    </p:anim>
                                  </p:childTnLst>
                                </p:cTn>
                              </p:par>
                              <p:par>
                                <p:cTn id="34" presetID="10" presetClass="entr" presetSubtype="0" fill="hold" grpId="0" nodeType="withEffect">
                                  <p:stCondLst>
                                    <p:cond delay="100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750"/>
                                        <p:tgtEl>
                                          <p:spTgt spid="23"/>
                                        </p:tgtEl>
                                      </p:cBhvr>
                                    </p:animEffect>
                                  </p:childTnLst>
                                </p:cTn>
                              </p:par>
                              <p:par>
                                <p:cTn id="37" presetID="2" presetClass="entr" presetSubtype="8" decel="100000" fill="hold" grpId="0" nodeType="withEffect">
                                  <p:stCondLst>
                                    <p:cond delay="75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1000" fill="hold"/>
                                        <p:tgtEl>
                                          <p:spTgt spid="25"/>
                                        </p:tgtEl>
                                        <p:attrNameLst>
                                          <p:attrName>ppt_x</p:attrName>
                                        </p:attrNameLst>
                                      </p:cBhvr>
                                      <p:tavLst>
                                        <p:tav tm="0">
                                          <p:val>
                                            <p:strVal val="0-#ppt_w/2"/>
                                          </p:val>
                                        </p:tav>
                                        <p:tav tm="100000">
                                          <p:val>
                                            <p:strVal val="#ppt_x"/>
                                          </p:val>
                                        </p:tav>
                                      </p:tavLst>
                                    </p:anim>
                                    <p:anim calcmode="lin" valueType="num">
                                      <p:cBhvr additive="base">
                                        <p:cTn id="40" dur="1000" fill="hold"/>
                                        <p:tgtEl>
                                          <p:spTgt spid="25"/>
                                        </p:tgtEl>
                                        <p:attrNameLst>
                                          <p:attrName>ppt_y</p:attrName>
                                        </p:attrNameLst>
                                      </p:cBhvr>
                                      <p:tavLst>
                                        <p:tav tm="0">
                                          <p:val>
                                            <p:strVal val="#ppt_y"/>
                                          </p:val>
                                        </p:tav>
                                        <p:tav tm="100000">
                                          <p:val>
                                            <p:strVal val="#ppt_y"/>
                                          </p:val>
                                        </p:tav>
                                      </p:tavLst>
                                    </p:anim>
                                  </p:childTnLst>
                                </p:cTn>
                              </p:par>
                              <p:par>
                                <p:cTn id="41" presetID="10" presetClass="entr" presetSubtype="0" fill="hold" grpId="0" nodeType="withEffect">
                                  <p:stCondLst>
                                    <p:cond delay="10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750"/>
                                        <p:tgtEl>
                                          <p:spTgt spid="17"/>
                                        </p:tgtEl>
                                      </p:cBhvr>
                                    </p:animEffect>
                                  </p:childTnLst>
                                </p:cTn>
                              </p:par>
                              <p:par>
                                <p:cTn id="44" presetID="2" presetClass="entr" presetSubtype="8" decel="100000" fill="hold" grpId="0" nodeType="withEffect">
                                  <p:stCondLst>
                                    <p:cond delay="75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1000" fill="hold"/>
                                        <p:tgtEl>
                                          <p:spTgt spid="27"/>
                                        </p:tgtEl>
                                        <p:attrNameLst>
                                          <p:attrName>ppt_x</p:attrName>
                                        </p:attrNameLst>
                                      </p:cBhvr>
                                      <p:tavLst>
                                        <p:tav tm="0">
                                          <p:val>
                                            <p:strVal val="0-#ppt_w/2"/>
                                          </p:val>
                                        </p:tav>
                                        <p:tav tm="100000">
                                          <p:val>
                                            <p:strVal val="#ppt_x"/>
                                          </p:val>
                                        </p:tav>
                                      </p:tavLst>
                                    </p:anim>
                                    <p:anim calcmode="lin" valueType="num">
                                      <p:cBhvr additive="base">
                                        <p:cTn id="47" dur="1000" fill="hold"/>
                                        <p:tgtEl>
                                          <p:spTgt spid="27"/>
                                        </p:tgtEl>
                                        <p:attrNameLst>
                                          <p:attrName>ppt_y</p:attrName>
                                        </p:attrNameLst>
                                      </p:cBhvr>
                                      <p:tavLst>
                                        <p:tav tm="0">
                                          <p:val>
                                            <p:strVal val="#ppt_y"/>
                                          </p:val>
                                        </p:tav>
                                        <p:tav tm="100000">
                                          <p:val>
                                            <p:strVal val="#ppt_y"/>
                                          </p:val>
                                        </p:tav>
                                      </p:tavLst>
                                    </p:anim>
                                  </p:childTnLst>
                                </p:cTn>
                              </p:par>
                              <p:par>
                                <p:cTn id="48" presetID="10" presetClass="entr" presetSubtype="0" fill="hold" grpId="0" nodeType="withEffect">
                                  <p:stCondLst>
                                    <p:cond delay="100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6" grpId="0"/>
      <p:bldP spid="18" grpId="0"/>
      <p:bldP spid="19" grpId="0"/>
      <p:bldP spid="20" grpId="0"/>
      <p:bldP spid="23" grpId="0"/>
      <p:bldP spid="24" grpId="0"/>
      <p:bldP spid="17" grpId="0"/>
      <p:bldP spid="25"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6456152" y="1316820"/>
            <a:ext cx="1801813" cy="1524000"/>
            <a:chOff x="1735138" y="849313"/>
            <a:chExt cx="1801813" cy="1524000"/>
          </a:xfrm>
        </p:grpSpPr>
        <p:sp>
          <p:nvSpPr>
            <p:cNvPr id="8" name="Freeform 8"/>
            <p:cNvSpPr>
              <a:spLocks/>
            </p:cNvSpPr>
            <p:nvPr/>
          </p:nvSpPr>
          <p:spPr bwMode="auto">
            <a:xfrm>
              <a:off x="1735138" y="1017588"/>
              <a:ext cx="590550" cy="1189038"/>
            </a:xfrm>
            <a:custGeom>
              <a:avLst/>
              <a:gdLst>
                <a:gd name="T0" fmla="*/ 155 w 155"/>
                <a:gd name="T1" fmla="*/ 0 h 312"/>
                <a:gd name="T2" fmla="*/ 101 w 155"/>
                <a:gd name="T3" fmla="*/ 0 h 312"/>
                <a:gd name="T4" fmla="*/ 0 w 155"/>
                <a:gd name="T5" fmla="*/ 80 h 312"/>
                <a:gd name="T6" fmla="*/ 32 w 155"/>
                <a:gd name="T7" fmla="*/ 120 h 312"/>
                <a:gd name="T8" fmla="*/ 68 w 155"/>
                <a:gd name="T9" fmla="*/ 91 h 312"/>
                <a:gd name="T10" fmla="*/ 91 w 155"/>
                <a:gd name="T11" fmla="*/ 69 h 312"/>
                <a:gd name="T12" fmla="*/ 90 w 155"/>
                <a:gd name="T13" fmla="*/ 102 h 312"/>
                <a:gd name="T14" fmla="*/ 89 w 155"/>
                <a:gd name="T15" fmla="*/ 132 h 312"/>
                <a:gd name="T16" fmla="*/ 89 w 155"/>
                <a:gd name="T17" fmla="*/ 259 h 312"/>
                <a:gd name="T18" fmla="*/ 89 w 155"/>
                <a:gd name="T19" fmla="*/ 312 h 312"/>
                <a:gd name="T20" fmla="*/ 155 w 155"/>
                <a:gd name="T21" fmla="*/ 312 h 312"/>
                <a:gd name="T22" fmla="*/ 155 w 155"/>
                <a:gd name="T2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12">
                  <a:moveTo>
                    <a:pt x="155" y="0"/>
                  </a:moveTo>
                  <a:cubicBezTo>
                    <a:pt x="101" y="0"/>
                    <a:pt x="101" y="0"/>
                    <a:pt x="101" y="0"/>
                  </a:cubicBezTo>
                  <a:cubicBezTo>
                    <a:pt x="0" y="80"/>
                    <a:pt x="0" y="80"/>
                    <a:pt x="0" y="80"/>
                  </a:cubicBezTo>
                  <a:cubicBezTo>
                    <a:pt x="32" y="120"/>
                    <a:pt x="32" y="120"/>
                    <a:pt x="32" y="120"/>
                  </a:cubicBezTo>
                  <a:cubicBezTo>
                    <a:pt x="68" y="91"/>
                    <a:pt x="68" y="91"/>
                    <a:pt x="68" y="91"/>
                  </a:cubicBezTo>
                  <a:cubicBezTo>
                    <a:pt x="72" y="88"/>
                    <a:pt x="80" y="80"/>
                    <a:pt x="91" y="69"/>
                  </a:cubicBezTo>
                  <a:cubicBezTo>
                    <a:pt x="90" y="102"/>
                    <a:pt x="90" y="102"/>
                    <a:pt x="90" y="102"/>
                  </a:cubicBezTo>
                  <a:cubicBezTo>
                    <a:pt x="89" y="132"/>
                    <a:pt x="89" y="132"/>
                    <a:pt x="89" y="132"/>
                  </a:cubicBezTo>
                  <a:cubicBezTo>
                    <a:pt x="89" y="259"/>
                    <a:pt x="89" y="259"/>
                    <a:pt x="89" y="259"/>
                  </a:cubicBezTo>
                  <a:cubicBezTo>
                    <a:pt x="89" y="312"/>
                    <a:pt x="89" y="312"/>
                    <a:pt x="89" y="312"/>
                  </a:cubicBezTo>
                  <a:cubicBezTo>
                    <a:pt x="155" y="312"/>
                    <a:pt x="155" y="312"/>
                    <a:pt x="155" y="312"/>
                  </a:cubicBezTo>
                  <a:lnTo>
                    <a:pt x="155"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sp>
          <p:nvSpPr>
            <p:cNvPr id="9" name="Freeform 9"/>
            <p:cNvSpPr>
              <a:spLocks/>
            </p:cNvSpPr>
            <p:nvPr/>
          </p:nvSpPr>
          <p:spPr bwMode="auto">
            <a:xfrm>
              <a:off x="2417763" y="849313"/>
              <a:ext cx="1119188" cy="1524000"/>
            </a:xfrm>
            <a:custGeom>
              <a:avLst/>
              <a:gdLst>
                <a:gd name="T0" fmla="*/ 94 w 294"/>
                <a:gd name="T1" fmla="*/ 0 h 400"/>
                <a:gd name="T2" fmla="*/ 0 w 294"/>
                <a:gd name="T3" fmla="*/ 23 h 400"/>
                <a:gd name="T4" fmla="*/ 0 w 294"/>
                <a:gd name="T5" fmla="*/ 377 h 400"/>
                <a:gd name="T6" fmla="*/ 94 w 294"/>
                <a:gd name="T7" fmla="*/ 400 h 400"/>
                <a:gd name="T8" fmla="*/ 294 w 294"/>
                <a:gd name="T9" fmla="*/ 200 h 400"/>
                <a:gd name="T10" fmla="*/ 94 w 294"/>
                <a:gd name="T11" fmla="*/ 0 h 400"/>
              </a:gdLst>
              <a:ahLst/>
              <a:cxnLst>
                <a:cxn ang="0">
                  <a:pos x="T0" y="T1"/>
                </a:cxn>
                <a:cxn ang="0">
                  <a:pos x="T2" y="T3"/>
                </a:cxn>
                <a:cxn ang="0">
                  <a:pos x="T4" y="T5"/>
                </a:cxn>
                <a:cxn ang="0">
                  <a:pos x="T6" y="T7"/>
                </a:cxn>
                <a:cxn ang="0">
                  <a:pos x="T8" y="T9"/>
                </a:cxn>
                <a:cxn ang="0">
                  <a:pos x="T10" y="T11"/>
                </a:cxn>
              </a:cxnLst>
              <a:rect l="0" t="0" r="r" b="b"/>
              <a:pathLst>
                <a:path w="294" h="400">
                  <a:moveTo>
                    <a:pt x="94" y="0"/>
                  </a:moveTo>
                  <a:cubicBezTo>
                    <a:pt x="60" y="0"/>
                    <a:pt x="28" y="9"/>
                    <a:pt x="0" y="23"/>
                  </a:cubicBezTo>
                  <a:cubicBezTo>
                    <a:pt x="0" y="377"/>
                    <a:pt x="0" y="377"/>
                    <a:pt x="0" y="377"/>
                  </a:cubicBezTo>
                  <a:cubicBezTo>
                    <a:pt x="28" y="392"/>
                    <a:pt x="60" y="400"/>
                    <a:pt x="94" y="400"/>
                  </a:cubicBezTo>
                  <a:cubicBezTo>
                    <a:pt x="204" y="400"/>
                    <a:pt x="294" y="311"/>
                    <a:pt x="294" y="200"/>
                  </a:cubicBezTo>
                  <a:cubicBezTo>
                    <a:pt x="294" y="90"/>
                    <a:pt x="204" y="0"/>
                    <a:pt x="9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26" name="Group 25"/>
          <p:cNvGrpSpPr/>
          <p:nvPr/>
        </p:nvGrpSpPr>
        <p:grpSpPr>
          <a:xfrm>
            <a:off x="6537114" y="3088104"/>
            <a:ext cx="1804988" cy="1524000"/>
            <a:chOff x="1816100" y="2667000"/>
            <a:chExt cx="1804988" cy="1524000"/>
          </a:xfrm>
        </p:grpSpPr>
        <p:sp>
          <p:nvSpPr>
            <p:cNvPr id="10" name="Freeform 10"/>
            <p:cNvSpPr>
              <a:spLocks/>
            </p:cNvSpPr>
            <p:nvPr/>
          </p:nvSpPr>
          <p:spPr bwMode="auto">
            <a:xfrm>
              <a:off x="2344738" y="2667000"/>
              <a:ext cx="1276350" cy="1524000"/>
            </a:xfrm>
            <a:custGeom>
              <a:avLst/>
              <a:gdLst>
                <a:gd name="T0" fmla="*/ 135 w 335"/>
                <a:gd name="T1" fmla="*/ 0 h 400"/>
                <a:gd name="T2" fmla="*/ 28 w 335"/>
                <a:gd name="T3" fmla="*/ 31 h 400"/>
                <a:gd name="T4" fmla="*/ 32 w 335"/>
                <a:gd name="T5" fmla="*/ 33 h 400"/>
                <a:gd name="T6" fmla="*/ 76 w 335"/>
                <a:gd name="T7" fmla="*/ 71 h 400"/>
                <a:gd name="T8" fmla="*/ 92 w 335"/>
                <a:gd name="T9" fmla="*/ 127 h 400"/>
                <a:gd name="T10" fmla="*/ 83 w 335"/>
                <a:gd name="T11" fmla="*/ 176 h 400"/>
                <a:gd name="T12" fmla="*/ 56 w 335"/>
                <a:gd name="T13" fmla="*/ 220 h 400"/>
                <a:gd name="T14" fmla="*/ 0 w 335"/>
                <a:gd name="T15" fmla="*/ 277 h 400"/>
                <a:gd name="T16" fmla="*/ 101 w 335"/>
                <a:gd name="T17" fmla="*/ 277 h 400"/>
                <a:gd name="T18" fmla="*/ 101 w 335"/>
                <a:gd name="T19" fmla="*/ 380 h 400"/>
                <a:gd name="T20" fmla="*/ 48 w 335"/>
                <a:gd name="T21" fmla="*/ 380 h 400"/>
                <a:gd name="T22" fmla="*/ 135 w 335"/>
                <a:gd name="T23" fmla="*/ 400 h 400"/>
                <a:gd name="T24" fmla="*/ 335 w 335"/>
                <a:gd name="T25" fmla="*/ 200 h 400"/>
                <a:gd name="T26" fmla="*/ 135 w 335"/>
                <a:gd name="T27"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400">
                  <a:moveTo>
                    <a:pt x="135" y="0"/>
                  </a:moveTo>
                  <a:cubicBezTo>
                    <a:pt x="96" y="0"/>
                    <a:pt x="59" y="12"/>
                    <a:pt x="28" y="31"/>
                  </a:cubicBezTo>
                  <a:cubicBezTo>
                    <a:pt x="29" y="32"/>
                    <a:pt x="31" y="32"/>
                    <a:pt x="32" y="33"/>
                  </a:cubicBezTo>
                  <a:cubicBezTo>
                    <a:pt x="51" y="42"/>
                    <a:pt x="65" y="55"/>
                    <a:pt x="76" y="71"/>
                  </a:cubicBezTo>
                  <a:cubicBezTo>
                    <a:pt x="87" y="88"/>
                    <a:pt x="92" y="107"/>
                    <a:pt x="92" y="127"/>
                  </a:cubicBezTo>
                  <a:cubicBezTo>
                    <a:pt x="92" y="145"/>
                    <a:pt x="89" y="161"/>
                    <a:pt x="83" y="176"/>
                  </a:cubicBezTo>
                  <a:cubicBezTo>
                    <a:pt x="77" y="191"/>
                    <a:pt x="68" y="206"/>
                    <a:pt x="56" y="220"/>
                  </a:cubicBezTo>
                  <a:cubicBezTo>
                    <a:pt x="45" y="234"/>
                    <a:pt x="27" y="253"/>
                    <a:pt x="0" y="277"/>
                  </a:cubicBezTo>
                  <a:cubicBezTo>
                    <a:pt x="101" y="277"/>
                    <a:pt x="101" y="277"/>
                    <a:pt x="101" y="277"/>
                  </a:cubicBezTo>
                  <a:cubicBezTo>
                    <a:pt x="101" y="380"/>
                    <a:pt x="101" y="380"/>
                    <a:pt x="101" y="380"/>
                  </a:cubicBezTo>
                  <a:cubicBezTo>
                    <a:pt x="48" y="380"/>
                    <a:pt x="48" y="380"/>
                    <a:pt x="48" y="380"/>
                  </a:cubicBezTo>
                  <a:cubicBezTo>
                    <a:pt x="74" y="393"/>
                    <a:pt x="104" y="400"/>
                    <a:pt x="135" y="400"/>
                  </a:cubicBezTo>
                  <a:cubicBezTo>
                    <a:pt x="246" y="400"/>
                    <a:pt x="335" y="311"/>
                    <a:pt x="335" y="200"/>
                  </a:cubicBezTo>
                  <a:cubicBezTo>
                    <a:pt x="335" y="90"/>
                    <a:pt x="246" y="0"/>
                    <a:pt x="13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ru-RU"/>
            </a:p>
          </p:txBody>
        </p:sp>
        <p:sp>
          <p:nvSpPr>
            <p:cNvPr id="11" name="Freeform 11"/>
            <p:cNvSpPr>
              <a:spLocks/>
            </p:cNvSpPr>
            <p:nvPr/>
          </p:nvSpPr>
          <p:spPr bwMode="auto">
            <a:xfrm>
              <a:off x="1816100" y="2835275"/>
              <a:ext cx="822325" cy="1189038"/>
            </a:xfrm>
            <a:custGeom>
              <a:avLst/>
              <a:gdLst>
                <a:gd name="T0" fmla="*/ 216 w 216"/>
                <a:gd name="T1" fmla="*/ 312 h 312"/>
                <a:gd name="T2" fmla="*/ 1 w 216"/>
                <a:gd name="T3" fmla="*/ 312 h 312"/>
                <a:gd name="T4" fmla="*/ 1 w 216"/>
                <a:gd name="T5" fmla="*/ 267 h 312"/>
                <a:gd name="T6" fmla="*/ 78 w 216"/>
                <a:gd name="T7" fmla="*/ 189 h 312"/>
                <a:gd name="T8" fmla="*/ 123 w 216"/>
                <a:gd name="T9" fmla="*/ 140 h 312"/>
                <a:gd name="T10" fmla="*/ 138 w 216"/>
                <a:gd name="T11" fmla="*/ 115 h 312"/>
                <a:gd name="T12" fmla="*/ 142 w 216"/>
                <a:gd name="T13" fmla="*/ 91 h 312"/>
                <a:gd name="T14" fmla="*/ 132 w 216"/>
                <a:gd name="T15" fmla="*/ 63 h 312"/>
                <a:gd name="T16" fmla="*/ 105 w 216"/>
                <a:gd name="T17" fmla="*/ 54 h 312"/>
                <a:gd name="T18" fmla="*/ 70 w 216"/>
                <a:gd name="T19" fmla="*/ 63 h 312"/>
                <a:gd name="T20" fmla="*/ 35 w 216"/>
                <a:gd name="T21" fmla="*/ 86 h 312"/>
                <a:gd name="T22" fmla="*/ 0 w 216"/>
                <a:gd name="T23" fmla="*/ 44 h 312"/>
                <a:gd name="T24" fmla="*/ 37 w 216"/>
                <a:gd name="T25" fmla="*/ 17 h 312"/>
                <a:gd name="T26" fmla="*/ 70 w 216"/>
                <a:gd name="T27" fmla="*/ 4 h 312"/>
                <a:gd name="T28" fmla="*/ 110 w 216"/>
                <a:gd name="T29" fmla="*/ 0 h 312"/>
                <a:gd name="T30" fmla="*/ 161 w 216"/>
                <a:gd name="T31" fmla="*/ 11 h 312"/>
                <a:gd name="T32" fmla="*/ 195 w 216"/>
                <a:gd name="T33" fmla="*/ 40 h 312"/>
                <a:gd name="T34" fmla="*/ 207 w 216"/>
                <a:gd name="T35" fmla="*/ 83 h 312"/>
                <a:gd name="T36" fmla="*/ 200 w 216"/>
                <a:gd name="T37" fmla="*/ 123 h 312"/>
                <a:gd name="T38" fmla="*/ 176 w 216"/>
                <a:gd name="T39" fmla="*/ 161 h 312"/>
                <a:gd name="T40" fmla="*/ 121 w 216"/>
                <a:gd name="T41" fmla="*/ 217 h 312"/>
                <a:gd name="T42" fmla="*/ 82 w 216"/>
                <a:gd name="T43" fmla="*/ 254 h 312"/>
                <a:gd name="T44" fmla="*/ 82 w 216"/>
                <a:gd name="T45" fmla="*/ 257 h 312"/>
                <a:gd name="T46" fmla="*/ 216 w 216"/>
                <a:gd name="T47" fmla="*/ 257 h 312"/>
                <a:gd name="T48" fmla="*/ 216 w 216"/>
                <a:gd name="T49"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6" h="312">
                  <a:moveTo>
                    <a:pt x="216" y="312"/>
                  </a:moveTo>
                  <a:cubicBezTo>
                    <a:pt x="1" y="312"/>
                    <a:pt x="1" y="312"/>
                    <a:pt x="1" y="312"/>
                  </a:cubicBezTo>
                  <a:cubicBezTo>
                    <a:pt x="1" y="267"/>
                    <a:pt x="1" y="267"/>
                    <a:pt x="1" y="267"/>
                  </a:cubicBezTo>
                  <a:cubicBezTo>
                    <a:pt x="78" y="189"/>
                    <a:pt x="78" y="189"/>
                    <a:pt x="78" y="189"/>
                  </a:cubicBezTo>
                  <a:cubicBezTo>
                    <a:pt x="101" y="165"/>
                    <a:pt x="116" y="149"/>
                    <a:pt x="123" y="140"/>
                  </a:cubicBezTo>
                  <a:cubicBezTo>
                    <a:pt x="130" y="131"/>
                    <a:pt x="135" y="123"/>
                    <a:pt x="138" y="115"/>
                  </a:cubicBezTo>
                  <a:cubicBezTo>
                    <a:pt x="141" y="107"/>
                    <a:pt x="142" y="99"/>
                    <a:pt x="142" y="91"/>
                  </a:cubicBezTo>
                  <a:cubicBezTo>
                    <a:pt x="142" y="79"/>
                    <a:pt x="139" y="69"/>
                    <a:pt x="132" y="63"/>
                  </a:cubicBezTo>
                  <a:cubicBezTo>
                    <a:pt x="125" y="57"/>
                    <a:pt x="116" y="54"/>
                    <a:pt x="105" y="54"/>
                  </a:cubicBezTo>
                  <a:cubicBezTo>
                    <a:pt x="93" y="54"/>
                    <a:pt x="82" y="57"/>
                    <a:pt x="70" y="63"/>
                  </a:cubicBezTo>
                  <a:cubicBezTo>
                    <a:pt x="59" y="68"/>
                    <a:pt x="47" y="76"/>
                    <a:pt x="35" y="86"/>
                  </a:cubicBezTo>
                  <a:cubicBezTo>
                    <a:pt x="0" y="44"/>
                    <a:pt x="0" y="44"/>
                    <a:pt x="0" y="44"/>
                  </a:cubicBezTo>
                  <a:cubicBezTo>
                    <a:pt x="15" y="31"/>
                    <a:pt x="28" y="22"/>
                    <a:pt x="37" y="17"/>
                  </a:cubicBezTo>
                  <a:cubicBezTo>
                    <a:pt x="47" y="11"/>
                    <a:pt x="58" y="7"/>
                    <a:pt x="70" y="4"/>
                  </a:cubicBezTo>
                  <a:cubicBezTo>
                    <a:pt x="82" y="2"/>
                    <a:pt x="95" y="0"/>
                    <a:pt x="110" y="0"/>
                  </a:cubicBezTo>
                  <a:cubicBezTo>
                    <a:pt x="129" y="0"/>
                    <a:pt x="146" y="4"/>
                    <a:pt x="161" y="11"/>
                  </a:cubicBezTo>
                  <a:cubicBezTo>
                    <a:pt x="175" y="18"/>
                    <a:pt x="187" y="27"/>
                    <a:pt x="195" y="40"/>
                  </a:cubicBezTo>
                  <a:cubicBezTo>
                    <a:pt x="203" y="53"/>
                    <a:pt x="207" y="67"/>
                    <a:pt x="207" y="83"/>
                  </a:cubicBezTo>
                  <a:cubicBezTo>
                    <a:pt x="207" y="98"/>
                    <a:pt x="205" y="111"/>
                    <a:pt x="200" y="123"/>
                  </a:cubicBezTo>
                  <a:cubicBezTo>
                    <a:pt x="195" y="136"/>
                    <a:pt x="187" y="148"/>
                    <a:pt x="176" y="161"/>
                  </a:cubicBezTo>
                  <a:cubicBezTo>
                    <a:pt x="166" y="174"/>
                    <a:pt x="148" y="193"/>
                    <a:pt x="121" y="217"/>
                  </a:cubicBezTo>
                  <a:cubicBezTo>
                    <a:pt x="82" y="254"/>
                    <a:pt x="82" y="254"/>
                    <a:pt x="82" y="254"/>
                  </a:cubicBezTo>
                  <a:cubicBezTo>
                    <a:pt x="82" y="257"/>
                    <a:pt x="82" y="257"/>
                    <a:pt x="82" y="257"/>
                  </a:cubicBezTo>
                  <a:cubicBezTo>
                    <a:pt x="216" y="257"/>
                    <a:pt x="216" y="257"/>
                    <a:pt x="216" y="257"/>
                  </a:cubicBezTo>
                  <a:lnTo>
                    <a:pt x="216" y="31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27" name="Group 26"/>
          <p:cNvGrpSpPr/>
          <p:nvPr/>
        </p:nvGrpSpPr>
        <p:grpSpPr>
          <a:xfrm>
            <a:off x="6589502" y="4859389"/>
            <a:ext cx="1752600" cy="1524000"/>
            <a:chOff x="1917700" y="4500563"/>
            <a:chExt cx="1752600" cy="1524000"/>
          </a:xfrm>
        </p:grpSpPr>
        <p:sp>
          <p:nvSpPr>
            <p:cNvPr id="12" name="Freeform 12"/>
            <p:cNvSpPr>
              <a:spLocks/>
            </p:cNvSpPr>
            <p:nvPr/>
          </p:nvSpPr>
          <p:spPr bwMode="auto">
            <a:xfrm>
              <a:off x="2508250" y="4500563"/>
              <a:ext cx="1162050" cy="1524000"/>
            </a:xfrm>
            <a:custGeom>
              <a:avLst/>
              <a:gdLst>
                <a:gd name="T0" fmla="*/ 105 w 305"/>
                <a:gd name="T1" fmla="*/ 0 h 400"/>
                <a:gd name="T2" fmla="*/ 2 w 305"/>
                <a:gd name="T3" fmla="*/ 28 h 400"/>
                <a:gd name="T4" fmla="*/ 33 w 305"/>
                <a:gd name="T5" fmla="*/ 43 h 400"/>
                <a:gd name="T6" fmla="*/ 70 w 305"/>
                <a:gd name="T7" fmla="*/ 116 h 400"/>
                <a:gd name="T8" fmla="*/ 47 w 305"/>
                <a:gd name="T9" fmla="*/ 180 h 400"/>
                <a:gd name="T10" fmla="*/ 40 w 305"/>
                <a:gd name="T11" fmla="*/ 188 h 400"/>
                <a:gd name="T12" fmla="*/ 53 w 305"/>
                <a:gd name="T13" fmla="*/ 198 h 400"/>
                <a:gd name="T14" fmla="*/ 79 w 305"/>
                <a:gd name="T15" fmla="*/ 263 h 400"/>
                <a:gd name="T16" fmla="*/ 38 w 305"/>
                <a:gd name="T17" fmla="*/ 351 h 400"/>
                <a:gd name="T18" fmla="*/ 0 w 305"/>
                <a:gd name="T19" fmla="*/ 370 h 400"/>
                <a:gd name="T20" fmla="*/ 105 w 305"/>
                <a:gd name="T21" fmla="*/ 400 h 400"/>
                <a:gd name="T22" fmla="*/ 305 w 305"/>
                <a:gd name="T23" fmla="*/ 200 h 400"/>
                <a:gd name="T24" fmla="*/ 105 w 305"/>
                <a:gd name="T2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5" h="400">
                  <a:moveTo>
                    <a:pt x="105" y="0"/>
                  </a:moveTo>
                  <a:cubicBezTo>
                    <a:pt x="67" y="0"/>
                    <a:pt x="32" y="10"/>
                    <a:pt x="2" y="28"/>
                  </a:cubicBezTo>
                  <a:cubicBezTo>
                    <a:pt x="13" y="32"/>
                    <a:pt x="24" y="37"/>
                    <a:pt x="33" y="43"/>
                  </a:cubicBezTo>
                  <a:cubicBezTo>
                    <a:pt x="57" y="61"/>
                    <a:pt x="70" y="86"/>
                    <a:pt x="70" y="116"/>
                  </a:cubicBezTo>
                  <a:cubicBezTo>
                    <a:pt x="70" y="141"/>
                    <a:pt x="62" y="163"/>
                    <a:pt x="47" y="180"/>
                  </a:cubicBezTo>
                  <a:cubicBezTo>
                    <a:pt x="45" y="183"/>
                    <a:pt x="42" y="186"/>
                    <a:pt x="40" y="188"/>
                  </a:cubicBezTo>
                  <a:cubicBezTo>
                    <a:pt x="44" y="191"/>
                    <a:pt x="49" y="194"/>
                    <a:pt x="53" y="198"/>
                  </a:cubicBezTo>
                  <a:cubicBezTo>
                    <a:pt x="70" y="215"/>
                    <a:pt x="79" y="237"/>
                    <a:pt x="79" y="263"/>
                  </a:cubicBezTo>
                  <a:cubicBezTo>
                    <a:pt x="79" y="300"/>
                    <a:pt x="65" y="330"/>
                    <a:pt x="38" y="351"/>
                  </a:cubicBezTo>
                  <a:cubicBezTo>
                    <a:pt x="27" y="359"/>
                    <a:pt x="15" y="365"/>
                    <a:pt x="0" y="370"/>
                  </a:cubicBezTo>
                  <a:cubicBezTo>
                    <a:pt x="31" y="389"/>
                    <a:pt x="67" y="400"/>
                    <a:pt x="105" y="400"/>
                  </a:cubicBezTo>
                  <a:cubicBezTo>
                    <a:pt x="215" y="400"/>
                    <a:pt x="305" y="310"/>
                    <a:pt x="305" y="200"/>
                  </a:cubicBezTo>
                  <a:cubicBezTo>
                    <a:pt x="305" y="89"/>
                    <a:pt x="215" y="0"/>
                    <a:pt x="105"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sp>
          <p:nvSpPr>
            <p:cNvPr id="13" name="Freeform 13"/>
            <p:cNvSpPr>
              <a:spLocks/>
            </p:cNvSpPr>
            <p:nvPr/>
          </p:nvSpPr>
          <p:spPr bwMode="auto">
            <a:xfrm>
              <a:off x="1917700" y="4667250"/>
              <a:ext cx="800100" cy="1189038"/>
            </a:xfrm>
            <a:custGeom>
              <a:avLst/>
              <a:gdLst>
                <a:gd name="T0" fmla="*/ 201 w 210"/>
                <a:gd name="T1" fmla="*/ 72 h 312"/>
                <a:gd name="T2" fmla="*/ 184 w 210"/>
                <a:gd name="T3" fmla="*/ 121 h 312"/>
                <a:gd name="T4" fmla="*/ 136 w 210"/>
                <a:gd name="T5" fmla="*/ 148 h 312"/>
                <a:gd name="T6" fmla="*/ 136 w 210"/>
                <a:gd name="T7" fmla="*/ 149 h 312"/>
                <a:gd name="T8" fmla="*/ 191 w 210"/>
                <a:gd name="T9" fmla="*/ 172 h 312"/>
                <a:gd name="T10" fmla="*/ 210 w 210"/>
                <a:gd name="T11" fmla="*/ 219 h 312"/>
                <a:gd name="T12" fmla="*/ 178 w 210"/>
                <a:gd name="T13" fmla="*/ 288 h 312"/>
                <a:gd name="T14" fmla="*/ 88 w 210"/>
                <a:gd name="T15" fmla="*/ 312 h 312"/>
                <a:gd name="T16" fmla="*/ 0 w 210"/>
                <a:gd name="T17" fmla="*/ 296 h 312"/>
                <a:gd name="T18" fmla="*/ 0 w 210"/>
                <a:gd name="T19" fmla="*/ 241 h 312"/>
                <a:gd name="T20" fmla="*/ 39 w 210"/>
                <a:gd name="T21" fmla="*/ 255 h 312"/>
                <a:gd name="T22" fmla="*/ 81 w 210"/>
                <a:gd name="T23" fmla="*/ 261 h 312"/>
                <a:gd name="T24" fmla="*/ 128 w 210"/>
                <a:gd name="T25" fmla="*/ 250 h 312"/>
                <a:gd name="T26" fmla="*/ 143 w 210"/>
                <a:gd name="T27" fmla="*/ 216 h 312"/>
                <a:gd name="T28" fmla="*/ 125 w 210"/>
                <a:gd name="T29" fmla="*/ 185 h 312"/>
                <a:gd name="T30" fmla="*/ 70 w 210"/>
                <a:gd name="T31" fmla="*/ 176 h 312"/>
                <a:gd name="T32" fmla="*/ 47 w 210"/>
                <a:gd name="T33" fmla="*/ 176 h 312"/>
                <a:gd name="T34" fmla="*/ 47 w 210"/>
                <a:gd name="T35" fmla="*/ 127 h 312"/>
                <a:gd name="T36" fmla="*/ 70 w 210"/>
                <a:gd name="T37" fmla="*/ 127 h 312"/>
                <a:gd name="T38" fmla="*/ 122 w 210"/>
                <a:gd name="T39" fmla="*/ 118 h 312"/>
                <a:gd name="T40" fmla="*/ 138 w 210"/>
                <a:gd name="T41" fmla="*/ 86 h 312"/>
                <a:gd name="T42" fmla="*/ 95 w 210"/>
                <a:gd name="T43" fmla="*/ 52 h 312"/>
                <a:gd name="T44" fmla="*/ 64 w 210"/>
                <a:gd name="T45" fmla="*/ 57 h 312"/>
                <a:gd name="T46" fmla="*/ 30 w 210"/>
                <a:gd name="T47" fmla="*/ 74 h 312"/>
                <a:gd name="T48" fmla="*/ 0 w 210"/>
                <a:gd name="T49" fmla="*/ 30 h 312"/>
                <a:gd name="T50" fmla="*/ 99 w 210"/>
                <a:gd name="T51" fmla="*/ 0 h 312"/>
                <a:gd name="T52" fmla="*/ 174 w 210"/>
                <a:gd name="T53" fmla="*/ 19 h 312"/>
                <a:gd name="T54" fmla="*/ 201 w 210"/>
                <a:gd name="T55" fmla="*/ 7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0" h="312">
                  <a:moveTo>
                    <a:pt x="201" y="72"/>
                  </a:moveTo>
                  <a:cubicBezTo>
                    <a:pt x="201" y="91"/>
                    <a:pt x="195" y="107"/>
                    <a:pt x="184" y="121"/>
                  </a:cubicBezTo>
                  <a:cubicBezTo>
                    <a:pt x="172" y="134"/>
                    <a:pt x="156" y="143"/>
                    <a:pt x="136" y="148"/>
                  </a:cubicBezTo>
                  <a:cubicBezTo>
                    <a:pt x="136" y="149"/>
                    <a:pt x="136" y="149"/>
                    <a:pt x="136" y="149"/>
                  </a:cubicBezTo>
                  <a:cubicBezTo>
                    <a:pt x="160" y="152"/>
                    <a:pt x="179" y="160"/>
                    <a:pt x="191" y="172"/>
                  </a:cubicBezTo>
                  <a:cubicBezTo>
                    <a:pt x="204" y="183"/>
                    <a:pt x="210" y="199"/>
                    <a:pt x="210" y="219"/>
                  </a:cubicBezTo>
                  <a:cubicBezTo>
                    <a:pt x="210" y="249"/>
                    <a:pt x="200" y="271"/>
                    <a:pt x="178" y="288"/>
                  </a:cubicBezTo>
                  <a:cubicBezTo>
                    <a:pt x="157" y="304"/>
                    <a:pt x="127" y="312"/>
                    <a:pt x="88" y="312"/>
                  </a:cubicBezTo>
                  <a:cubicBezTo>
                    <a:pt x="55" y="312"/>
                    <a:pt x="26" y="306"/>
                    <a:pt x="0" y="296"/>
                  </a:cubicBezTo>
                  <a:cubicBezTo>
                    <a:pt x="0" y="241"/>
                    <a:pt x="0" y="241"/>
                    <a:pt x="0" y="241"/>
                  </a:cubicBezTo>
                  <a:cubicBezTo>
                    <a:pt x="12" y="247"/>
                    <a:pt x="25" y="252"/>
                    <a:pt x="39" y="255"/>
                  </a:cubicBezTo>
                  <a:cubicBezTo>
                    <a:pt x="53" y="259"/>
                    <a:pt x="67" y="261"/>
                    <a:pt x="81" y="261"/>
                  </a:cubicBezTo>
                  <a:cubicBezTo>
                    <a:pt x="102" y="261"/>
                    <a:pt x="118" y="257"/>
                    <a:pt x="128" y="250"/>
                  </a:cubicBezTo>
                  <a:cubicBezTo>
                    <a:pt x="138" y="243"/>
                    <a:pt x="143" y="232"/>
                    <a:pt x="143" y="216"/>
                  </a:cubicBezTo>
                  <a:cubicBezTo>
                    <a:pt x="143" y="201"/>
                    <a:pt x="137" y="191"/>
                    <a:pt x="125" y="185"/>
                  </a:cubicBezTo>
                  <a:cubicBezTo>
                    <a:pt x="114" y="179"/>
                    <a:pt x="95" y="176"/>
                    <a:pt x="70" y="176"/>
                  </a:cubicBezTo>
                  <a:cubicBezTo>
                    <a:pt x="47" y="176"/>
                    <a:pt x="47" y="176"/>
                    <a:pt x="47" y="176"/>
                  </a:cubicBezTo>
                  <a:cubicBezTo>
                    <a:pt x="47" y="127"/>
                    <a:pt x="47" y="127"/>
                    <a:pt x="47" y="127"/>
                  </a:cubicBezTo>
                  <a:cubicBezTo>
                    <a:pt x="70" y="127"/>
                    <a:pt x="70" y="127"/>
                    <a:pt x="70" y="127"/>
                  </a:cubicBezTo>
                  <a:cubicBezTo>
                    <a:pt x="94" y="127"/>
                    <a:pt x="111" y="124"/>
                    <a:pt x="122" y="118"/>
                  </a:cubicBezTo>
                  <a:cubicBezTo>
                    <a:pt x="133" y="112"/>
                    <a:pt x="138" y="101"/>
                    <a:pt x="138" y="86"/>
                  </a:cubicBezTo>
                  <a:cubicBezTo>
                    <a:pt x="138" y="63"/>
                    <a:pt x="124" y="52"/>
                    <a:pt x="95" y="52"/>
                  </a:cubicBezTo>
                  <a:cubicBezTo>
                    <a:pt x="85" y="52"/>
                    <a:pt x="75" y="53"/>
                    <a:pt x="64" y="57"/>
                  </a:cubicBezTo>
                  <a:cubicBezTo>
                    <a:pt x="54" y="60"/>
                    <a:pt x="43" y="66"/>
                    <a:pt x="30" y="74"/>
                  </a:cubicBezTo>
                  <a:cubicBezTo>
                    <a:pt x="0" y="30"/>
                    <a:pt x="0" y="30"/>
                    <a:pt x="0" y="30"/>
                  </a:cubicBezTo>
                  <a:cubicBezTo>
                    <a:pt x="28" y="10"/>
                    <a:pt x="61" y="0"/>
                    <a:pt x="99" y="0"/>
                  </a:cubicBezTo>
                  <a:cubicBezTo>
                    <a:pt x="131" y="0"/>
                    <a:pt x="156" y="6"/>
                    <a:pt x="174" y="19"/>
                  </a:cubicBezTo>
                  <a:cubicBezTo>
                    <a:pt x="192" y="32"/>
                    <a:pt x="201" y="49"/>
                    <a:pt x="201" y="7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43" name="Group 42"/>
          <p:cNvGrpSpPr/>
          <p:nvPr/>
        </p:nvGrpSpPr>
        <p:grpSpPr>
          <a:xfrm>
            <a:off x="8697332" y="1533531"/>
            <a:ext cx="2545813" cy="4607150"/>
            <a:chOff x="3976318" y="1066024"/>
            <a:chExt cx="2545813" cy="4607150"/>
          </a:xfrm>
        </p:grpSpPr>
        <p:sp>
          <p:nvSpPr>
            <p:cNvPr id="31" name="TextBox 30"/>
            <p:cNvSpPr txBox="1"/>
            <p:nvPr/>
          </p:nvSpPr>
          <p:spPr>
            <a:xfrm>
              <a:off x="3977142" y="1066024"/>
              <a:ext cx="2427844" cy="369332"/>
            </a:xfrm>
            <a:prstGeom prst="rect">
              <a:avLst/>
            </a:prstGeom>
            <a:noFill/>
          </p:spPr>
          <p:txBody>
            <a:bodyPr wrap="none" rtlCol="0">
              <a:spAutoFit/>
            </a:bodyPr>
            <a:lstStyle/>
            <a:p>
              <a:r>
                <a:rPr lang="en-US" b="1" dirty="0"/>
                <a:t>Traditionally Controlled</a:t>
              </a:r>
              <a:endParaRPr lang="ru-RU" b="1" dirty="0"/>
            </a:p>
          </p:txBody>
        </p:sp>
        <p:sp>
          <p:nvSpPr>
            <p:cNvPr id="32" name="TextBox 31"/>
            <p:cNvSpPr txBox="1"/>
            <p:nvPr/>
          </p:nvSpPr>
          <p:spPr>
            <a:xfrm>
              <a:off x="3989281" y="1375629"/>
              <a:ext cx="2326116" cy="646331"/>
            </a:xfrm>
            <a:prstGeom prst="rect">
              <a:avLst/>
            </a:prstGeom>
            <a:noFill/>
          </p:spPr>
          <p:txBody>
            <a:bodyPr wrap="square" rtlCol="0">
              <a:spAutoFit/>
            </a:bodyPr>
            <a:lstStyle/>
            <a:p>
              <a:pPr lvl="0"/>
              <a:r>
                <a:rPr lang="en-US" sz="1200" dirty="0"/>
                <a:t>Controlled with logic and sensors, not considering queue size and how to optimize phases and turns. </a:t>
              </a:r>
              <a:endParaRPr lang="ru-RU" sz="1200" dirty="0"/>
            </a:p>
          </p:txBody>
        </p:sp>
        <p:sp>
          <p:nvSpPr>
            <p:cNvPr id="33" name="TextBox 32"/>
            <p:cNvSpPr txBox="1"/>
            <p:nvPr/>
          </p:nvSpPr>
          <p:spPr>
            <a:xfrm>
              <a:off x="3976318" y="4532572"/>
              <a:ext cx="2217658" cy="369332"/>
            </a:xfrm>
            <a:prstGeom prst="rect">
              <a:avLst/>
            </a:prstGeom>
            <a:noFill/>
          </p:spPr>
          <p:txBody>
            <a:bodyPr wrap="none" rtlCol="0">
              <a:spAutoFit/>
            </a:bodyPr>
            <a:lstStyle/>
            <a:p>
              <a:r>
                <a:rPr lang="en-US" b="1" dirty="0"/>
                <a:t>Blocked Intersections</a:t>
              </a:r>
              <a:endParaRPr lang="ru-RU" b="1" dirty="0"/>
            </a:p>
          </p:txBody>
        </p:sp>
        <p:sp>
          <p:nvSpPr>
            <p:cNvPr id="34" name="TextBox 33"/>
            <p:cNvSpPr txBox="1"/>
            <p:nvPr/>
          </p:nvSpPr>
          <p:spPr>
            <a:xfrm>
              <a:off x="3993468" y="4842177"/>
              <a:ext cx="2528663" cy="830997"/>
            </a:xfrm>
            <a:prstGeom prst="rect">
              <a:avLst/>
            </a:prstGeom>
            <a:noFill/>
          </p:spPr>
          <p:txBody>
            <a:bodyPr wrap="square" rtlCol="0">
              <a:spAutoFit/>
            </a:bodyPr>
            <a:lstStyle/>
            <a:p>
              <a:pPr lvl="0"/>
              <a:r>
                <a:rPr lang="en-US" sz="1200" b="1" dirty="0"/>
                <a:t>cross-blocking</a:t>
              </a:r>
              <a:r>
                <a:rPr lang="en-US" sz="1200" dirty="0"/>
                <a:t> occurs when vehicles cannot cross an intersection despite a green signal being activated and </a:t>
              </a:r>
              <a:r>
                <a:rPr lang="en-US" sz="1200" b="1" dirty="0"/>
                <a:t>green idling </a:t>
              </a:r>
              <a:r>
                <a:rPr lang="en-US" sz="1200" dirty="0"/>
                <a:t>when no vehicle present. </a:t>
              </a:r>
              <a:endParaRPr lang="ru-RU" sz="1200" dirty="0"/>
            </a:p>
          </p:txBody>
        </p:sp>
        <p:sp>
          <p:nvSpPr>
            <p:cNvPr id="35" name="TextBox 34"/>
            <p:cNvSpPr txBox="1"/>
            <p:nvPr/>
          </p:nvSpPr>
          <p:spPr>
            <a:xfrm>
              <a:off x="3977142" y="2799298"/>
              <a:ext cx="2048638" cy="369332"/>
            </a:xfrm>
            <a:prstGeom prst="rect">
              <a:avLst/>
            </a:prstGeom>
            <a:noFill/>
          </p:spPr>
          <p:txBody>
            <a:bodyPr wrap="none" rtlCol="0">
              <a:spAutoFit/>
            </a:bodyPr>
            <a:lstStyle/>
            <a:p>
              <a:r>
                <a:rPr lang="en-US" b="1" dirty="0"/>
                <a:t>Long Waiting Times</a:t>
              </a:r>
              <a:endParaRPr lang="ru-RU" b="1" dirty="0"/>
            </a:p>
          </p:txBody>
        </p:sp>
        <p:sp>
          <p:nvSpPr>
            <p:cNvPr id="36" name="TextBox 35"/>
            <p:cNvSpPr txBox="1"/>
            <p:nvPr/>
          </p:nvSpPr>
          <p:spPr>
            <a:xfrm>
              <a:off x="3985305" y="3108903"/>
              <a:ext cx="2067831" cy="1015663"/>
            </a:xfrm>
            <a:prstGeom prst="rect">
              <a:avLst/>
            </a:prstGeom>
            <a:noFill/>
          </p:spPr>
          <p:txBody>
            <a:bodyPr wrap="square" rtlCol="0">
              <a:spAutoFit/>
            </a:bodyPr>
            <a:lstStyle/>
            <a:p>
              <a:pPr lvl="0"/>
              <a:r>
                <a:rPr lang="en-US" sz="1200" dirty="0"/>
                <a:t>Slow movement of vehicles and long waiting queues in deterministic traffic signals control.</a:t>
              </a:r>
              <a:endParaRPr lang="ru-RU" sz="1200" dirty="0"/>
            </a:p>
            <a:p>
              <a:endParaRPr lang="ru-RU" sz="1200" dirty="0"/>
            </a:p>
          </p:txBody>
        </p:sp>
      </p:grpSp>
      <p:sp>
        <p:nvSpPr>
          <p:cNvPr id="44" name="Rectangle 43">
            <a:extLst>
              <a:ext uri="{FF2B5EF4-FFF2-40B4-BE49-F238E27FC236}">
                <a16:creationId xmlns:a16="http://schemas.microsoft.com/office/drawing/2014/main" id="{8DC27889-EFE7-42A8-99CA-5B116ED4ACB8}"/>
              </a:ext>
            </a:extLst>
          </p:cNvPr>
          <p:cNvSpPr>
            <a:spLocks noChangeArrowheads="1"/>
          </p:cNvSpPr>
          <p:nvPr/>
        </p:nvSpPr>
        <p:spPr bwMode="auto">
          <a:xfrm>
            <a:off x="3720259" y="276468"/>
            <a:ext cx="392254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3600" dirty="0">
                <a:solidFill>
                  <a:srgbClr val="231F20"/>
                </a:solidFill>
                <a:latin typeface="Montserrat" panose="00000500000000000000" pitchFamily="50" charset="0"/>
              </a:rPr>
              <a:t>Current Problem</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47" name="Freeform 20">
            <a:extLst>
              <a:ext uri="{FF2B5EF4-FFF2-40B4-BE49-F238E27FC236}">
                <a16:creationId xmlns:a16="http://schemas.microsoft.com/office/drawing/2014/main" id="{2E380967-F783-4FB5-B22D-D3CC33E47C6D}"/>
              </a:ext>
            </a:extLst>
          </p:cNvPr>
          <p:cNvSpPr>
            <a:spLocks noEditPoints="1"/>
          </p:cNvSpPr>
          <p:nvPr/>
        </p:nvSpPr>
        <p:spPr bwMode="auto">
          <a:xfrm>
            <a:off x="7516799" y="3543137"/>
            <a:ext cx="544513" cy="582613"/>
          </a:xfrm>
          <a:custGeom>
            <a:avLst/>
            <a:gdLst>
              <a:gd name="T0" fmla="*/ 1 w 143"/>
              <a:gd name="T1" fmla="*/ 48 h 153"/>
              <a:gd name="T2" fmla="*/ 22 w 143"/>
              <a:gd name="T3" fmla="*/ 30 h 153"/>
              <a:gd name="T4" fmla="*/ 42 w 143"/>
              <a:gd name="T5" fmla="*/ 58 h 153"/>
              <a:gd name="T6" fmla="*/ 32 w 143"/>
              <a:gd name="T7" fmla="*/ 76 h 153"/>
              <a:gd name="T8" fmla="*/ 63 w 143"/>
              <a:gd name="T9" fmla="*/ 113 h 153"/>
              <a:gd name="T10" fmla="*/ 80 w 143"/>
              <a:gd name="T11" fmla="*/ 105 h 153"/>
              <a:gd name="T12" fmla="*/ 106 w 143"/>
              <a:gd name="T13" fmla="*/ 119 h 153"/>
              <a:gd name="T14" fmla="*/ 93 w 143"/>
              <a:gd name="T15" fmla="*/ 145 h 153"/>
              <a:gd name="T16" fmla="*/ 32 w 143"/>
              <a:gd name="T17" fmla="*/ 115 h 153"/>
              <a:gd name="T18" fmla="*/ 1 w 143"/>
              <a:gd name="T19" fmla="*/ 48 h 153"/>
              <a:gd name="T20" fmla="*/ 102 w 143"/>
              <a:gd name="T21" fmla="*/ 62 h 153"/>
              <a:gd name="T22" fmla="*/ 80 w 143"/>
              <a:gd name="T23" fmla="*/ 62 h 153"/>
              <a:gd name="T24" fmla="*/ 80 w 143"/>
              <a:gd name="T25" fmla="*/ 38 h 153"/>
              <a:gd name="T26" fmla="*/ 76 w 143"/>
              <a:gd name="T27" fmla="*/ 33 h 153"/>
              <a:gd name="T28" fmla="*/ 71 w 143"/>
              <a:gd name="T29" fmla="*/ 38 h 153"/>
              <a:gd name="T30" fmla="*/ 71 w 143"/>
              <a:gd name="T31" fmla="*/ 67 h 153"/>
              <a:gd name="T32" fmla="*/ 76 w 143"/>
              <a:gd name="T33" fmla="*/ 72 h 153"/>
              <a:gd name="T34" fmla="*/ 102 w 143"/>
              <a:gd name="T35" fmla="*/ 72 h 153"/>
              <a:gd name="T36" fmla="*/ 107 w 143"/>
              <a:gd name="T37" fmla="*/ 67 h 153"/>
              <a:gd name="T38" fmla="*/ 102 w 143"/>
              <a:gd name="T39" fmla="*/ 62 h 153"/>
              <a:gd name="T40" fmla="*/ 76 w 143"/>
              <a:gd name="T41" fmla="*/ 0 h 153"/>
              <a:gd name="T42" fmla="*/ 26 w 143"/>
              <a:gd name="T43" fmla="*/ 23 h 153"/>
              <a:gd name="T44" fmla="*/ 34 w 143"/>
              <a:gd name="T45" fmla="*/ 27 h 153"/>
              <a:gd name="T46" fmla="*/ 71 w 143"/>
              <a:gd name="T47" fmla="*/ 10 h 153"/>
              <a:gd name="T48" fmla="*/ 71 w 143"/>
              <a:gd name="T49" fmla="*/ 18 h 153"/>
              <a:gd name="T50" fmla="*/ 76 w 143"/>
              <a:gd name="T51" fmla="*/ 23 h 153"/>
              <a:gd name="T52" fmla="*/ 80 w 143"/>
              <a:gd name="T53" fmla="*/ 18 h 153"/>
              <a:gd name="T54" fmla="*/ 80 w 143"/>
              <a:gd name="T55" fmla="*/ 10 h 153"/>
              <a:gd name="T56" fmla="*/ 133 w 143"/>
              <a:gd name="T57" fmla="*/ 62 h 153"/>
              <a:gd name="T58" fmla="*/ 125 w 143"/>
              <a:gd name="T59" fmla="*/ 62 h 153"/>
              <a:gd name="T60" fmla="*/ 120 w 143"/>
              <a:gd name="T61" fmla="*/ 67 h 153"/>
              <a:gd name="T62" fmla="*/ 125 w 143"/>
              <a:gd name="T63" fmla="*/ 72 h 153"/>
              <a:gd name="T64" fmla="*/ 133 w 143"/>
              <a:gd name="T65" fmla="*/ 72 h 153"/>
              <a:gd name="T66" fmla="*/ 111 w 143"/>
              <a:gd name="T67" fmla="*/ 113 h 153"/>
              <a:gd name="T68" fmla="*/ 111 w 143"/>
              <a:gd name="T69" fmla="*/ 113 h 153"/>
              <a:gd name="T70" fmla="*/ 112 w 143"/>
              <a:gd name="T71" fmla="*/ 114 h 153"/>
              <a:gd name="T72" fmla="*/ 112 w 143"/>
              <a:gd name="T73" fmla="*/ 114 h 153"/>
              <a:gd name="T74" fmla="*/ 115 w 143"/>
              <a:gd name="T75" fmla="*/ 121 h 153"/>
              <a:gd name="T76" fmla="*/ 143 w 143"/>
              <a:gd name="T77" fmla="*/ 67 h 153"/>
              <a:gd name="T78" fmla="*/ 76 w 143"/>
              <a:gd name="T7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 h="153">
                <a:moveTo>
                  <a:pt x="1" y="48"/>
                </a:moveTo>
                <a:cubicBezTo>
                  <a:pt x="3" y="41"/>
                  <a:pt x="14" y="32"/>
                  <a:pt x="22" y="30"/>
                </a:cubicBezTo>
                <a:cubicBezTo>
                  <a:pt x="30" y="30"/>
                  <a:pt x="45" y="49"/>
                  <a:pt x="42" y="58"/>
                </a:cubicBezTo>
                <a:cubicBezTo>
                  <a:pt x="39" y="67"/>
                  <a:pt x="31" y="70"/>
                  <a:pt x="32" y="76"/>
                </a:cubicBezTo>
                <a:cubicBezTo>
                  <a:pt x="46" y="100"/>
                  <a:pt x="54" y="107"/>
                  <a:pt x="63" y="113"/>
                </a:cubicBezTo>
                <a:cubicBezTo>
                  <a:pt x="70" y="116"/>
                  <a:pt x="73" y="110"/>
                  <a:pt x="80" y="105"/>
                </a:cubicBezTo>
                <a:cubicBezTo>
                  <a:pt x="87" y="100"/>
                  <a:pt x="99" y="111"/>
                  <a:pt x="106" y="119"/>
                </a:cubicBezTo>
                <a:cubicBezTo>
                  <a:pt x="110" y="126"/>
                  <a:pt x="109" y="133"/>
                  <a:pt x="93" y="145"/>
                </a:cubicBezTo>
                <a:cubicBezTo>
                  <a:pt x="62" y="153"/>
                  <a:pt x="32" y="115"/>
                  <a:pt x="32" y="115"/>
                </a:cubicBezTo>
                <a:cubicBezTo>
                  <a:pt x="2" y="81"/>
                  <a:pt x="0" y="56"/>
                  <a:pt x="1" y="48"/>
                </a:cubicBezTo>
                <a:close/>
                <a:moveTo>
                  <a:pt x="102" y="62"/>
                </a:moveTo>
                <a:cubicBezTo>
                  <a:pt x="80" y="62"/>
                  <a:pt x="80" y="62"/>
                  <a:pt x="80" y="62"/>
                </a:cubicBezTo>
                <a:cubicBezTo>
                  <a:pt x="80" y="38"/>
                  <a:pt x="80" y="38"/>
                  <a:pt x="80" y="38"/>
                </a:cubicBezTo>
                <a:cubicBezTo>
                  <a:pt x="80" y="35"/>
                  <a:pt x="78" y="33"/>
                  <a:pt x="76" y="33"/>
                </a:cubicBezTo>
                <a:cubicBezTo>
                  <a:pt x="73" y="33"/>
                  <a:pt x="71" y="35"/>
                  <a:pt x="71" y="38"/>
                </a:cubicBezTo>
                <a:cubicBezTo>
                  <a:pt x="71" y="67"/>
                  <a:pt x="71" y="67"/>
                  <a:pt x="71" y="67"/>
                </a:cubicBezTo>
                <a:cubicBezTo>
                  <a:pt x="71" y="70"/>
                  <a:pt x="73" y="72"/>
                  <a:pt x="76" y="72"/>
                </a:cubicBezTo>
                <a:cubicBezTo>
                  <a:pt x="102" y="72"/>
                  <a:pt x="102" y="72"/>
                  <a:pt x="102" y="72"/>
                </a:cubicBezTo>
                <a:cubicBezTo>
                  <a:pt x="104" y="72"/>
                  <a:pt x="107" y="70"/>
                  <a:pt x="107" y="67"/>
                </a:cubicBezTo>
                <a:cubicBezTo>
                  <a:pt x="107" y="64"/>
                  <a:pt x="104" y="62"/>
                  <a:pt x="102" y="62"/>
                </a:cubicBezTo>
                <a:close/>
                <a:moveTo>
                  <a:pt x="76" y="0"/>
                </a:moveTo>
                <a:cubicBezTo>
                  <a:pt x="56" y="0"/>
                  <a:pt x="38" y="9"/>
                  <a:pt x="26" y="23"/>
                </a:cubicBezTo>
                <a:cubicBezTo>
                  <a:pt x="29" y="23"/>
                  <a:pt x="32" y="25"/>
                  <a:pt x="34" y="27"/>
                </a:cubicBezTo>
                <a:cubicBezTo>
                  <a:pt x="44" y="17"/>
                  <a:pt x="57" y="11"/>
                  <a:pt x="71" y="10"/>
                </a:cubicBezTo>
                <a:cubicBezTo>
                  <a:pt x="71" y="18"/>
                  <a:pt x="71" y="18"/>
                  <a:pt x="71" y="18"/>
                </a:cubicBezTo>
                <a:cubicBezTo>
                  <a:pt x="71" y="21"/>
                  <a:pt x="73" y="23"/>
                  <a:pt x="76" y="23"/>
                </a:cubicBezTo>
                <a:cubicBezTo>
                  <a:pt x="78" y="23"/>
                  <a:pt x="80" y="21"/>
                  <a:pt x="80" y="18"/>
                </a:cubicBezTo>
                <a:cubicBezTo>
                  <a:pt x="80" y="10"/>
                  <a:pt x="80" y="10"/>
                  <a:pt x="80" y="10"/>
                </a:cubicBezTo>
                <a:cubicBezTo>
                  <a:pt x="108" y="12"/>
                  <a:pt x="131" y="34"/>
                  <a:pt x="133" y="62"/>
                </a:cubicBezTo>
                <a:cubicBezTo>
                  <a:pt x="125" y="62"/>
                  <a:pt x="125" y="62"/>
                  <a:pt x="125" y="62"/>
                </a:cubicBezTo>
                <a:cubicBezTo>
                  <a:pt x="122" y="62"/>
                  <a:pt x="120" y="64"/>
                  <a:pt x="120" y="67"/>
                </a:cubicBezTo>
                <a:cubicBezTo>
                  <a:pt x="120" y="70"/>
                  <a:pt x="122" y="72"/>
                  <a:pt x="125" y="72"/>
                </a:cubicBezTo>
                <a:cubicBezTo>
                  <a:pt x="133" y="72"/>
                  <a:pt x="133" y="72"/>
                  <a:pt x="133" y="72"/>
                </a:cubicBezTo>
                <a:cubicBezTo>
                  <a:pt x="132" y="88"/>
                  <a:pt x="123" y="103"/>
                  <a:pt x="111" y="113"/>
                </a:cubicBezTo>
                <a:cubicBezTo>
                  <a:pt x="111" y="113"/>
                  <a:pt x="111" y="113"/>
                  <a:pt x="111" y="113"/>
                </a:cubicBezTo>
                <a:cubicBezTo>
                  <a:pt x="112" y="114"/>
                  <a:pt x="112" y="114"/>
                  <a:pt x="112" y="114"/>
                </a:cubicBezTo>
                <a:cubicBezTo>
                  <a:pt x="112" y="114"/>
                  <a:pt x="112" y="114"/>
                  <a:pt x="112" y="114"/>
                </a:cubicBezTo>
                <a:cubicBezTo>
                  <a:pt x="114" y="117"/>
                  <a:pt x="115" y="119"/>
                  <a:pt x="115" y="121"/>
                </a:cubicBezTo>
                <a:cubicBezTo>
                  <a:pt x="132" y="109"/>
                  <a:pt x="143" y="89"/>
                  <a:pt x="143" y="67"/>
                </a:cubicBezTo>
                <a:cubicBezTo>
                  <a:pt x="143" y="30"/>
                  <a:pt x="113" y="0"/>
                  <a:pt x="7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dirty="0"/>
          </a:p>
        </p:txBody>
      </p:sp>
      <p:sp>
        <p:nvSpPr>
          <p:cNvPr id="48" name="Freeform 18">
            <a:extLst>
              <a:ext uri="{FF2B5EF4-FFF2-40B4-BE49-F238E27FC236}">
                <a16:creationId xmlns:a16="http://schemas.microsoft.com/office/drawing/2014/main" id="{A8DAFC5B-858A-41B9-AC51-BAF403069729}"/>
              </a:ext>
            </a:extLst>
          </p:cNvPr>
          <p:cNvSpPr>
            <a:spLocks noEditPoints="1"/>
          </p:cNvSpPr>
          <p:nvPr/>
        </p:nvSpPr>
        <p:spPr bwMode="auto">
          <a:xfrm>
            <a:off x="7359439" y="1858157"/>
            <a:ext cx="566738" cy="441325"/>
          </a:xfrm>
          <a:custGeom>
            <a:avLst/>
            <a:gdLst>
              <a:gd name="T0" fmla="*/ 106 w 149"/>
              <a:gd name="T1" fmla="*/ 54 h 116"/>
              <a:gd name="T2" fmla="*/ 131 w 149"/>
              <a:gd name="T3" fmla="*/ 32 h 116"/>
              <a:gd name="T4" fmla="*/ 131 w 149"/>
              <a:gd name="T5" fmla="*/ 116 h 116"/>
              <a:gd name="T6" fmla="*/ 106 w 149"/>
              <a:gd name="T7" fmla="*/ 116 h 116"/>
              <a:gd name="T8" fmla="*/ 106 w 149"/>
              <a:gd name="T9" fmla="*/ 54 h 116"/>
              <a:gd name="T10" fmla="*/ 74 w 149"/>
              <a:gd name="T11" fmla="*/ 116 h 116"/>
              <a:gd name="T12" fmla="*/ 99 w 149"/>
              <a:gd name="T13" fmla="*/ 116 h 116"/>
              <a:gd name="T14" fmla="*/ 99 w 149"/>
              <a:gd name="T15" fmla="*/ 59 h 116"/>
              <a:gd name="T16" fmla="*/ 74 w 149"/>
              <a:gd name="T17" fmla="*/ 81 h 116"/>
              <a:gd name="T18" fmla="*/ 74 w 149"/>
              <a:gd name="T19" fmla="*/ 116 h 116"/>
              <a:gd name="T20" fmla="*/ 42 w 149"/>
              <a:gd name="T21" fmla="*/ 116 h 116"/>
              <a:gd name="T22" fmla="*/ 67 w 149"/>
              <a:gd name="T23" fmla="*/ 116 h 116"/>
              <a:gd name="T24" fmla="*/ 67 w 149"/>
              <a:gd name="T25" fmla="*/ 81 h 116"/>
              <a:gd name="T26" fmla="*/ 42 w 149"/>
              <a:gd name="T27" fmla="*/ 55 h 116"/>
              <a:gd name="T28" fmla="*/ 42 w 149"/>
              <a:gd name="T29" fmla="*/ 116 h 116"/>
              <a:gd name="T30" fmla="*/ 10 w 149"/>
              <a:gd name="T31" fmla="*/ 116 h 116"/>
              <a:gd name="T32" fmla="*/ 36 w 149"/>
              <a:gd name="T33" fmla="*/ 116 h 116"/>
              <a:gd name="T34" fmla="*/ 36 w 149"/>
              <a:gd name="T35" fmla="*/ 51 h 116"/>
              <a:gd name="T36" fmla="*/ 10 w 149"/>
              <a:gd name="T37" fmla="*/ 72 h 116"/>
              <a:gd name="T38" fmla="*/ 10 w 149"/>
              <a:gd name="T39" fmla="*/ 116 h 116"/>
              <a:gd name="T40" fmla="*/ 146 w 149"/>
              <a:gd name="T41" fmla="*/ 0 h 116"/>
              <a:gd name="T42" fmla="*/ 122 w 149"/>
              <a:gd name="T43" fmla="*/ 0 h 116"/>
              <a:gd name="T44" fmla="*/ 120 w 149"/>
              <a:gd name="T45" fmla="*/ 4 h 116"/>
              <a:gd name="T46" fmla="*/ 127 w 149"/>
              <a:gd name="T47" fmla="*/ 13 h 116"/>
              <a:gd name="T48" fmla="*/ 71 w 149"/>
              <a:gd name="T49" fmla="*/ 62 h 116"/>
              <a:gd name="T50" fmla="*/ 41 w 149"/>
              <a:gd name="T51" fmla="*/ 30 h 116"/>
              <a:gd name="T52" fmla="*/ 35 w 149"/>
              <a:gd name="T53" fmla="*/ 30 h 116"/>
              <a:gd name="T54" fmla="*/ 2 w 149"/>
              <a:gd name="T55" fmla="*/ 56 h 116"/>
              <a:gd name="T56" fmla="*/ 1 w 149"/>
              <a:gd name="T57" fmla="*/ 63 h 116"/>
              <a:gd name="T58" fmla="*/ 8 w 149"/>
              <a:gd name="T59" fmla="*/ 64 h 116"/>
              <a:gd name="T60" fmla="*/ 37 w 149"/>
              <a:gd name="T61" fmla="*/ 40 h 116"/>
              <a:gd name="T62" fmla="*/ 67 w 149"/>
              <a:gd name="T63" fmla="*/ 71 h 116"/>
              <a:gd name="T64" fmla="*/ 71 w 149"/>
              <a:gd name="T65" fmla="*/ 73 h 116"/>
              <a:gd name="T66" fmla="*/ 74 w 149"/>
              <a:gd name="T67" fmla="*/ 72 h 116"/>
              <a:gd name="T68" fmla="*/ 134 w 149"/>
              <a:gd name="T69" fmla="*/ 20 h 116"/>
              <a:gd name="T70" fmla="*/ 141 w 149"/>
              <a:gd name="T71" fmla="*/ 28 h 116"/>
              <a:gd name="T72" fmla="*/ 146 w 149"/>
              <a:gd name="T73" fmla="*/ 27 h 116"/>
              <a:gd name="T74" fmla="*/ 149 w 149"/>
              <a:gd name="T75" fmla="*/ 3 h 116"/>
              <a:gd name="T76" fmla="*/ 146 w 149"/>
              <a:gd name="T7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9" h="116">
                <a:moveTo>
                  <a:pt x="106" y="54"/>
                </a:moveTo>
                <a:cubicBezTo>
                  <a:pt x="131" y="32"/>
                  <a:pt x="131" y="32"/>
                  <a:pt x="131" y="32"/>
                </a:cubicBezTo>
                <a:cubicBezTo>
                  <a:pt x="131" y="116"/>
                  <a:pt x="131" y="116"/>
                  <a:pt x="131" y="116"/>
                </a:cubicBezTo>
                <a:cubicBezTo>
                  <a:pt x="106" y="116"/>
                  <a:pt x="106" y="116"/>
                  <a:pt x="106" y="116"/>
                </a:cubicBezTo>
                <a:lnTo>
                  <a:pt x="106" y="54"/>
                </a:lnTo>
                <a:close/>
                <a:moveTo>
                  <a:pt x="74" y="116"/>
                </a:moveTo>
                <a:cubicBezTo>
                  <a:pt x="99" y="116"/>
                  <a:pt x="99" y="116"/>
                  <a:pt x="99" y="116"/>
                </a:cubicBezTo>
                <a:cubicBezTo>
                  <a:pt x="99" y="59"/>
                  <a:pt x="99" y="59"/>
                  <a:pt x="99" y="59"/>
                </a:cubicBezTo>
                <a:cubicBezTo>
                  <a:pt x="74" y="81"/>
                  <a:pt x="74" y="81"/>
                  <a:pt x="74" y="81"/>
                </a:cubicBezTo>
                <a:lnTo>
                  <a:pt x="74" y="116"/>
                </a:lnTo>
                <a:close/>
                <a:moveTo>
                  <a:pt x="42" y="116"/>
                </a:moveTo>
                <a:cubicBezTo>
                  <a:pt x="67" y="116"/>
                  <a:pt x="67" y="116"/>
                  <a:pt x="67" y="116"/>
                </a:cubicBezTo>
                <a:cubicBezTo>
                  <a:pt x="67" y="81"/>
                  <a:pt x="67" y="81"/>
                  <a:pt x="67" y="81"/>
                </a:cubicBezTo>
                <a:cubicBezTo>
                  <a:pt x="42" y="55"/>
                  <a:pt x="42" y="55"/>
                  <a:pt x="42" y="55"/>
                </a:cubicBezTo>
                <a:lnTo>
                  <a:pt x="42" y="116"/>
                </a:lnTo>
                <a:close/>
                <a:moveTo>
                  <a:pt x="10" y="116"/>
                </a:moveTo>
                <a:cubicBezTo>
                  <a:pt x="36" y="116"/>
                  <a:pt x="36" y="116"/>
                  <a:pt x="36" y="116"/>
                </a:cubicBezTo>
                <a:cubicBezTo>
                  <a:pt x="36" y="51"/>
                  <a:pt x="36" y="51"/>
                  <a:pt x="36" y="51"/>
                </a:cubicBezTo>
                <a:cubicBezTo>
                  <a:pt x="10" y="72"/>
                  <a:pt x="10" y="72"/>
                  <a:pt x="10" y="72"/>
                </a:cubicBezTo>
                <a:lnTo>
                  <a:pt x="10" y="116"/>
                </a:lnTo>
                <a:close/>
                <a:moveTo>
                  <a:pt x="146" y="0"/>
                </a:moveTo>
                <a:cubicBezTo>
                  <a:pt x="122" y="0"/>
                  <a:pt x="122" y="0"/>
                  <a:pt x="122" y="0"/>
                </a:cubicBezTo>
                <a:cubicBezTo>
                  <a:pt x="120" y="0"/>
                  <a:pt x="119" y="3"/>
                  <a:pt x="120" y="4"/>
                </a:cubicBezTo>
                <a:cubicBezTo>
                  <a:pt x="127" y="13"/>
                  <a:pt x="127" y="13"/>
                  <a:pt x="127" y="13"/>
                </a:cubicBezTo>
                <a:cubicBezTo>
                  <a:pt x="71" y="62"/>
                  <a:pt x="71" y="62"/>
                  <a:pt x="71" y="62"/>
                </a:cubicBezTo>
                <a:cubicBezTo>
                  <a:pt x="41" y="30"/>
                  <a:pt x="41" y="30"/>
                  <a:pt x="41" y="30"/>
                </a:cubicBezTo>
                <a:cubicBezTo>
                  <a:pt x="40" y="28"/>
                  <a:pt x="37" y="28"/>
                  <a:pt x="35" y="30"/>
                </a:cubicBezTo>
                <a:cubicBezTo>
                  <a:pt x="2" y="56"/>
                  <a:pt x="2" y="56"/>
                  <a:pt x="2" y="56"/>
                </a:cubicBezTo>
                <a:cubicBezTo>
                  <a:pt x="0" y="58"/>
                  <a:pt x="0" y="61"/>
                  <a:pt x="1" y="63"/>
                </a:cubicBezTo>
                <a:cubicBezTo>
                  <a:pt x="3" y="65"/>
                  <a:pt x="6" y="65"/>
                  <a:pt x="8" y="64"/>
                </a:cubicBezTo>
                <a:cubicBezTo>
                  <a:pt x="37" y="40"/>
                  <a:pt x="37" y="40"/>
                  <a:pt x="37" y="40"/>
                </a:cubicBezTo>
                <a:cubicBezTo>
                  <a:pt x="67" y="71"/>
                  <a:pt x="67" y="71"/>
                  <a:pt x="67" y="71"/>
                </a:cubicBezTo>
                <a:cubicBezTo>
                  <a:pt x="68" y="72"/>
                  <a:pt x="69" y="73"/>
                  <a:pt x="71" y="73"/>
                </a:cubicBezTo>
                <a:cubicBezTo>
                  <a:pt x="72" y="73"/>
                  <a:pt x="73" y="72"/>
                  <a:pt x="74" y="72"/>
                </a:cubicBezTo>
                <a:cubicBezTo>
                  <a:pt x="134" y="20"/>
                  <a:pt x="134" y="20"/>
                  <a:pt x="134" y="20"/>
                </a:cubicBezTo>
                <a:cubicBezTo>
                  <a:pt x="141" y="28"/>
                  <a:pt x="141" y="28"/>
                  <a:pt x="141" y="28"/>
                </a:cubicBezTo>
                <a:cubicBezTo>
                  <a:pt x="143" y="30"/>
                  <a:pt x="145" y="29"/>
                  <a:pt x="146" y="27"/>
                </a:cubicBezTo>
                <a:cubicBezTo>
                  <a:pt x="149" y="3"/>
                  <a:pt x="149" y="3"/>
                  <a:pt x="149" y="3"/>
                </a:cubicBezTo>
                <a:cubicBezTo>
                  <a:pt x="149" y="2"/>
                  <a:pt x="148" y="0"/>
                  <a:pt x="14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pic>
        <p:nvPicPr>
          <p:cNvPr id="3" name="Picture 2" descr="A picture containing text, electronics&#10;&#10;Description automatically generated">
            <a:extLst>
              <a:ext uri="{FF2B5EF4-FFF2-40B4-BE49-F238E27FC236}">
                <a16:creationId xmlns:a16="http://schemas.microsoft.com/office/drawing/2014/main" id="{1990F3C4-2C60-2F7E-C7E9-F9017AF3D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092" y="2171338"/>
            <a:ext cx="4858653" cy="3184327"/>
          </a:xfrm>
          <a:prstGeom prst="rect">
            <a:avLst/>
          </a:prstGeom>
          <a:ln>
            <a:noFill/>
          </a:ln>
          <a:effectLst>
            <a:outerShdw blurRad="292100" dist="139700" dir="2700000" algn="tl" rotWithShape="0">
              <a:srgbClr val="333333">
                <a:alpha val="65000"/>
              </a:srgbClr>
            </a:outerShdw>
          </a:effectLst>
        </p:spPr>
      </p:pic>
      <p:pic>
        <p:nvPicPr>
          <p:cNvPr id="14" name="Picture 13" descr="Icon&#10;&#10;Description automatically generated">
            <a:extLst>
              <a:ext uri="{FF2B5EF4-FFF2-40B4-BE49-F238E27FC236}">
                <a16:creationId xmlns:a16="http://schemas.microsoft.com/office/drawing/2014/main" id="{BB6FE8C4-322C-873D-2203-11CD1C616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3305" y="5300209"/>
            <a:ext cx="590073" cy="590073"/>
          </a:xfrm>
          <a:prstGeom prst="rect">
            <a:avLst/>
          </a:prstGeom>
        </p:spPr>
      </p:pic>
    </p:spTree>
    <p:extLst>
      <p:ext uri="{BB962C8B-B14F-4D97-AF65-F5344CB8AC3E}">
        <p14:creationId xmlns:p14="http://schemas.microsoft.com/office/powerpoint/2010/main" val="190195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par>
                          <p:cTn id="22" fill="hold">
                            <p:stCondLst>
                              <p:cond delay="1500"/>
                            </p:stCondLst>
                            <p:childTnLst>
                              <p:par>
                                <p:cTn id="23" presetID="2" presetClass="entr" presetSubtype="1"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141663" y="1777374"/>
            <a:ext cx="2249487" cy="3976688"/>
            <a:chOff x="3529013" y="1446213"/>
            <a:chExt cx="2249487" cy="3976688"/>
          </a:xfrm>
        </p:grpSpPr>
        <p:sp>
          <p:nvSpPr>
            <p:cNvPr id="6" name="Freeform 6"/>
            <p:cNvSpPr>
              <a:spLocks/>
            </p:cNvSpPr>
            <p:nvPr/>
          </p:nvSpPr>
          <p:spPr bwMode="auto">
            <a:xfrm>
              <a:off x="3529013" y="1446213"/>
              <a:ext cx="2249487" cy="1112838"/>
            </a:xfrm>
            <a:custGeom>
              <a:avLst/>
              <a:gdLst>
                <a:gd name="T0" fmla="*/ 0 w 1417"/>
                <a:gd name="T1" fmla="*/ 701 h 701"/>
                <a:gd name="T2" fmla="*/ 841 w 1417"/>
                <a:gd name="T3" fmla="*/ 0 h 701"/>
                <a:gd name="T4" fmla="*/ 1417 w 1417"/>
                <a:gd name="T5" fmla="*/ 0 h 701"/>
              </a:gdLst>
              <a:ahLst/>
              <a:cxnLst>
                <a:cxn ang="0">
                  <a:pos x="T0" y="T1"/>
                </a:cxn>
                <a:cxn ang="0">
                  <a:pos x="T2" y="T3"/>
                </a:cxn>
                <a:cxn ang="0">
                  <a:pos x="T4" y="T5"/>
                </a:cxn>
              </a:cxnLst>
              <a:rect l="0" t="0" r="r" b="b"/>
              <a:pathLst>
                <a:path w="1417" h="701">
                  <a:moveTo>
                    <a:pt x="0" y="701"/>
                  </a:moveTo>
                  <a:lnTo>
                    <a:pt x="841" y="0"/>
                  </a:lnTo>
                  <a:lnTo>
                    <a:pt x="1417"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Freeform 7"/>
            <p:cNvSpPr>
              <a:spLocks/>
            </p:cNvSpPr>
            <p:nvPr/>
          </p:nvSpPr>
          <p:spPr bwMode="auto">
            <a:xfrm>
              <a:off x="3532188" y="4310063"/>
              <a:ext cx="2246312" cy="1112838"/>
            </a:xfrm>
            <a:custGeom>
              <a:avLst/>
              <a:gdLst>
                <a:gd name="T0" fmla="*/ 0 w 1415"/>
                <a:gd name="T1" fmla="*/ 0 h 701"/>
                <a:gd name="T2" fmla="*/ 839 w 1415"/>
                <a:gd name="T3" fmla="*/ 701 h 701"/>
                <a:gd name="T4" fmla="*/ 1415 w 1415"/>
                <a:gd name="T5" fmla="*/ 701 h 701"/>
              </a:gdLst>
              <a:ahLst/>
              <a:cxnLst>
                <a:cxn ang="0">
                  <a:pos x="T0" y="T1"/>
                </a:cxn>
                <a:cxn ang="0">
                  <a:pos x="T2" y="T3"/>
                </a:cxn>
                <a:cxn ang="0">
                  <a:pos x="T4" y="T5"/>
                </a:cxn>
              </a:cxnLst>
              <a:rect l="0" t="0" r="r" b="b"/>
              <a:pathLst>
                <a:path w="1415" h="701">
                  <a:moveTo>
                    <a:pt x="0" y="0"/>
                  </a:moveTo>
                  <a:lnTo>
                    <a:pt x="839" y="701"/>
                  </a:lnTo>
                  <a:lnTo>
                    <a:pt x="1415" y="701"/>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Freeform 8"/>
            <p:cNvSpPr>
              <a:spLocks/>
            </p:cNvSpPr>
            <p:nvPr/>
          </p:nvSpPr>
          <p:spPr bwMode="auto">
            <a:xfrm>
              <a:off x="3795713" y="2771775"/>
              <a:ext cx="1982787" cy="296863"/>
            </a:xfrm>
            <a:custGeom>
              <a:avLst/>
              <a:gdLst>
                <a:gd name="T0" fmla="*/ 0 w 1249"/>
                <a:gd name="T1" fmla="*/ 187 h 187"/>
                <a:gd name="T2" fmla="*/ 673 w 1249"/>
                <a:gd name="T3" fmla="*/ 0 h 187"/>
                <a:gd name="T4" fmla="*/ 1249 w 1249"/>
                <a:gd name="T5" fmla="*/ 0 h 187"/>
              </a:gdLst>
              <a:ahLst/>
              <a:cxnLst>
                <a:cxn ang="0">
                  <a:pos x="T0" y="T1"/>
                </a:cxn>
                <a:cxn ang="0">
                  <a:pos x="T2" y="T3"/>
                </a:cxn>
                <a:cxn ang="0">
                  <a:pos x="T4" y="T5"/>
                </a:cxn>
              </a:cxnLst>
              <a:rect l="0" t="0" r="r" b="b"/>
              <a:pathLst>
                <a:path w="1249" h="187">
                  <a:moveTo>
                    <a:pt x="0" y="187"/>
                  </a:moveTo>
                  <a:lnTo>
                    <a:pt x="673" y="0"/>
                  </a:lnTo>
                  <a:lnTo>
                    <a:pt x="1249"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Freeform 9"/>
            <p:cNvSpPr>
              <a:spLocks/>
            </p:cNvSpPr>
            <p:nvPr/>
          </p:nvSpPr>
          <p:spPr bwMode="auto">
            <a:xfrm>
              <a:off x="3795713" y="3800475"/>
              <a:ext cx="1982787" cy="296863"/>
            </a:xfrm>
            <a:custGeom>
              <a:avLst/>
              <a:gdLst>
                <a:gd name="T0" fmla="*/ 0 w 1249"/>
                <a:gd name="T1" fmla="*/ 0 h 187"/>
                <a:gd name="T2" fmla="*/ 673 w 1249"/>
                <a:gd name="T3" fmla="*/ 187 h 187"/>
                <a:gd name="T4" fmla="*/ 1249 w 1249"/>
                <a:gd name="T5" fmla="*/ 187 h 187"/>
              </a:gdLst>
              <a:ahLst/>
              <a:cxnLst>
                <a:cxn ang="0">
                  <a:pos x="T0" y="T1"/>
                </a:cxn>
                <a:cxn ang="0">
                  <a:pos x="T2" y="T3"/>
                </a:cxn>
                <a:cxn ang="0">
                  <a:pos x="T4" y="T5"/>
                </a:cxn>
              </a:cxnLst>
              <a:rect l="0" t="0" r="r" b="b"/>
              <a:pathLst>
                <a:path w="1249" h="187">
                  <a:moveTo>
                    <a:pt x="0" y="0"/>
                  </a:moveTo>
                  <a:lnTo>
                    <a:pt x="673" y="187"/>
                  </a:lnTo>
                  <a:lnTo>
                    <a:pt x="1249" y="187"/>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10" name="Oval 10"/>
          <p:cNvSpPr>
            <a:spLocks noChangeArrowheads="1"/>
          </p:cNvSpPr>
          <p:nvPr/>
        </p:nvSpPr>
        <p:spPr bwMode="auto">
          <a:xfrm>
            <a:off x="3092450" y="2840999"/>
            <a:ext cx="103187" cy="101600"/>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ru-RU"/>
          </a:p>
        </p:txBody>
      </p:sp>
      <p:grpSp>
        <p:nvGrpSpPr>
          <p:cNvPr id="43" name="Group 42"/>
          <p:cNvGrpSpPr/>
          <p:nvPr/>
        </p:nvGrpSpPr>
        <p:grpSpPr>
          <a:xfrm>
            <a:off x="5341938" y="1724986"/>
            <a:ext cx="101600" cy="4081463"/>
            <a:chOff x="5729288" y="1393825"/>
            <a:chExt cx="101600" cy="4081463"/>
          </a:xfrm>
        </p:grpSpPr>
        <p:sp>
          <p:nvSpPr>
            <p:cNvPr id="11" name="Oval 11"/>
            <p:cNvSpPr>
              <a:spLocks noChangeArrowheads="1"/>
            </p:cNvSpPr>
            <p:nvPr/>
          </p:nvSpPr>
          <p:spPr bwMode="auto">
            <a:xfrm>
              <a:off x="5729288" y="1393825"/>
              <a:ext cx="101600" cy="106363"/>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ru-RU"/>
            </a:p>
          </p:txBody>
        </p:sp>
        <p:sp>
          <p:nvSpPr>
            <p:cNvPr id="12" name="Oval 12"/>
            <p:cNvSpPr>
              <a:spLocks noChangeArrowheads="1"/>
            </p:cNvSpPr>
            <p:nvPr/>
          </p:nvSpPr>
          <p:spPr bwMode="auto">
            <a:xfrm>
              <a:off x="5729288" y="2717800"/>
              <a:ext cx="101600" cy="10795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sp>
          <p:nvSpPr>
            <p:cNvPr id="13" name="Oval 13"/>
            <p:cNvSpPr>
              <a:spLocks noChangeArrowheads="1"/>
            </p:cNvSpPr>
            <p:nvPr/>
          </p:nvSpPr>
          <p:spPr bwMode="auto">
            <a:xfrm>
              <a:off x="5729288" y="4043363"/>
              <a:ext cx="101600" cy="106363"/>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ru-RU"/>
            </a:p>
          </p:txBody>
        </p:sp>
        <p:sp>
          <p:nvSpPr>
            <p:cNvPr id="14" name="Oval 14"/>
            <p:cNvSpPr>
              <a:spLocks noChangeArrowheads="1"/>
            </p:cNvSpPr>
            <p:nvPr/>
          </p:nvSpPr>
          <p:spPr bwMode="auto">
            <a:xfrm>
              <a:off x="5729288" y="5368925"/>
              <a:ext cx="101600" cy="10636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15" name="Oval 15"/>
          <p:cNvSpPr>
            <a:spLocks noChangeArrowheads="1"/>
          </p:cNvSpPr>
          <p:nvPr/>
        </p:nvSpPr>
        <p:spPr bwMode="auto">
          <a:xfrm>
            <a:off x="3354388" y="3347411"/>
            <a:ext cx="103187" cy="10636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sp>
        <p:nvSpPr>
          <p:cNvPr id="16" name="Oval 16"/>
          <p:cNvSpPr>
            <a:spLocks noChangeArrowheads="1"/>
          </p:cNvSpPr>
          <p:nvPr/>
        </p:nvSpPr>
        <p:spPr bwMode="auto">
          <a:xfrm>
            <a:off x="3354388" y="4077661"/>
            <a:ext cx="103187" cy="106363"/>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ru-RU"/>
          </a:p>
        </p:txBody>
      </p:sp>
      <p:sp>
        <p:nvSpPr>
          <p:cNvPr id="17" name="Oval 17"/>
          <p:cNvSpPr>
            <a:spLocks noChangeArrowheads="1"/>
          </p:cNvSpPr>
          <p:nvPr/>
        </p:nvSpPr>
        <p:spPr bwMode="auto">
          <a:xfrm>
            <a:off x="3092450" y="4588836"/>
            <a:ext cx="106362" cy="10636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grpSp>
        <p:nvGrpSpPr>
          <p:cNvPr id="42" name="Group 41"/>
          <p:cNvGrpSpPr/>
          <p:nvPr/>
        </p:nvGrpSpPr>
        <p:grpSpPr>
          <a:xfrm>
            <a:off x="5530850" y="1212224"/>
            <a:ext cx="1130300" cy="5108575"/>
            <a:chOff x="5918200" y="881063"/>
            <a:chExt cx="1130300" cy="5108575"/>
          </a:xfrm>
        </p:grpSpPr>
        <p:sp>
          <p:nvSpPr>
            <p:cNvPr id="18" name="Oval 18"/>
            <p:cNvSpPr>
              <a:spLocks noChangeArrowheads="1"/>
            </p:cNvSpPr>
            <p:nvPr/>
          </p:nvSpPr>
          <p:spPr bwMode="auto">
            <a:xfrm>
              <a:off x="5918200" y="881063"/>
              <a:ext cx="1130300" cy="1130300"/>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ru-RU" dirty="0"/>
            </a:p>
          </p:txBody>
        </p:sp>
        <p:sp>
          <p:nvSpPr>
            <p:cNvPr id="19" name="Oval 19"/>
            <p:cNvSpPr>
              <a:spLocks noChangeArrowheads="1"/>
            </p:cNvSpPr>
            <p:nvPr/>
          </p:nvSpPr>
          <p:spPr bwMode="auto">
            <a:xfrm>
              <a:off x="5918200" y="2205038"/>
              <a:ext cx="1130300" cy="1133475"/>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sp>
          <p:nvSpPr>
            <p:cNvPr id="20" name="Oval 20"/>
            <p:cNvSpPr>
              <a:spLocks noChangeArrowheads="1"/>
            </p:cNvSpPr>
            <p:nvPr/>
          </p:nvSpPr>
          <p:spPr bwMode="auto">
            <a:xfrm>
              <a:off x="5918200" y="4859338"/>
              <a:ext cx="1130300" cy="113030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sp>
          <p:nvSpPr>
            <p:cNvPr id="21" name="Oval 21"/>
            <p:cNvSpPr>
              <a:spLocks noChangeArrowheads="1"/>
            </p:cNvSpPr>
            <p:nvPr/>
          </p:nvSpPr>
          <p:spPr bwMode="auto">
            <a:xfrm>
              <a:off x="5918200" y="3529013"/>
              <a:ext cx="1130300" cy="1135063"/>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37" name="Oval 9"/>
          <p:cNvSpPr>
            <a:spLocks noChangeArrowheads="1"/>
          </p:cNvSpPr>
          <p:nvPr/>
        </p:nvSpPr>
        <p:spPr bwMode="auto">
          <a:xfrm>
            <a:off x="925513" y="2612398"/>
            <a:ext cx="2289175" cy="2295525"/>
          </a:xfrm>
          <a:prstGeom prst="ellipse">
            <a:avLst/>
          </a:prstGeom>
          <a:solidFill>
            <a:srgbClr val="03A9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8" name="TextBox 37"/>
          <p:cNvSpPr txBox="1"/>
          <p:nvPr/>
        </p:nvSpPr>
        <p:spPr>
          <a:xfrm>
            <a:off x="1007947" y="3437270"/>
            <a:ext cx="2133716" cy="1107996"/>
          </a:xfrm>
          <a:prstGeom prst="rect">
            <a:avLst/>
          </a:prstGeom>
          <a:noFill/>
        </p:spPr>
        <p:txBody>
          <a:bodyPr wrap="square" rtlCol="0">
            <a:spAutoFit/>
          </a:bodyPr>
          <a:lstStyle/>
          <a:p>
            <a:pPr algn="ct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There are Several success stories of the use of DRL over the years have brought new and refreshed enthusiasm to the world of</a:t>
            </a:r>
          </a:p>
          <a:p>
            <a:pPr algn="ct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artificial intelligence</a:t>
            </a:r>
            <a:endParaRPr lang="ru-RU"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Freeform 151"/>
          <p:cNvSpPr>
            <a:spLocks noEditPoints="1"/>
          </p:cNvSpPr>
          <p:nvPr/>
        </p:nvSpPr>
        <p:spPr bwMode="auto">
          <a:xfrm>
            <a:off x="1817689" y="2772859"/>
            <a:ext cx="534354" cy="601929"/>
          </a:xfrm>
          <a:custGeom>
            <a:avLst/>
            <a:gdLst>
              <a:gd name="T0" fmla="*/ 68 w 214"/>
              <a:gd name="T1" fmla="*/ 188 h 241"/>
              <a:gd name="T2" fmla="*/ 51 w 214"/>
              <a:gd name="T3" fmla="*/ 145 h 241"/>
              <a:gd name="T4" fmla="*/ 40 w 214"/>
              <a:gd name="T5" fmla="*/ 108 h 241"/>
              <a:gd name="T6" fmla="*/ 107 w 214"/>
              <a:gd name="T7" fmla="*/ 41 h 241"/>
              <a:gd name="T8" fmla="*/ 173 w 214"/>
              <a:gd name="T9" fmla="*/ 108 h 241"/>
              <a:gd name="T10" fmla="*/ 163 w 214"/>
              <a:gd name="T11" fmla="*/ 145 h 241"/>
              <a:gd name="T12" fmla="*/ 145 w 214"/>
              <a:gd name="T13" fmla="*/ 181 h 241"/>
              <a:gd name="T14" fmla="*/ 107 w 214"/>
              <a:gd name="T15" fmla="*/ 67 h 241"/>
              <a:gd name="T16" fmla="*/ 67 w 214"/>
              <a:gd name="T17" fmla="*/ 107 h 241"/>
              <a:gd name="T18" fmla="*/ 107 w 214"/>
              <a:gd name="T19" fmla="*/ 147 h 241"/>
              <a:gd name="T20" fmla="*/ 147 w 214"/>
              <a:gd name="T21" fmla="*/ 107 h 241"/>
              <a:gd name="T22" fmla="*/ 107 w 214"/>
              <a:gd name="T23" fmla="*/ 67 h 241"/>
              <a:gd name="T24" fmla="*/ 91 w 214"/>
              <a:gd name="T25" fmla="*/ 113 h 241"/>
              <a:gd name="T26" fmla="*/ 103 w 214"/>
              <a:gd name="T27" fmla="*/ 127 h 241"/>
              <a:gd name="T28" fmla="*/ 122 w 214"/>
              <a:gd name="T29" fmla="*/ 94 h 241"/>
              <a:gd name="T30" fmla="*/ 107 w 214"/>
              <a:gd name="T31" fmla="*/ 20 h 241"/>
              <a:gd name="T32" fmla="*/ 107 w 214"/>
              <a:gd name="T33" fmla="*/ 0 h 241"/>
              <a:gd name="T34" fmla="*/ 64 w 214"/>
              <a:gd name="T35" fmla="*/ 32 h 241"/>
              <a:gd name="T36" fmla="*/ 53 w 214"/>
              <a:gd name="T37" fmla="*/ 14 h 241"/>
              <a:gd name="T38" fmla="*/ 14 w 214"/>
              <a:gd name="T39" fmla="*/ 53 h 241"/>
              <a:gd name="T40" fmla="*/ 32 w 214"/>
              <a:gd name="T41" fmla="*/ 64 h 241"/>
              <a:gd name="T42" fmla="*/ 0 w 214"/>
              <a:gd name="T43" fmla="*/ 107 h 241"/>
              <a:gd name="T44" fmla="*/ 21 w 214"/>
              <a:gd name="T45" fmla="*/ 107 h 241"/>
              <a:gd name="T46" fmla="*/ 160 w 214"/>
              <a:gd name="T47" fmla="*/ 14 h 241"/>
              <a:gd name="T48" fmla="*/ 150 w 214"/>
              <a:gd name="T49" fmla="*/ 32 h 241"/>
              <a:gd name="T50" fmla="*/ 199 w 214"/>
              <a:gd name="T51" fmla="*/ 53 h 241"/>
              <a:gd name="T52" fmla="*/ 181 w 214"/>
              <a:gd name="T53" fmla="*/ 64 h 241"/>
              <a:gd name="T54" fmla="*/ 193 w 214"/>
              <a:gd name="T55" fmla="*/ 107 h 241"/>
              <a:gd name="T56" fmla="*/ 214 w 214"/>
              <a:gd name="T57" fmla="*/ 107 h 241"/>
              <a:gd name="T58" fmla="*/ 131 w 214"/>
              <a:gd name="T59" fmla="*/ 194 h 241"/>
              <a:gd name="T60" fmla="*/ 78 w 214"/>
              <a:gd name="T61" fmla="*/ 208 h 241"/>
              <a:gd name="T62" fmla="*/ 72 w 214"/>
              <a:gd name="T63" fmla="*/ 217 h 241"/>
              <a:gd name="T64" fmla="*/ 81 w 214"/>
              <a:gd name="T65" fmla="*/ 226 h 241"/>
              <a:gd name="T66" fmla="*/ 85 w 214"/>
              <a:gd name="T67" fmla="*/ 225 h 241"/>
              <a:gd name="T68" fmla="*/ 131 w 214"/>
              <a:gd name="T69" fmla="*/ 212 h 241"/>
              <a:gd name="T70" fmla="*/ 131 w 214"/>
              <a:gd name="T71" fmla="*/ 212 h 241"/>
              <a:gd name="T72" fmla="*/ 133 w 214"/>
              <a:gd name="T73" fmla="*/ 212 h 241"/>
              <a:gd name="T74" fmla="*/ 142 w 214"/>
              <a:gd name="T75" fmla="*/ 221 h 241"/>
              <a:gd name="T76" fmla="*/ 136 w 214"/>
              <a:gd name="T77" fmla="*/ 229 h 241"/>
              <a:gd name="T78" fmla="*/ 91 w 214"/>
              <a:gd name="T7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4" h="241">
                <a:moveTo>
                  <a:pt x="68" y="188"/>
                </a:moveTo>
                <a:cubicBezTo>
                  <a:pt x="70" y="177"/>
                  <a:pt x="65" y="167"/>
                  <a:pt x="51" y="145"/>
                </a:cubicBezTo>
                <a:cubicBezTo>
                  <a:pt x="44" y="134"/>
                  <a:pt x="40" y="121"/>
                  <a:pt x="40" y="108"/>
                </a:cubicBezTo>
                <a:cubicBezTo>
                  <a:pt x="40" y="71"/>
                  <a:pt x="70" y="41"/>
                  <a:pt x="107" y="41"/>
                </a:cubicBezTo>
                <a:cubicBezTo>
                  <a:pt x="144" y="41"/>
                  <a:pt x="173" y="71"/>
                  <a:pt x="173" y="108"/>
                </a:cubicBezTo>
                <a:cubicBezTo>
                  <a:pt x="173" y="121"/>
                  <a:pt x="170" y="134"/>
                  <a:pt x="163" y="145"/>
                </a:cubicBezTo>
                <a:cubicBezTo>
                  <a:pt x="152" y="162"/>
                  <a:pt x="147" y="172"/>
                  <a:pt x="145" y="181"/>
                </a:cubicBezTo>
                <a:moveTo>
                  <a:pt x="107" y="67"/>
                </a:moveTo>
                <a:cubicBezTo>
                  <a:pt x="85" y="67"/>
                  <a:pt x="67" y="85"/>
                  <a:pt x="67" y="107"/>
                </a:cubicBezTo>
                <a:cubicBezTo>
                  <a:pt x="67" y="129"/>
                  <a:pt x="85" y="147"/>
                  <a:pt x="107" y="147"/>
                </a:cubicBezTo>
                <a:cubicBezTo>
                  <a:pt x="129" y="147"/>
                  <a:pt x="147" y="129"/>
                  <a:pt x="147" y="107"/>
                </a:cubicBezTo>
                <a:cubicBezTo>
                  <a:pt x="147" y="85"/>
                  <a:pt x="129" y="67"/>
                  <a:pt x="107" y="67"/>
                </a:cubicBezTo>
                <a:close/>
                <a:moveTo>
                  <a:pt x="91" y="113"/>
                </a:moveTo>
                <a:cubicBezTo>
                  <a:pt x="103" y="127"/>
                  <a:pt x="103" y="127"/>
                  <a:pt x="103" y="127"/>
                </a:cubicBezTo>
                <a:cubicBezTo>
                  <a:pt x="122" y="94"/>
                  <a:pt x="122" y="94"/>
                  <a:pt x="122" y="94"/>
                </a:cubicBezTo>
                <a:moveTo>
                  <a:pt x="107" y="20"/>
                </a:moveTo>
                <a:cubicBezTo>
                  <a:pt x="107" y="0"/>
                  <a:pt x="107" y="0"/>
                  <a:pt x="107" y="0"/>
                </a:cubicBezTo>
                <a:moveTo>
                  <a:pt x="64" y="32"/>
                </a:moveTo>
                <a:cubicBezTo>
                  <a:pt x="53" y="14"/>
                  <a:pt x="53" y="14"/>
                  <a:pt x="53" y="14"/>
                </a:cubicBezTo>
                <a:moveTo>
                  <a:pt x="14" y="53"/>
                </a:moveTo>
                <a:cubicBezTo>
                  <a:pt x="32" y="64"/>
                  <a:pt x="32" y="64"/>
                  <a:pt x="32" y="64"/>
                </a:cubicBezTo>
                <a:moveTo>
                  <a:pt x="0" y="107"/>
                </a:moveTo>
                <a:cubicBezTo>
                  <a:pt x="21" y="107"/>
                  <a:pt x="21" y="107"/>
                  <a:pt x="21" y="107"/>
                </a:cubicBezTo>
                <a:moveTo>
                  <a:pt x="160" y="14"/>
                </a:moveTo>
                <a:cubicBezTo>
                  <a:pt x="150" y="32"/>
                  <a:pt x="150" y="32"/>
                  <a:pt x="150" y="32"/>
                </a:cubicBezTo>
                <a:moveTo>
                  <a:pt x="199" y="53"/>
                </a:moveTo>
                <a:cubicBezTo>
                  <a:pt x="181" y="64"/>
                  <a:pt x="181" y="64"/>
                  <a:pt x="181" y="64"/>
                </a:cubicBezTo>
                <a:moveTo>
                  <a:pt x="193" y="107"/>
                </a:moveTo>
                <a:cubicBezTo>
                  <a:pt x="214" y="107"/>
                  <a:pt x="214" y="107"/>
                  <a:pt x="214" y="107"/>
                </a:cubicBezTo>
                <a:moveTo>
                  <a:pt x="131" y="194"/>
                </a:moveTo>
                <a:cubicBezTo>
                  <a:pt x="131" y="194"/>
                  <a:pt x="78" y="208"/>
                  <a:pt x="78" y="208"/>
                </a:cubicBezTo>
                <a:cubicBezTo>
                  <a:pt x="75" y="210"/>
                  <a:pt x="72" y="213"/>
                  <a:pt x="72" y="217"/>
                </a:cubicBezTo>
                <a:cubicBezTo>
                  <a:pt x="72" y="222"/>
                  <a:pt x="76" y="226"/>
                  <a:pt x="81" y="226"/>
                </a:cubicBezTo>
                <a:cubicBezTo>
                  <a:pt x="82" y="226"/>
                  <a:pt x="85" y="225"/>
                  <a:pt x="85" y="225"/>
                </a:cubicBezTo>
                <a:cubicBezTo>
                  <a:pt x="131" y="212"/>
                  <a:pt x="131" y="212"/>
                  <a:pt x="131" y="212"/>
                </a:cubicBezTo>
                <a:cubicBezTo>
                  <a:pt x="131" y="212"/>
                  <a:pt x="131" y="212"/>
                  <a:pt x="131" y="212"/>
                </a:cubicBezTo>
                <a:cubicBezTo>
                  <a:pt x="132" y="212"/>
                  <a:pt x="132" y="212"/>
                  <a:pt x="133" y="212"/>
                </a:cubicBezTo>
                <a:cubicBezTo>
                  <a:pt x="138" y="212"/>
                  <a:pt x="142" y="216"/>
                  <a:pt x="142" y="221"/>
                </a:cubicBezTo>
                <a:cubicBezTo>
                  <a:pt x="142" y="224"/>
                  <a:pt x="139" y="228"/>
                  <a:pt x="136" y="229"/>
                </a:cubicBezTo>
                <a:cubicBezTo>
                  <a:pt x="91" y="241"/>
                  <a:pt x="91" y="241"/>
                  <a:pt x="91" y="241"/>
                </a:cubicBezTo>
              </a:path>
            </a:pathLst>
          </a:custGeom>
          <a:noFill/>
          <a:ln w="3016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4" name="Text Placeholder 43"/>
          <p:cNvSpPr>
            <a:spLocks noGrp="1"/>
          </p:cNvSpPr>
          <p:nvPr>
            <p:ph type="body" sz="quarter" idx="11"/>
          </p:nvPr>
        </p:nvSpPr>
        <p:spPr>
          <a:xfrm>
            <a:off x="7275195" y="1375479"/>
            <a:ext cx="3855720" cy="821354"/>
          </a:xfrm>
        </p:spPr>
        <p:txBody>
          <a:bodyPr/>
          <a:lstStyle/>
          <a:p>
            <a:pPr lvl="0"/>
            <a:r>
              <a:rPr lang="en-US" dirty="0"/>
              <a:t>DRL enables an agent to adapt to the real-time traffic condition that evolves in a complex and unpredictable manner due to unexpected disturbances, </a:t>
            </a:r>
            <a:br>
              <a:rPr lang="en-US" dirty="0"/>
            </a:br>
            <a:r>
              <a:rPr lang="en-US" dirty="0"/>
              <a:t>E.g. bad weather conditions and road accidents</a:t>
            </a:r>
            <a:endParaRPr lang="ru-RU" dirty="0"/>
          </a:p>
        </p:txBody>
      </p:sp>
      <p:sp>
        <p:nvSpPr>
          <p:cNvPr id="45" name="Text Placeholder 44"/>
          <p:cNvSpPr>
            <a:spLocks noGrp="1"/>
          </p:cNvSpPr>
          <p:nvPr>
            <p:ph type="body" sz="quarter" idx="14"/>
          </p:nvPr>
        </p:nvSpPr>
        <p:spPr>
          <a:xfrm>
            <a:off x="7275194" y="967491"/>
            <a:ext cx="2531747" cy="541338"/>
          </a:xfrm>
        </p:spPr>
        <p:txBody>
          <a:bodyPr/>
          <a:lstStyle/>
          <a:p>
            <a:r>
              <a:rPr lang="en-US" dirty="0"/>
              <a:t>Real Time</a:t>
            </a:r>
            <a:endParaRPr lang="ru-RU" dirty="0"/>
          </a:p>
        </p:txBody>
      </p:sp>
      <p:sp>
        <p:nvSpPr>
          <p:cNvPr id="46" name="Text Placeholder 45"/>
          <p:cNvSpPr>
            <a:spLocks noGrp="1"/>
          </p:cNvSpPr>
          <p:nvPr>
            <p:ph type="body" sz="quarter" idx="15"/>
          </p:nvPr>
        </p:nvSpPr>
        <p:spPr>
          <a:xfrm>
            <a:off x="7275195" y="2842943"/>
            <a:ext cx="3855720" cy="821354"/>
          </a:xfrm>
        </p:spPr>
        <p:txBody>
          <a:bodyPr/>
          <a:lstStyle/>
          <a:p>
            <a:pPr lvl="0"/>
            <a:r>
              <a:rPr lang="en-US" dirty="0"/>
              <a:t>DRL can be a model-based or model-free approach, and it enables an agent to perform self-learning on the fly without having prior knowledge about the operating environment like traffic condition and network. </a:t>
            </a:r>
            <a:endParaRPr lang="ru-RU" dirty="0"/>
          </a:p>
        </p:txBody>
      </p:sp>
      <p:sp>
        <p:nvSpPr>
          <p:cNvPr id="47" name="Text Placeholder 46"/>
          <p:cNvSpPr>
            <a:spLocks noGrp="1"/>
          </p:cNvSpPr>
          <p:nvPr>
            <p:ph type="body" sz="quarter" idx="16"/>
          </p:nvPr>
        </p:nvSpPr>
        <p:spPr>
          <a:xfrm>
            <a:off x="7275194" y="2434955"/>
            <a:ext cx="2531747" cy="541338"/>
          </a:xfrm>
        </p:spPr>
        <p:txBody>
          <a:bodyPr/>
          <a:lstStyle/>
          <a:p>
            <a:r>
              <a:rPr lang="en-US" dirty="0"/>
              <a:t>Multiple Approaches</a:t>
            </a:r>
            <a:endParaRPr lang="ru-RU" dirty="0"/>
          </a:p>
        </p:txBody>
      </p:sp>
      <p:sp>
        <p:nvSpPr>
          <p:cNvPr id="48" name="Text Placeholder 47"/>
          <p:cNvSpPr>
            <a:spLocks noGrp="1"/>
          </p:cNvSpPr>
          <p:nvPr>
            <p:ph type="body" sz="quarter" idx="17"/>
          </p:nvPr>
        </p:nvSpPr>
        <p:spPr>
          <a:xfrm>
            <a:off x="7275195" y="4317781"/>
            <a:ext cx="3855720" cy="821354"/>
          </a:xfrm>
        </p:spPr>
        <p:txBody>
          <a:bodyPr/>
          <a:lstStyle/>
          <a:p>
            <a:pPr lvl="0"/>
            <a:r>
              <a:rPr lang="en-US" dirty="0"/>
              <a:t>DRL represents reward with system goal(s) and performance measure(s). E.g. reward changes with the average waiting time, queue length, or throughput of vehicles at an intersection.</a:t>
            </a:r>
            <a:endParaRPr lang="ru-RU" dirty="0"/>
          </a:p>
        </p:txBody>
      </p:sp>
      <p:sp>
        <p:nvSpPr>
          <p:cNvPr id="49" name="Text Placeholder 48"/>
          <p:cNvSpPr>
            <a:spLocks noGrp="1"/>
          </p:cNvSpPr>
          <p:nvPr>
            <p:ph type="body" sz="quarter" idx="18"/>
          </p:nvPr>
        </p:nvSpPr>
        <p:spPr>
          <a:xfrm>
            <a:off x="7275194" y="3909793"/>
            <a:ext cx="2531747" cy="541338"/>
          </a:xfrm>
        </p:spPr>
        <p:txBody>
          <a:bodyPr/>
          <a:lstStyle/>
          <a:p>
            <a:r>
              <a:rPr lang="en-US" dirty="0"/>
              <a:t>Rewarding Mechanism</a:t>
            </a:r>
            <a:endParaRPr lang="ru-RU" dirty="0"/>
          </a:p>
        </p:txBody>
      </p:sp>
      <p:sp>
        <p:nvSpPr>
          <p:cNvPr id="50" name="Text Placeholder 49"/>
          <p:cNvSpPr>
            <a:spLocks noGrp="1"/>
          </p:cNvSpPr>
          <p:nvPr>
            <p:ph type="body" sz="quarter" idx="19"/>
          </p:nvPr>
        </p:nvSpPr>
        <p:spPr>
          <a:xfrm>
            <a:off x="7275195" y="5792619"/>
            <a:ext cx="3855720" cy="821354"/>
          </a:xfrm>
        </p:spPr>
        <p:txBody>
          <a:bodyPr/>
          <a:lstStyle/>
          <a:p>
            <a:pPr lvl="0"/>
            <a:r>
              <a:rPr lang="en-US" dirty="0"/>
              <a:t>DRL addresses the curse of dimensionality, which can affect the traditional RL approach, when applied to TSC. This is because TSC has a large state space as there are multiple factors affecting a traffic network.</a:t>
            </a:r>
            <a:endParaRPr lang="ru-RU" dirty="0"/>
          </a:p>
        </p:txBody>
      </p:sp>
      <p:sp>
        <p:nvSpPr>
          <p:cNvPr id="51" name="Text Placeholder 50"/>
          <p:cNvSpPr>
            <a:spLocks noGrp="1"/>
          </p:cNvSpPr>
          <p:nvPr>
            <p:ph type="body" sz="quarter" idx="20"/>
          </p:nvPr>
        </p:nvSpPr>
        <p:spPr>
          <a:xfrm>
            <a:off x="7275194" y="5384631"/>
            <a:ext cx="2531747" cy="541338"/>
          </a:xfrm>
        </p:spPr>
        <p:txBody>
          <a:bodyPr/>
          <a:lstStyle/>
          <a:p>
            <a:r>
              <a:rPr lang="en-US" dirty="0"/>
              <a:t>Curse of dimensionality</a:t>
            </a:r>
            <a:endParaRPr lang="ru-RU" dirty="0"/>
          </a:p>
        </p:txBody>
      </p:sp>
      <p:sp>
        <p:nvSpPr>
          <p:cNvPr id="52" name="Rectangle 51">
            <a:extLst>
              <a:ext uri="{FF2B5EF4-FFF2-40B4-BE49-F238E27FC236}">
                <a16:creationId xmlns:a16="http://schemas.microsoft.com/office/drawing/2014/main" id="{AA981E61-B52B-C51D-FF55-9FE3DA44A230}"/>
              </a:ext>
            </a:extLst>
          </p:cNvPr>
          <p:cNvSpPr>
            <a:spLocks noChangeArrowheads="1"/>
          </p:cNvSpPr>
          <p:nvPr/>
        </p:nvSpPr>
        <p:spPr bwMode="auto">
          <a:xfrm>
            <a:off x="3842979" y="147549"/>
            <a:ext cx="450604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3600" b="0" i="0" u="none" strike="noStrike" cap="none" normalizeH="0" baseline="0" dirty="0">
                <a:ln>
                  <a:noFill/>
                </a:ln>
                <a:solidFill>
                  <a:srgbClr val="231F20"/>
                </a:solidFill>
                <a:effectLst/>
                <a:latin typeface="Montserrat" panose="00000500000000000000" pitchFamily="50" charset="0"/>
              </a:rPr>
              <a:t>Significance of DRL</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83AE44CE-6C02-82BD-1FA2-B573F86AE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267" y="1420987"/>
            <a:ext cx="702516" cy="702516"/>
          </a:xfrm>
          <a:prstGeom prst="rect">
            <a:avLst/>
          </a:prstGeom>
        </p:spPr>
      </p:pic>
      <p:pic>
        <p:nvPicPr>
          <p:cNvPr id="5" name="Picture 4" descr="Icon&#10;&#10;Description automatically generated">
            <a:extLst>
              <a:ext uri="{FF2B5EF4-FFF2-40B4-BE49-F238E27FC236}">
                <a16:creationId xmlns:a16="http://schemas.microsoft.com/office/drawing/2014/main" id="{FDA0B312-FBCB-5C72-64CB-B61AA053DB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2637" y="2874336"/>
            <a:ext cx="565150" cy="565150"/>
          </a:xfrm>
          <a:prstGeom prst="rect">
            <a:avLst/>
          </a:prstGeom>
        </p:spPr>
      </p:pic>
      <p:pic>
        <p:nvPicPr>
          <p:cNvPr id="27" name="Picture 26" descr="Icon&#10;&#10;Description automatically generated">
            <a:extLst>
              <a:ext uri="{FF2B5EF4-FFF2-40B4-BE49-F238E27FC236}">
                <a16:creationId xmlns:a16="http://schemas.microsoft.com/office/drawing/2014/main" id="{1C27D081-BC75-1A3F-2C69-7632F3012E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3532" y="4077661"/>
            <a:ext cx="634255" cy="634255"/>
          </a:xfrm>
          <a:prstGeom prst="rect">
            <a:avLst/>
          </a:prstGeom>
        </p:spPr>
      </p:pic>
      <p:pic>
        <p:nvPicPr>
          <p:cNvPr id="29" name="Picture 28" descr="Icon&#10;&#10;Description automatically generated">
            <a:extLst>
              <a:ext uri="{FF2B5EF4-FFF2-40B4-BE49-F238E27FC236}">
                <a16:creationId xmlns:a16="http://schemas.microsoft.com/office/drawing/2014/main" id="{1C888EAF-AC00-4C5B-EE53-207FE1A3E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4039" y="5449924"/>
            <a:ext cx="645846" cy="645846"/>
          </a:xfrm>
          <a:prstGeom prst="rect">
            <a:avLst/>
          </a:prstGeom>
        </p:spPr>
      </p:pic>
    </p:spTree>
    <p:extLst>
      <p:ext uri="{BB962C8B-B14F-4D97-AF65-F5344CB8AC3E}">
        <p14:creationId xmlns:p14="http://schemas.microsoft.com/office/powerpoint/2010/main" val="126785470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8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8000">
                                          <p:cBhvr additive="base">
                                            <p:cTn id="7" dur="750" fill="hold"/>
                                            <p:tgtEl>
                                              <p:spTgt spid="37"/>
                                            </p:tgtEl>
                                            <p:attrNameLst>
                                              <p:attrName>ppt_x</p:attrName>
                                            </p:attrNameLst>
                                          </p:cBhvr>
                                          <p:tavLst>
                                            <p:tav tm="0">
                                              <p:val>
                                                <p:strVal val="0-#ppt_w/2"/>
                                              </p:val>
                                            </p:tav>
                                            <p:tav tm="100000">
                                              <p:val>
                                                <p:strVal val="#ppt_x"/>
                                              </p:val>
                                            </p:tav>
                                          </p:tavLst>
                                        </p:anim>
                                        <p:anim calcmode="lin" valueType="num" p14:bounceEnd="68000">
                                          <p:cBhvr additive="base">
                                            <p:cTn id="8" dur="7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grpId="0" nodeType="afterEffect" p14:presetBounceEnd="67000">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14:bounceEnd="67000">
                                          <p:cBhvr additive="base">
                                            <p:cTn id="12" dur="1000" fill="hold"/>
                                            <p:tgtEl>
                                              <p:spTgt spid="39"/>
                                            </p:tgtEl>
                                            <p:attrNameLst>
                                              <p:attrName>ppt_x</p:attrName>
                                            </p:attrNameLst>
                                          </p:cBhvr>
                                          <p:tavLst>
                                            <p:tav tm="0">
                                              <p:val>
                                                <p:strVal val="#ppt_x"/>
                                              </p:val>
                                            </p:tav>
                                            <p:tav tm="100000">
                                              <p:val>
                                                <p:strVal val="#ppt_x"/>
                                              </p:val>
                                            </p:tav>
                                          </p:tavLst>
                                        </p:anim>
                                        <p:anim calcmode="lin" valueType="num" p14:bounceEnd="67000">
                                          <p:cBhvr additive="base">
                                            <p:cTn id="13" dur="1000" fill="hold"/>
                                            <p:tgtEl>
                                              <p:spTgt spid="39"/>
                                            </p:tgtEl>
                                            <p:attrNameLst>
                                              <p:attrName>ppt_y</p:attrName>
                                            </p:attrNameLst>
                                          </p:cBhvr>
                                          <p:tavLst>
                                            <p:tav tm="0">
                                              <p:val>
                                                <p:strVal val="0-#ppt_h/2"/>
                                              </p:val>
                                            </p:tav>
                                            <p:tav tm="100000">
                                              <p:val>
                                                <p:strVal val="#ppt_y"/>
                                              </p:val>
                                            </p:tav>
                                          </p:tavLst>
                                        </p:anim>
                                      </p:childTnLst>
                                    </p:cTn>
                                  </p:par>
                                </p:childTnLst>
                              </p:cTn>
                            </p:par>
                            <p:par>
                              <p:cTn id="14" fill="hold">
                                <p:stCondLst>
                                  <p:cond delay="1750"/>
                                </p:stCondLst>
                                <p:childTnLst>
                                  <p:par>
                                    <p:cTn id="15" presetID="2" presetClass="entr" presetSubtype="4" fill="hold" grpId="0" nodeType="afterEffect" p14:presetBounceEnd="67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7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7000">
                                          <p:cBhvr additive="base">
                                            <p:cTn id="18" dur="1000" fill="hold"/>
                                            <p:tgtEl>
                                              <p:spTgt spid="38"/>
                                            </p:tgtEl>
                                            <p:attrNameLst>
                                              <p:attrName>ppt_y</p:attrName>
                                            </p:attrNameLst>
                                          </p:cBhvr>
                                          <p:tavLst>
                                            <p:tav tm="0">
                                              <p:val>
                                                <p:strVal val="1+#ppt_h/2"/>
                                              </p:val>
                                            </p:tav>
                                            <p:tav tm="100000">
                                              <p:val>
                                                <p:strVal val="#ppt_y"/>
                                              </p:val>
                                            </p:tav>
                                          </p:tavLst>
                                        </p:anim>
                                      </p:childTnLst>
                                    </p:cTn>
                                  </p:par>
                                </p:childTnLst>
                              </p:cTn>
                            </p:par>
                            <p:par>
                              <p:cTn id="19" fill="hold">
                                <p:stCondLst>
                                  <p:cond delay="275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325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375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425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4750"/>
                                </p:stCondLst>
                                <p:childTnLst>
                                  <p:par>
                                    <p:cTn id="36" presetID="22" presetClass="entr" presetSubtype="8"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par>
                              <p:cTn id="39" fill="hold">
                                <p:stCondLst>
                                  <p:cond delay="5250"/>
                                </p:stCondLst>
                                <p:childTnLst>
                                  <p:par>
                                    <p:cTn id="40" presetID="10" presetClass="entr" presetSubtype="0"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par>
                              <p:cTn id="43" fill="hold">
                                <p:stCondLst>
                                  <p:cond delay="5750"/>
                                </p:stCondLst>
                                <p:childTnLst>
                                  <p:par>
                                    <p:cTn id="44" presetID="53" presetClass="entr" presetSubtype="16"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p:cTn id="46" dur="500" fill="hold"/>
                                            <p:tgtEl>
                                              <p:spTgt spid="42"/>
                                            </p:tgtEl>
                                            <p:attrNameLst>
                                              <p:attrName>ppt_w</p:attrName>
                                            </p:attrNameLst>
                                          </p:cBhvr>
                                          <p:tavLst>
                                            <p:tav tm="0">
                                              <p:val>
                                                <p:fltVal val="0"/>
                                              </p:val>
                                            </p:tav>
                                            <p:tav tm="100000">
                                              <p:val>
                                                <p:strVal val="#ppt_w"/>
                                              </p:val>
                                            </p:tav>
                                          </p:tavLst>
                                        </p:anim>
                                        <p:anim calcmode="lin" valueType="num">
                                          <p:cBhvr>
                                            <p:cTn id="47" dur="500" fill="hold"/>
                                            <p:tgtEl>
                                              <p:spTgt spid="42"/>
                                            </p:tgtEl>
                                            <p:attrNameLst>
                                              <p:attrName>ppt_h</p:attrName>
                                            </p:attrNameLst>
                                          </p:cBhvr>
                                          <p:tavLst>
                                            <p:tav tm="0">
                                              <p:val>
                                                <p:fltVal val="0"/>
                                              </p:val>
                                            </p:tav>
                                            <p:tav tm="100000">
                                              <p:val>
                                                <p:strVal val="#ppt_h"/>
                                              </p:val>
                                            </p:tav>
                                          </p:tavLst>
                                        </p:anim>
                                        <p:animEffect transition="in" filter="fade">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P spid="37" grpId="0" animBg="1"/>
          <p:bldP spid="38" grpId="0"/>
          <p:bldP spid="39"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750" fill="hold"/>
                                            <p:tgtEl>
                                              <p:spTgt spid="37"/>
                                            </p:tgtEl>
                                            <p:attrNameLst>
                                              <p:attrName>ppt_x</p:attrName>
                                            </p:attrNameLst>
                                          </p:cBhvr>
                                          <p:tavLst>
                                            <p:tav tm="0">
                                              <p:val>
                                                <p:strVal val="0-#ppt_w/2"/>
                                              </p:val>
                                            </p:tav>
                                            <p:tav tm="100000">
                                              <p:val>
                                                <p:strVal val="#ppt_x"/>
                                              </p:val>
                                            </p:tav>
                                          </p:tavLst>
                                        </p:anim>
                                        <p:anim calcmode="lin" valueType="num">
                                          <p:cBhvr additive="base">
                                            <p:cTn id="8" dur="7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000" fill="hold"/>
                                            <p:tgtEl>
                                              <p:spTgt spid="39"/>
                                            </p:tgtEl>
                                            <p:attrNameLst>
                                              <p:attrName>ppt_x</p:attrName>
                                            </p:attrNameLst>
                                          </p:cBhvr>
                                          <p:tavLst>
                                            <p:tav tm="0">
                                              <p:val>
                                                <p:strVal val="#ppt_x"/>
                                              </p:val>
                                            </p:tav>
                                            <p:tav tm="100000">
                                              <p:val>
                                                <p:strVal val="#ppt_x"/>
                                              </p:val>
                                            </p:tav>
                                          </p:tavLst>
                                        </p:anim>
                                        <p:anim calcmode="lin" valueType="num">
                                          <p:cBhvr additive="base">
                                            <p:cTn id="13" dur="1000" fill="hold"/>
                                            <p:tgtEl>
                                              <p:spTgt spid="39"/>
                                            </p:tgtEl>
                                            <p:attrNameLst>
                                              <p:attrName>ppt_y</p:attrName>
                                            </p:attrNameLst>
                                          </p:cBhvr>
                                          <p:tavLst>
                                            <p:tav tm="0">
                                              <p:val>
                                                <p:strVal val="0-#ppt_h/2"/>
                                              </p:val>
                                            </p:tav>
                                            <p:tav tm="100000">
                                              <p:val>
                                                <p:strVal val="#ppt_y"/>
                                              </p:val>
                                            </p:tav>
                                          </p:tavLst>
                                        </p:anim>
                                      </p:childTnLst>
                                    </p:cTn>
                                  </p:par>
                                </p:childTnLst>
                              </p:cTn>
                            </p:par>
                            <p:par>
                              <p:cTn id="14" fill="hold">
                                <p:stCondLst>
                                  <p:cond delay="1750"/>
                                </p:stCondLst>
                                <p:childTnLst>
                                  <p:par>
                                    <p:cTn id="15" presetID="2" presetClass="entr" presetSubtype="4"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childTnLst>
                              </p:cTn>
                            </p:par>
                            <p:par>
                              <p:cTn id="19" fill="hold">
                                <p:stCondLst>
                                  <p:cond delay="275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325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375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425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4750"/>
                                </p:stCondLst>
                                <p:childTnLst>
                                  <p:par>
                                    <p:cTn id="36" presetID="22" presetClass="entr" presetSubtype="8"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par>
                              <p:cTn id="39" fill="hold">
                                <p:stCondLst>
                                  <p:cond delay="5250"/>
                                </p:stCondLst>
                                <p:childTnLst>
                                  <p:par>
                                    <p:cTn id="40" presetID="10" presetClass="entr" presetSubtype="0"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par>
                              <p:cTn id="43" fill="hold">
                                <p:stCondLst>
                                  <p:cond delay="5750"/>
                                </p:stCondLst>
                                <p:childTnLst>
                                  <p:par>
                                    <p:cTn id="44" presetID="53" presetClass="entr" presetSubtype="16"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p:cTn id="46" dur="500" fill="hold"/>
                                            <p:tgtEl>
                                              <p:spTgt spid="42"/>
                                            </p:tgtEl>
                                            <p:attrNameLst>
                                              <p:attrName>ppt_w</p:attrName>
                                            </p:attrNameLst>
                                          </p:cBhvr>
                                          <p:tavLst>
                                            <p:tav tm="0">
                                              <p:val>
                                                <p:fltVal val="0"/>
                                              </p:val>
                                            </p:tav>
                                            <p:tav tm="100000">
                                              <p:val>
                                                <p:strVal val="#ppt_w"/>
                                              </p:val>
                                            </p:tav>
                                          </p:tavLst>
                                        </p:anim>
                                        <p:anim calcmode="lin" valueType="num">
                                          <p:cBhvr>
                                            <p:cTn id="47" dur="500" fill="hold"/>
                                            <p:tgtEl>
                                              <p:spTgt spid="42"/>
                                            </p:tgtEl>
                                            <p:attrNameLst>
                                              <p:attrName>ppt_h</p:attrName>
                                            </p:attrNameLst>
                                          </p:cBhvr>
                                          <p:tavLst>
                                            <p:tav tm="0">
                                              <p:val>
                                                <p:fltVal val="0"/>
                                              </p:val>
                                            </p:tav>
                                            <p:tav tm="100000">
                                              <p:val>
                                                <p:strVal val="#ppt_h"/>
                                              </p:val>
                                            </p:tav>
                                          </p:tavLst>
                                        </p:anim>
                                        <p:animEffect transition="in" filter="fade">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P spid="37" grpId="0" animBg="1"/>
          <p:bldP spid="38" grpId="0"/>
          <p:bldP spid="3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a:spLocks/>
          </p:cNvSpPr>
          <p:nvPr/>
        </p:nvSpPr>
        <p:spPr bwMode="auto">
          <a:xfrm>
            <a:off x="3300413" y="1087438"/>
            <a:ext cx="119063" cy="5121275"/>
          </a:xfrm>
          <a:custGeom>
            <a:avLst/>
            <a:gdLst>
              <a:gd name="T0" fmla="*/ 0 w 31"/>
              <a:gd name="T1" fmla="*/ 0 h 1344"/>
              <a:gd name="T2" fmla="*/ 0 w 31"/>
              <a:gd name="T3" fmla="*/ 1344 h 1344"/>
              <a:gd name="T4" fmla="*/ 31 w 31"/>
              <a:gd name="T5" fmla="*/ 672 h 1344"/>
              <a:gd name="T6" fmla="*/ 0 w 31"/>
              <a:gd name="T7" fmla="*/ 0 h 1344"/>
            </a:gdLst>
            <a:ahLst/>
            <a:cxnLst>
              <a:cxn ang="0">
                <a:pos x="T0" y="T1"/>
              </a:cxn>
              <a:cxn ang="0">
                <a:pos x="T2" y="T3"/>
              </a:cxn>
              <a:cxn ang="0">
                <a:pos x="T4" y="T5"/>
              </a:cxn>
              <a:cxn ang="0">
                <a:pos x="T6" y="T7"/>
              </a:cxn>
            </a:cxnLst>
            <a:rect l="0" t="0" r="r" b="b"/>
            <a:pathLst>
              <a:path w="31" h="1344">
                <a:moveTo>
                  <a:pt x="0" y="0"/>
                </a:moveTo>
                <a:cubicBezTo>
                  <a:pt x="0" y="1344"/>
                  <a:pt x="0" y="1344"/>
                  <a:pt x="0" y="1344"/>
                </a:cubicBezTo>
                <a:cubicBezTo>
                  <a:pt x="17" y="1344"/>
                  <a:pt x="31" y="1043"/>
                  <a:pt x="31" y="672"/>
                </a:cubicBezTo>
                <a:cubicBezTo>
                  <a:pt x="31" y="301"/>
                  <a:pt x="17" y="0"/>
                  <a:pt x="0" y="0"/>
                </a:cubicBezTo>
              </a:path>
            </a:pathLst>
          </a:custGeom>
          <a:solidFill>
            <a:schemeClr val="bg2">
              <a:lumMod val="95000"/>
            </a:schemeClr>
          </a:solidFill>
          <a:ln>
            <a:noFill/>
          </a:ln>
        </p:spPr>
        <p:txBody>
          <a:bodyPr vert="horz" wrap="square" lIns="91440" tIns="45720" rIns="91440" bIns="45720" numCol="1" anchor="t" anchorCtr="0" compatLnSpc="1">
            <a:prstTxWarp prst="textNoShape">
              <a:avLst/>
            </a:prstTxWarp>
          </a:bodyPr>
          <a:lstStyle/>
          <a:p>
            <a:endParaRPr lang="ru-RU"/>
          </a:p>
        </p:txBody>
      </p:sp>
      <p:grpSp>
        <p:nvGrpSpPr>
          <p:cNvPr id="37" name="Group 36"/>
          <p:cNvGrpSpPr/>
          <p:nvPr/>
        </p:nvGrpSpPr>
        <p:grpSpPr>
          <a:xfrm>
            <a:off x="1790881" y="966725"/>
            <a:ext cx="1854200" cy="1319212"/>
            <a:chOff x="1785938" y="1811338"/>
            <a:chExt cx="1854200" cy="1319212"/>
          </a:xfrm>
        </p:grpSpPr>
        <p:sp>
          <p:nvSpPr>
            <p:cNvPr id="9" name="Freeform 8"/>
            <p:cNvSpPr>
              <a:spLocks/>
            </p:cNvSpPr>
            <p:nvPr/>
          </p:nvSpPr>
          <p:spPr bwMode="auto">
            <a:xfrm>
              <a:off x="3300413" y="2703513"/>
              <a:ext cx="312738" cy="427037"/>
            </a:xfrm>
            <a:custGeom>
              <a:avLst/>
              <a:gdLst>
                <a:gd name="T0" fmla="*/ 82 w 82"/>
                <a:gd name="T1" fmla="*/ 56 h 112"/>
                <a:gd name="T2" fmla="*/ 0 w 82"/>
                <a:gd name="T3" fmla="*/ 112 h 112"/>
                <a:gd name="T4" fmla="*/ 0 w 82"/>
                <a:gd name="T5" fmla="*/ 0 h 112"/>
                <a:gd name="T6" fmla="*/ 82 w 82"/>
                <a:gd name="T7" fmla="*/ 56 h 112"/>
              </a:gdLst>
              <a:ahLst/>
              <a:cxnLst>
                <a:cxn ang="0">
                  <a:pos x="T0" y="T1"/>
                </a:cxn>
                <a:cxn ang="0">
                  <a:pos x="T2" y="T3"/>
                </a:cxn>
                <a:cxn ang="0">
                  <a:pos x="T4" y="T5"/>
                </a:cxn>
                <a:cxn ang="0">
                  <a:pos x="T6" y="T7"/>
                </a:cxn>
              </a:cxnLst>
              <a:rect l="0" t="0" r="r" b="b"/>
              <a:pathLst>
                <a:path w="82" h="112">
                  <a:moveTo>
                    <a:pt x="82" y="56"/>
                  </a:moveTo>
                  <a:cubicBezTo>
                    <a:pt x="69" y="89"/>
                    <a:pt x="37" y="112"/>
                    <a:pt x="0" y="112"/>
                  </a:cubicBezTo>
                  <a:cubicBezTo>
                    <a:pt x="0" y="0"/>
                    <a:pt x="0" y="0"/>
                    <a:pt x="0" y="0"/>
                  </a:cubicBezTo>
                  <a:cubicBezTo>
                    <a:pt x="37" y="0"/>
                    <a:pt x="69" y="23"/>
                    <a:pt x="82" y="56"/>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 name="Freeform 9"/>
            <p:cNvSpPr>
              <a:spLocks/>
            </p:cNvSpPr>
            <p:nvPr/>
          </p:nvSpPr>
          <p:spPr bwMode="auto">
            <a:xfrm>
              <a:off x="1785938" y="1811338"/>
              <a:ext cx="1854200" cy="1212850"/>
            </a:xfrm>
            <a:custGeom>
              <a:avLst/>
              <a:gdLst>
                <a:gd name="T0" fmla="*/ 487 w 487"/>
                <a:gd name="T1" fmla="*/ 89 h 318"/>
                <a:gd name="T2" fmla="*/ 487 w 487"/>
                <a:gd name="T3" fmla="*/ 257 h 318"/>
                <a:gd name="T4" fmla="*/ 480 w 487"/>
                <a:gd name="T5" fmla="*/ 290 h 318"/>
                <a:gd name="T6" fmla="*/ 462 w 487"/>
                <a:gd name="T7" fmla="*/ 318 h 318"/>
                <a:gd name="T8" fmla="*/ 462 w 487"/>
                <a:gd name="T9" fmla="*/ 262 h 318"/>
                <a:gd name="T10" fmla="*/ 398 w 487"/>
                <a:gd name="T11" fmla="*/ 234 h 318"/>
                <a:gd name="T12" fmla="*/ 118 w 487"/>
                <a:gd name="T13" fmla="*/ 234 h 318"/>
                <a:gd name="T14" fmla="*/ 117 w 487"/>
                <a:gd name="T15" fmla="*/ 234 h 318"/>
                <a:gd name="T16" fmla="*/ 0 w 487"/>
                <a:gd name="T17" fmla="*/ 117 h 318"/>
                <a:gd name="T18" fmla="*/ 117 w 487"/>
                <a:gd name="T19" fmla="*/ 0 h 318"/>
                <a:gd name="T20" fmla="*/ 117 w 487"/>
                <a:gd name="T21" fmla="*/ 0 h 318"/>
                <a:gd name="T22" fmla="*/ 398 w 487"/>
                <a:gd name="T23" fmla="*/ 0 h 318"/>
                <a:gd name="T24" fmla="*/ 487 w 487"/>
                <a:gd name="T25" fmla="*/ 8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318">
                  <a:moveTo>
                    <a:pt x="487" y="89"/>
                  </a:moveTo>
                  <a:cubicBezTo>
                    <a:pt x="487" y="257"/>
                    <a:pt x="487" y="257"/>
                    <a:pt x="487" y="257"/>
                  </a:cubicBezTo>
                  <a:cubicBezTo>
                    <a:pt x="487" y="269"/>
                    <a:pt x="484" y="280"/>
                    <a:pt x="480" y="290"/>
                  </a:cubicBezTo>
                  <a:cubicBezTo>
                    <a:pt x="476" y="301"/>
                    <a:pt x="470" y="310"/>
                    <a:pt x="462" y="318"/>
                  </a:cubicBezTo>
                  <a:cubicBezTo>
                    <a:pt x="477" y="303"/>
                    <a:pt x="477" y="278"/>
                    <a:pt x="462" y="262"/>
                  </a:cubicBezTo>
                  <a:cubicBezTo>
                    <a:pt x="446" y="245"/>
                    <a:pt x="423" y="234"/>
                    <a:pt x="398" y="234"/>
                  </a:cubicBezTo>
                  <a:cubicBezTo>
                    <a:pt x="118" y="234"/>
                    <a:pt x="118" y="234"/>
                    <a:pt x="118" y="234"/>
                  </a:cubicBezTo>
                  <a:cubicBezTo>
                    <a:pt x="117" y="234"/>
                    <a:pt x="117" y="234"/>
                    <a:pt x="117" y="234"/>
                  </a:cubicBezTo>
                  <a:cubicBezTo>
                    <a:pt x="53" y="234"/>
                    <a:pt x="0" y="182"/>
                    <a:pt x="0" y="117"/>
                  </a:cubicBezTo>
                  <a:cubicBezTo>
                    <a:pt x="0" y="52"/>
                    <a:pt x="53" y="0"/>
                    <a:pt x="117" y="0"/>
                  </a:cubicBezTo>
                  <a:cubicBezTo>
                    <a:pt x="117" y="0"/>
                    <a:pt x="117" y="0"/>
                    <a:pt x="117" y="0"/>
                  </a:cubicBezTo>
                  <a:cubicBezTo>
                    <a:pt x="398" y="0"/>
                    <a:pt x="398" y="0"/>
                    <a:pt x="398" y="0"/>
                  </a:cubicBezTo>
                  <a:cubicBezTo>
                    <a:pt x="447" y="0"/>
                    <a:pt x="487" y="39"/>
                    <a:pt x="487" y="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15" name="Freeform 14"/>
          <p:cNvSpPr>
            <a:spLocks/>
          </p:cNvSpPr>
          <p:nvPr/>
        </p:nvSpPr>
        <p:spPr bwMode="auto">
          <a:xfrm>
            <a:off x="5603875" y="1087438"/>
            <a:ext cx="119063" cy="5121275"/>
          </a:xfrm>
          <a:custGeom>
            <a:avLst/>
            <a:gdLst>
              <a:gd name="T0" fmla="*/ 0 w 31"/>
              <a:gd name="T1" fmla="*/ 0 h 1344"/>
              <a:gd name="T2" fmla="*/ 0 w 31"/>
              <a:gd name="T3" fmla="*/ 1344 h 1344"/>
              <a:gd name="T4" fmla="*/ 31 w 31"/>
              <a:gd name="T5" fmla="*/ 672 h 1344"/>
              <a:gd name="T6" fmla="*/ 0 w 31"/>
              <a:gd name="T7" fmla="*/ 0 h 1344"/>
            </a:gdLst>
            <a:ahLst/>
            <a:cxnLst>
              <a:cxn ang="0">
                <a:pos x="T0" y="T1"/>
              </a:cxn>
              <a:cxn ang="0">
                <a:pos x="T2" y="T3"/>
              </a:cxn>
              <a:cxn ang="0">
                <a:pos x="T4" y="T5"/>
              </a:cxn>
              <a:cxn ang="0">
                <a:pos x="T6" y="T7"/>
              </a:cxn>
            </a:cxnLst>
            <a:rect l="0" t="0" r="r" b="b"/>
            <a:pathLst>
              <a:path w="31" h="1344">
                <a:moveTo>
                  <a:pt x="0" y="0"/>
                </a:moveTo>
                <a:cubicBezTo>
                  <a:pt x="0" y="1344"/>
                  <a:pt x="0" y="1344"/>
                  <a:pt x="0" y="1344"/>
                </a:cubicBezTo>
                <a:cubicBezTo>
                  <a:pt x="17" y="1344"/>
                  <a:pt x="31" y="1043"/>
                  <a:pt x="31" y="672"/>
                </a:cubicBezTo>
                <a:cubicBezTo>
                  <a:pt x="31" y="301"/>
                  <a:pt x="17" y="0"/>
                  <a:pt x="0" y="0"/>
                </a:cubicBezTo>
                <a:close/>
              </a:path>
            </a:pathLst>
          </a:custGeom>
          <a:solidFill>
            <a:schemeClr val="bg2">
              <a:lumMod val="95000"/>
            </a:schemeClr>
          </a:solidFill>
          <a:ln>
            <a:noFill/>
          </a:ln>
        </p:spPr>
        <p:txBody>
          <a:bodyPr vert="horz" wrap="square" lIns="91440" tIns="45720" rIns="91440" bIns="45720" numCol="1" anchor="t" anchorCtr="0" compatLnSpc="1">
            <a:prstTxWarp prst="textNoShape">
              <a:avLst/>
            </a:prstTxWarp>
          </a:bodyPr>
          <a:lstStyle/>
          <a:p>
            <a:endParaRPr lang="ru-RU"/>
          </a:p>
        </p:txBody>
      </p:sp>
      <p:grpSp>
        <p:nvGrpSpPr>
          <p:cNvPr id="38" name="Group 37"/>
          <p:cNvGrpSpPr/>
          <p:nvPr/>
        </p:nvGrpSpPr>
        <p:grpSpPr>
          <a:xfrm>
            <a:off x="4094343" y="966725"/>
            <a:ext cx="1849438" cy="1319212"/>
            <a:chOff x="4089400" y="1811338"/>
            <a:chExt cx="1849438" cy="1319212"/>
          </a:xfrm>
        </p:grpSpPr>
        <p:sp>
          <p:nvSpPr>
            <p:cNvPr id="16" name="Freeform 15"/>
            <p:cNvSpPr>
              <a:spLocks/>
            </p:cNvSpPr>
            <p:nvPr/>
          </p:nvSpPr>
          <p:spPr bwMode="auto">
            <a:xfrm>
              <a:off x="5600700" y="2703513"/>
              <a:ext cx="315913" cy="427037"/>
            </a:xfrm>
            <a:custGeom>
              <a:avLst/>
              <a:gdLst>
                <a:gd name="T0" fmla="*/ 83 w 83"/>
                <a:gd name="T1" fmla="*/ 56 h 112"/>
                <a:gd name="T2" fmla="*/ 0 w 83"/>
                <a:gd name="T3" fmla="*/ 112 h 112"/>
                <a:gd name="T4" fmla="*/ 0 w 83"/>
                <a:gd name="T5" fmla="*/ 0 h 112"/>
                <a:gd name="T6" fmla="*/ 83 w 83"/>
                <a:gd name="T7" fmla="*/ 56 h 112"/>
              </a:gdLst>
              <a:ahLst/>
              <a:cxnLst>
                <a:cxn ang="0">
                  <a:pos x="T0" y="T1"/>
                </a:cxn>
                <a:cxn ang="0">
                  <a:pos x="T2" y="T3"/>
                </a:cxn>
                <a:cxn ang="0">
                  <a:pos x="T4" y="T5"/>
                </a:cxn>
                <a:cxn ang="0">
                  <a:pos x="T6" y="T7"/>
                </a:cxn>
              </a:cxnLst>
              <a:rect l="0" t="0" r="r" b="b"/>
              <a:pathLst>
                <a:path w="83" h="112">
                  <a:moveTo>
                    <a:pt x="83" y="56"/>
                  </a:moveTo>
                  <a:cubicBezTo>
                    <a:pt x="70" y="89"/>
                    <a:pt x="38" y="112"/>
                    <a:pt x="0" y="112"/>
                  </a:cubicBezTo>
                  <a:cubicBezTo>
                    <a:pt x="0" y="0"/>
                    <a:pt x="0" y="0"/>
                    <a:pt x="0" y="0"/>
                  </a:cubicBezTo>
                  <a:cubicBezTo>
                    <a:pt x="38" y="0"/>
                    <a:pt x="70" y="23"/>
                    <a:pt x="83" y="56"/>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 name="Freeform 16"/>
            <p:cNvSpPr>
              <a:spLocks/>
            </p:cNvSpPr>
            <p:nvPr/>
          </p:nvSpPr>
          <p:spPr bwMode="auto">
            <a:xfrm>
              <a:off x="4089400" y="1811338"/>
              <a:ext cx="1849438" cy="1212850"/>
            </a:xfrm>
            <a:custGeom>
              <a:avLst/>
              <a:gdLst>
                <a:gd name="T0" fmla="*/ 486 w 486"/>
                <a:gd name="T1" fmla="*/ 89 h 318"/>
                <a:gd name="T2" fmla="*/ 486 w 486"/>
                <a:gd name="T3" fmla="*/ 257 h 318"/>
                <a:gd name="T4" fmla="*/ 480 w 486"/>
                <a:gd name="T5" fmla="*/ 290 h 318"/>
                <a:gd name="T6" fmla="*/ 462 w 486"/>
                <a:gd name="T7" fmla="*/ 318 h 318"/>
                <a:gd name="T8" fmla="*/ 462 w 486"/>
                <a:gd name="T9" fmla="*/ 262 h 318"/>
                <a:gd name="T10" fmla="*/ 397 w 486"/>
                <a:gd name="T11" fmla="*/ 234 h 318"/>
                <a:gd name="T12" fmla="*/ 118 w 486"/>
                <a:gd name="T13" fmla="*/ 234 h 318"/>
                <a:gd name="T14" fmla="*/ 117 w 486"/>
                <a:gd name="T15" fmla="*/ 234 h 318"/>
                <a:gd name="T16" fmla="*/ 0 w 486"/>
                <a:gd name="T17" fmla="*/ 117 h 318"/>
                <a:gd name="T18" fmla="*/ 117 w 486"/>
                <a:gd name="T19" fmla="*/ 0 h 318"/>
                <a:gd name="T20" fmla="*/ 117 w 486"/>
                <a:gd name="T21" fmla="*/ 0 h 318"/>
                <a:gd name="T22" fmla="*/ 397 w 486"/>
                <a:gd name="T23" fmla="*/ 0 h 318"/>
                <a:gd name="T24" fmla="*/ 486 w 486"/>
                <a:gd name="T25" fmla="*/ 8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6" h="318">
                  <a:moveTo>
                    <a:pt x="486" y="89"/>
                  </a:moveTo>
                  <a:cubicBezTo>
                    <a:pt x="486" y="257"/>
                    <a:pt x="486" y="257"/>
                    <a:pt x="486" y="257"/>
                  </a:cubicBezTo>
                  <a:cubicBezTo>
                    <a:pt x="486" y="269"/>
                    <a:pt x="484" y="280"/>
                    <a:pt x="480" y="290"/>
                  </a:cubicBezTo>
                  <a:cubicBezTo>
                    <a:pt x="476" y="301"/>
                    <a:pt x="470" y="310"/>
                    <a:pt x="462" y="318"/>
                  </a:cubicBezTo>
                  <a:cubicBezTo>
                    <a:pt x="477" y="303"/>
                    <a:pt x="477" y="278"/>
                    <a:pt x="462" y="262"/>
                  </a:cubicBezTo>
                  <a:cubicBezTo>
                    <a:pt x="446" y="245"/>
                    <a:pt x="423" y="234"/>
                    <a:pt x="397" y="234"/>
                  </a:cubicBezTo>
                  <a:cubicBezTo>
                    <a:pt x="118" y="234"/>
                    <a:pt x="118" y="234"/>
                    <a:pt x="118" y="234"/>
                  </a:cubicBezTo>
                  <a:cubicBezTo>
                    <a:pt x="117" y="234"/>
                    <a:pt x="117" y="234"/>
                    <a:pt x="117" y="234"/>
                  </a:cubicBezTo>
                  <a:cubicBezTo>
                    <a:pt x="52" y="234"/>
                    <a:pt x="0" y="182"/>
                    <a:pt x="0" y="117"/>
                  </a:cubicBezTo>
                  <a:cubicBezTo>
                    <a:pt x="0" y="52"/>
                    <a:pt x="52" y="0"/>
                    <a:pt x="117" y="0"/>
                  </a:cubicBezTo>
                  <a:cubicBezTo>
                    <a:pt x="117" y="0"/>
                    <a:pt x="117" y="0"/>
                    <a:pt x="117" y="0"/>
                  </a:cubicBezTo>
                  <a:cubicBezTo>
                    <a:pt x="397" y="0"/>
                    <a:pt x="397" y="0"/>
                    <a:pt x="397" y="0"/>
                  </a:cubicBezTo>
                  <a:cubicBezTo>
                    <a:pt x="447" y="0"/>
                    <a:pt x="486" y="39"/>
                    <a:pt x="486" y="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18" name="Freeform 17"/>
          <p:cNvSpPr>
            <a:spLocks/>
          </p:cNvSpPr>
          <p:nvPr/>
        </p:nvSpPr>
        <p:spPr bwMode="auto">
          <a:xfrm>
            <a:off x="7904163" y="1087438"/>
            <a:ext cx="117475" cy="5121275"/>
          </a:xfrm>
          <a:custGeom>
            <a:avLst/>
            <a:gdLst>
              <a:gd name="T0" fmla="*/ 0 w 31"/>
              <a:gd name="T1" fmla="*/ 0 h 1344"/>
              <a:gd name="T2" fmla="*/ 0 w 31"/>
              <a:gd name="T3" fmla="*/ 1344 h 1344"/>
              <a:gd name="T4" fmla="*/ 31 w 31"/>
              <a:gd name="T5" fmla="*/ 672 h 1344"/>
              <a:gd name="T6" fmla="*/ 0 w 31"/>
              <a:gd name="T7" fmla="*/ 0 h 1344"/>
            </a:gdLst>
            <a:ahLst/>
            <a:cxnLst>
              <a:cxn ang="0">
                <a:pos x="T0" y="T1"/>
              </a:cxn>
              <a:cxn ang="0">
                <a:pos x="T2" y="T3"/>
              </a:cxn>
              <a:cxn ang="0">
                <a:pos x="T4" y="T5"/>
              </a:cxn>
              <a:cxn ang="0">
                <a:pos x="T6" y="T7"/>
              </a:cxn>
            </a:cxnLst>
            <a:rect l="0" t="0" r="r" b="b"/>
            <a:pathLst>
              <a:path w="31" h="1344">
                <a:moveTo>
                  <a:pt x="0" y="0"/>
                </a:moveTo>
                <a:cubicBezTo>
                  <a:pt x="0" y="1344"/>
                  <a:pt x="0" y="1344"/>
                  <a:pt x="0" y="1344"/>
                </a:cubicBezTo>
                <a:cubicBezTo>
                  <a:pt x="17" y="1344"/>
                  <a:pt x="31" y="1043"/>
                  <a:pt x="31" y="672"/>
                </a:cubicBezTo>
                <a:cubicBezTo>
                  <a:pt x="31" y="301"/>
                  <a:pt x="17" y="0"/>
                  <a:pt x="0" y="0"/>
                </a:cubicBezTo>
                <a:close/>
              </a:path>
            </a:pathLst>
          </a:custGeom>
          <a:solidFill>
            <a:schemeClr val="bg2">
              <a:lumMod val="95000"/>
            </a:schemeClr>
          </a:solidFill>
          <a:ln>
            <a:noFill/>
          </a:ln>
        </p:spPr>
        <p:txBody>
          <a:bodyPr vert="horz" wrap="square" lIns="91440" tIns="45720" rIns="91440" bIns="45720" numCol="1" anchor="t" anchorCtr="0" compatLnSpc="1">
            <a:prstTxWarp prst="textNoShape">
              <a:avLst/>
            </a:prstTxWarp>
          </a:bodyPr>
          <a:lstStyle/>
          <a:p>
            <a:endParaRPr lang="ru-RU"/>
          </a:p>
        </p:txBody>
      </p:sp>
      <p:grpSp>
        <p:nvGrpSpPr>
          <p:cNvPr id="39" name="Group 38"/>
          <p:cNvGrpSpPr/>
          <p:nvPr/>
        </p:nvGrpSpPr>
        <p:grpSpPr>
          <a:xfrm>
            <a:off x="6397806" y="966725"/>
            <a:ext cx="1851025" cy="1319212"/>
            <a:chOff x="6392863" y="1811338"/>
            <a:chExt cx="1851025" cy="1319212"/>
          </a:xfrm>
        </p:grpSpPr>
        <p:sp>
          <p:nvSpPr>
            <p:cNvPr id="19" name="Freeform 18"/>
            <p:cNvSpPr>
              <a:spLocks/>
            </p:cNvSpPr>
            <p:nvPr/>
          </p:nvSpPr>
          <p:spPr bwMode="auto">
            <a:xfrm>
              <a:off x="7904163" y="2703513"/>
              <a:ext cx="315913" cy="427037"/>
            </a:xfrm>
            <a:custGeom>
              <a:avLst/>
              <a:gdLst>
                <a:gd name="T0" fmla="*/ 83 w 83"/>
                <a:gd name="T1" fmla="*/ 56 h 112"/>
                <a:gd name="T2" fmla="*/ 0 w 83"/>
                <a:gd name="T3" fmla="*/ 112 h 112"/>
                <a:gd name="T4" fmla="*/ 0 w 83"/>
                <a:gd name="T5" fmla="*/ 0 h 112"/>
                <a:gd name="T6" fmla="*/ 83 w 83"/>
                <a:gd name="T7" fmla="*/ 56 h 112"/>
              </a:gdLst>
              <a:ahLst/>
              <a:cxnLst>
                <a:cxn ang="0">
                  <a:pos x="T0" y="T1"/>
                </a:cxn>
                <a:cxn ang="0">
                  <a:pos x="T2" y="T3"/>
                </a:cxn>
                <a:cxn ang="0">
                  <a:pos x="T4" y="T5"/>
                </a:cxn>
                <a:cxn ang="0">
                  <a:pos x="T6" y="T7"/>
                </a:cxn>
              </a:cxnLst>
              <a:rect l="0" t="0" r="r" b="b"/>
              <a:pathLst>
                <a:path w="83" h="112">
                  <a:moveTo>
                    <a:pt x="83" y="56"/>
                  </a:moveTo>
                  <a:cubicBezTo>
                    <a:pt x="70" y="89"/>
                    <a:pt x="38" y="112"/>
                    <a:pt x="0" y="112"/>
                  </a:cubicBezTo>
                  <a:cubicBezTo>
                    <a:pt x="0" y="0"/>
                    <a:pt x="0" y="0"/>
                    <a:pt x="0" y="0"/>
                  </a:cubicBezTo>
                  <a:cubicBezTo>
                    <a:pt x="38" y="0"/>
                    <a:pt x="70" y="23"/>
                    <a:pt x="83" y="56"/>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 name="Freeform 19"/>
            <p:cNvSpPr>
              <a:spLocks/>
            </p:cNvSpPr>
            <p:nvPr/>
          </p:nvSpPr>
          <p:spPr bwMode="auto">
            <a:xfrm>
              <a:off x="6392863" y="1811338"/>
              <a:ext cx="1851025" cy="1212850"/>
            </a:xfrm>
            <a:custGeom>
              <a:avLst/>
              <a:gdLst>
                <a:gd name="T0" fmla="*/ 486 w 486"/>
                <a:gd name="T1" fmla="*/ 89 h 318"/>
                <a:gd name="T2" fmla="*/ 486 w 486"/>
                <a:gd name="T3" fmla="*/ 257 h 318"/>
                <a:gd name="T4" fmla="*/ 480 w 486"/>
                <a:gd name="T5" fmla="*/ 290 h 318"/>
                <a:gd name="T6" fmla="*/ 462 w 486"/>
                <a:gd name="T7" fmla="*/ 318 h 318"/>
                <a:gd name="T8" fmla="*/ 462 w 486"/>
                <a:gd name="T9" fmla="*/ 262 h 318"/>
                <a:gd name="T10" fmla="*/ 397 w 486"/>
                <a:gd name="T11" fmla="*/ 234 h 318"/>
                <a:gd name="T12" fmla="*/ 117 w 486"/>
                <a:gd name="T13" fmla="*/ 234 h 318"/>
                <a:gd name="T14" fmla="*/ 117 w 486"/>
                <a:gd name="T15" fmla="*/ 234 h 318"/>
                <a:gd name="T16" fmla="*/ 0 w 486"/>
                <a:gd name="T17" fmla="*/ 117 h 318"/>
                <a:gd name="T18" fmla="*/ 117 w 486"/>
                <a:gd name="T19" fmla="*/ 0 h 318"/>
                <a:gd name="T20" fmla="*/ 117 w 486"/>
                <a:gd name="T21" fmla="*/ 0 h 318"/>
                <a:gd name="T22" fmla="*/ 397 w 486"/>
                <a:gd name="T23" fmla="*/ 0 h 318"/>
                <a:gd name="T24" fmla="*/ 486 w 486"/>
                <a:gd name="T25" fmla="*/ 8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6" h="318">
                  <a:moveTo>
                    <a:pt x="486" y="89"/>
                  </a:moveTo>
                  <a:cubicBezTo>
                    <a:pt x="486" y="257"/>
                    <a:pt x="486" y="257"/>
                    <a:pt x="486" y="257"/>
                  </a:cubicBezTo>
                  <a:cubicBezTo>
                    <a:pt x="486" y="269"/>
                    <a:pt x="484" y="280"/>
                    <a:pt x="480" y="290"/>
                  </a:cubicBezTo>
                  <a:cubicBezTo>
                    <a:pt x="476" y="301"/>
                    <a:pt x="469" y="310"/>
                    <a:pt x="462" y="318"/>
                  </a:cubicBezTo>
                  <a:cubicBezTo>
                    <a:pt x="476" y="303"/>
                    <a:pt x="476" y="278"/>
                    <a:pt x="462" y="262"/>
                  </a:cubicBezTo>
                  <a:cubicBezTo>
                    <a:pt x="446" y="245"/>
                    <a:pt x="423" y="234"/>
                    <a:pt x="397" y="234"/>
                  </a:cubicBezTo>
                  <a:cubicBezTo>
                    <a:pt x="117" y="234"/>
                    <a:pt x="117" y="234"/>
                    <a:pt x="117" y="234"/>
                  </a:cubicBezTo>
                  <a:cubicBezTo>
                    <a:pt x="117" y="234"/>
                    <a:pt x="117" y="234"/>
                    <a:pt x="117" y="234"/>
                  </a:cubicBezTo>
                  <a:cubicBezTo>
                    <a:pt x="52" y="234"/>
                    <a:pt x="0" y="182"/>
                    <a:pt x="0" y="117"/>
                  </a:cubicBezTo>
                  <a:cubicBezTo>
                    <a:pt x="0" y="52"/>
                    <a:pt x="52" y="0"/>
                    <a:pt x="117" y="0"/>
                  </a:cubicBezTo>
                  <a:cubicBezTo>
                    <a:pt x="117" y="0"/>
                    <a:pt x="117" y="0"/>
                    <a:pt x="117" y="0"/>
                  </a:cubicBezTo>
                  <a:cubicBezTo>
                    <a:pt x="397" y="0"/>
                    <a:pt x="397" y="0"/>
                    <a:pt x="397" y="0"/>
                  </a:cubicBezTo>
                  <a:cubicBezTo>
                    <a:pt x="446" y="0"/>
                    <a:pt x="486" y="39"/>
                    <a:pt x="486" y="89"/>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1" name="Freeform 20"/>
          <p:cNvSpPr>
            <a:spLocks/>
          </p:cNvSpPr>
          <p:nvPr/>
        </p:nvSpPr>
        <p:spPr bwMode="auto">
          <a:xfrm>
            <a:off x="10207625" y="1087438"/>
            <a:ext cx="119063" cy="5121275"/>
          </a:xfrm>
          <a:custGeom>
            <a:avLst/>
            <a:gdLst>
              <a:gd name="T0" fmla="*/ 0 w 31"/>
              <a:gd name="T1" fmla="*/ 0 h 1344"/>
              <a:gd name="T2" fmla="*/ 0 w 31"/>
              <a:gd name="T3" fmla="*/ 1344 h 1344"/>
              <a:gd name="T4" fmla="*/ 31 w 31"/>
              <a:gd name="T5" fmla="*/ 672 h 1344"/>
              <a:gd name="T6" fmla="*/ 0 w 31"/>
              <a:gd name="T7" fmla="*/ 0 h 1344"/>
            </a:gdLst>
            <a:ahLst/>
            <a:cxnLst>
              <a:cxn ang="0">
                <a:pos x="T0" y="T1"/>
              </a:cxn>
              <a:cxn ang="0">
                <a:pos x="T2" y="T3"/>
              </a:cxn>
              <a:cxn ang="0">
                <a:pos x="T4" y="T5"/>
              </a:cxn>
              <a:cxn ang="0">
                <a:pos x="T6" y="T7"/>
              </a:cxn>
            </a:cxnLst>
            <a:rect l="0" t="0" r="r" b="b"/>
            <a:pathLst>
              <a:path w="31" h="1344">
                <a:moveTo>
                  <a:pt x="0" y="0"/>
                </a:moveTo>
                <a:cubicBezTo>
                  <a:pt x="0" y="1344"/>
                  <a:pt x="0" y="1344"/>
                  <a:pt x="0" y="1344"/>
                </a:cubicBezTo>
                <a:cubicBezTo>
                  <a:pt x="17" y="1344"/>
                  <a:pt x="31" y="1043"/>
                  <a:pt x="31" y="672"/>
                </a:cubicBezTo>
                <a:cubicBezTo>
                  <a:pt x="31" y="301"/>
                  <a:pt x="17" y="0"/>
                  <a:pt x="0" y="0"/>
                </a:cubicBezTo>
                <a:close/>
              </a:path>
            </a:pathLst>
          </a:custGeom>
          <a:solidFill>
            <a:schemeClr val="bg2">
              <a:lumMod val="95000"/>
            </a:schemeClr>
          </a:solidFill>
          <a:ln>
            <a:noFill/>
          </a:ln>
        </p:spPr>
        <p:txBody>
          <a:bodyPr vert="horz" wrap="square" lIns="91440" tIns="45720" rIns="91440" bIns="45720" numCol="1" anchor="t" anchorCtr="0" compatLnSpc="1">
            <a:prstTxWarp prst="textNoShape">
              <a:avLst/>
            </a:prstTxWarp>
          </a:bodyPr>
          <a:lstStyle/>
          <a:p>
            <a:endParaRPr lang="ru-RU"/>
          </a:p>
        </p:txBody>
      </p:sp>
      <p:grpSp>
        <p:nvGrpSpPr>
          <p:cNvPr id="40" name="Group 39"/>
          <p:cNvGrpSpPr/>
          <p:nvPr/>
        </p:nvGrpSpPr>
        <p:grpSpPr>
          <a:xfrm>
            <a:off x="8698093" y="966725"/>
            <a:ext cx="1854200" cy="1319212"/>
            <a:chOff x="8693150" y="1811338"/>
            <a:chExt cx="1854200" cy="1319212"/>
          </a:xfrm>
        </p:grpSpPr>
        <p:sp>
          <p:nvSpPr>
            <p:cNvPr id="22" name="Freeform 21"/>
            <p:cNvSpPr>
              <a:spLocks/>
            </p:cNvSpPr>
            <p:nvPr/>
          </p:nvSpPr>
          <p:spPr bwMode="auto">
            <a:xfrm>
              <a:off x="10207625" y="2703513"/>
              <a:ext cx="312738" cy="427037"/>
            </a:xfrm>
            <a:custGeom>
              <a:avLst/>
              <a:gdLst>
                <a:gd name="T0" fmla="*/ 82 w 82"/>
                <a:gd name="T1" fmla="*/ 56 h 112"/>
                <a:gd name="T2" fmla="*/ 0 w 82"/>
                <a:gd name="T3" fmla="*/ 112 h 112"/>
                <a:gd name="T4" fmla="*/ 0 w 82"/>
                <a:gd name="T5" fmla="*/ 0 h 112"/>
                <a:gd name="T6" fmla="*/ 82 w 82"/>
                <a:gd name="T7" fmla="*/ 56 h 112"/>
              </a:gdLst>
              <a:ahLst/>
              <a:cxnLst>
                <a:cxn ang="0">
                  <a:pos x="T0" y="T1"/>
                </a:cxn>
                <a:cxn ang="0">
                  <a:pos x="T2" y="T3"/>
                </a:cxn>
                <a:cxn ang="0">
                  <a:pos x="T4" y="T5"/>
                </a:cxn>
                <a:cxn ang="0">
                  <a:pos x="T6" y="T7"/>
                </a:cxn>
              </a:cxnLst>
              <a:rect l="0" t="0" r="r" b="b"/>
              <a:pathLst>
                <a:path w="82" h="112">
                  <a:moveTo>
                    <a:pt x="82" y="56"/>
                  </a:moveTo>
                  <a:cubicBezTo>
                    <a:pt x="69" y="89"/>
                    <a:pt x="37" y="112"/>
                    <a:pt x="0" y="112"/>
                  </a:cubicBezTo>
                  <a:cubicBezTo>
                    <a:pt x="0" y="0"/>
                    <a:pt x="0" y="0"/>
                    <a:pt x="0" y="0"/>
                  </a:cubicBezTo>
                  <a:cubicBezTo>
                    <a:pt x="37" y="0"/>
                    <a:pt x="69" y="23"/>
                    <a:pt x="82" y="56"/>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3" name="Freeform 22"/>
            <p:cNvSpPr>
              <a:spLocks/>
            </p:cNvSpPr>
            <p:nvPr/>
          </p:nvSpPr>
          <p:spPr bwMode="auto">
            <a:xfrm>
              <a:off x="8693150" y="1811338"/>
              <a:ext cx="1854200" cy="1212850"/>
            </a:xfrm>
            <a:custGeom>
              <a:avLst/>
              <a:gdLst>
                <a:gd name="T0" fmla="*/ 487 w 487"/>
                <a:gd name="T1" fmla="*/ 89 h 318"/>
                <a:gd name="T2" fmla="*/ 487 w 487"/>
                <a:gd name="T3" fmla="*/ 257 h 318"/>
                <a:gd name="T4" fmla="*/ 480 w 487"/>
                <a:gd name="T5" fmla="*/ 290 h 318"/>
                <a:gd name="T6" fmla="*/ 462 w 487"/>
                <a:gd name="T7" fmla="*/ 318 h 318"/>
                <a:gd name="T8" fmla="*/ 462 w 487"/>
                <a:gd name="T9" fmla="*/ 262 h 318"/>
                <a:gd name="T10" fmla="*/ 398 w 487"/>
                <a:gd name="T11" fmla="*/ 234 h 318"/>
                <a:gd name="T12" fmla="*/ 118 w 487"/>
                <a:gd name="T13" fmla="*/ 234 h 318"/>
                <a:gd name="T14" fmla="*/ 118 w 487"/>
                <a:gd name="T15" fmla="*/ 234 h 318"/>
                <a:gd name="T16" fmla="*/ 0 w 487"/>
                <a:gd name="T17" fmla="*/ 117 h 318"/>
                <a:gd name="T18" fmla="*/ 118 w 487"/>
                <a:gd name="T19" fmla="*/ 0 h 318"/>
                <a:gd name="T20" fmla="*/ 118 w 487"/>
                <a:gd name="T21" fmla="*/ 0 h 318"/>
                <a:gd name="T22" fmla="*/ 398 w 487"/>
                <a:gd name="T23" fmla="*/ 0 h 318"/>
                <a:gd name="T24" fmla="*/ 487 w 487"/>
                <a:gd name="T25" fmla="*/ 8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318">
                  <a:moveTo>
                    <a:pt x="487" y="89"/>
                  </a:moveTo>
                  <a:cubicBezTo>
                    <a:pt x="487" y="257"/>
                    <a:pt x="487" y="257"/>
                    <a:pt x="487" y="257"/>
                  </a:cubicBezTo>
                  <a:cubicBezTo>
                    <a:pt x="487" y="269"/>
                    <a:pt x="484" y="280"/>
                    <a:pt x="480" y="290"/>
                  </a:cubicBezTo>
                  <a:cubicBezTo>
                    <a:pt x="476" y="301"/>
                    <a:pt x="470" y="310"/>
                    <a:pt x="462" y="318"/>
                  </a:cubicBezTo>
                  <a:cubicBezTo>
                    <a:pt x="477" y="303"/>
                    <a:pt x="477" y="278"/>
                    <a:pt x="462" y="262"/>
                  </a:cubicBezTo>
                  <a:cubicBezTo>
                    <a:pt x="446" y="245"/>
                    <a:pt x="423" y="234"/>
                    <a:pt x="398" y="234"/>
                  </a:cubicBezTo>
                  <a:cubicBezTo>
                    <a:pt x="118" y="234"/>
                    <a:pt x="118" y="234"/>
                    <a:pt x="118" y="234"/>
                  </a:cubicBezTo>
                  <a:cubicBezTo>
                    <a:pt x="118" y="234"/>
                    <a:pt x="118" y="234"/>
                    <a:pt x="118" y="234"/>
                  </a:cubicBezTo>
                  <a:cubicBezTo>
                    <a:pt x="53" y="234"/>
                    <a:pt x="0" y="182"/>
                    <a:pt x="0" y="117"/>
                  </a:cubicBezTo>
                  <a:cubicBezTo>
                    <a:pt x="0" y="52"/>
                    <a:pt x="53" y="0"/>
                    <a:pt x="118" y="0"/>
                  </a:cubicBezTo>
                  <a:cubicBezTo>
                    <a:pt x="118" y="0"/>
                    <a:pt x="118" y="0"/>
                    <a:pt x="118" y="0"/>
                  </a:cubicBezTo>
                  <a:cubicBezTo>
                    <a:pt x="398" y="0"/>
                    <a:pt x="398" y="0"/>
                    <a:pt x="398" y="0"/>
                  </a:cubicBezTo>
                  <a:cubicBezTo>
                    <a:pt x="447" y="0"/>
                    <a:pt x="487" y="39"/>
                    <a:pt x="487" y="8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8" name="Rectangle 27"/>
          <p:cNvSpPr>
            <a:spLocks noChangeArrowheads="1"/>
          </p:cNvSpPr>
          <p:nvPr/>
        </p:nvSpPr>
        <p:spPr bwMode="auto">
          <a:xfrm>
            <a:off x="2023215" y="1225008"/>
            <a:ext cx="13449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2000" b="1" i="0" u="none" strike="noStrike" cap="none" normalizeH="0" baseline="0" dirty="0">
                <a:ln>
                  <a:noFill/>
                </a:ln>
                <a:solidFill>
                  <a:srgbClr val="FFFFFF"/>
                </a:solidFill>
                <a:effectLst/>
                <a:latin typeface="Open Sans" panose="020B0606030504020204" pitchFamily="34" charset="0"/>
              </a:rPr>
              <a:t>Fuzzy</a:t>
            </a:r>
            <a:r>
              <a:rPr kumimoji="0" lang="en-US" altLang="ru-RU" sz="2000" b="1" i="0" u="none" strike="noStrike" cap="none" normalizeH="0" dirty="0">
                <a:ln>
                  <a:noFill/>
                </a:ln>
                <a:solidFill>
                  <a:srgbClr val="FFFFFF"/>
                </a:solidFill>
                <a:effectLst/>
                <a:latin typeface="Open Sans" panose="020B0606030504020204" pitchFamily="34" charset="0"/>
              </a:rPr>
              <a:t> Logic</a:t>
            </a:r>
            <a:endParaRPr kumimoji="0" lang="ru-RU" altLang="ru-RU" sz="900" b="0" i="0" u="none" strike="noStrike" cap="none" normalizeH="0" baseline="0" dirty="0">
              <a:ln>
                <a:noFill/>
              </a:ln>
              <a:solidFill>
                <a:schemeClr val="tx1"/>
              </a:solidFill>
              <a:effectLst/>
              <a:latin typeface="Arial" panose="020B0604020202020204" pitchFamily="34" charset="0"/>
            </a:endParaRPr>
          </a:p>
        </p:txBody>
      </p:sp>
      <p:sp>
        <p:nvSpPr>
          <p:cNvPr id="30" name="Rectangle 29"/>
          <p:cNvSpPr>
            <a:spLocks noChangeArrowheads="1"/>
          </p:cNvSpPr>
          <p:nvPr/>
        </p:nvSpPr>
        <p:spPr bwMode="auto">
          <a:xfrm>
            <a:off x="6659445" y="1080300"/>
            <a:ext cx="14687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2400" b="1" i="0" u="none" strike="noStrike" cap="none" normalizeH="0" baseline="0" dirty="0">
                <a:ln>
                  <a:noFill/>
                </a:ln>
                <a:solidFill>
                  <a:srgbClr val="FFFFFF"/>
                </a:solidFill>
                <a:effectLst/>
                <a:latin typeface="Open Sans" panose="020B0606030504020204" pitchFamily="34" charset="0"/>
              </a:rPr>
              <a:t>Dynamic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b="1" i="0" u="none" strike="noStrike" cap="none" normalizeH="0" baseline="0" dirty="0">
                <a:ln>
                  <a:noFill/>
                </a:ln>
                <a:solidFill>
                  <a:srgbClr val="FFFFFF"/>
                </a:solidFill>
                <a:effectLst/>
                <a:latin typeface="Open Sans" panose="020B0606030504020204" pitchFamily="34" charset="0"/>
              </a:rPr>
              <a:t>Programming</a:t>
            </a:r>
            <a:endParaRPr kumimoji="0" lang="ru-RU" altLang="ru-RU" sz="800" b="0" i="0" u="none" strike="noStrike" cap="none" normalizeH="0" baseline="0" dirty="0">
              <a:ln>
                <a:noFill/>
              </a:ln>
              <a:solidFill>
                <a:schemeClr val="tx1"/>
              </a:solidFill>
              <a:effectLst/>
              <a:latin typeface="Arial" panose="020B0604020202020204" pitchFamily="34" charset="0"/>
            </a:endParaRPr>
          </a:p>
        </p:txBody>
      </p:sp>
      <p:sp>
        <p:nvSpPr>
          <p:cNvPr id="31" name="Rectangle 30"/>
          <p:cNvSpPr>
            <a:spLocks noChangeArrowheads="1"/>
          </p:cNvSpPr>
          <p:nvPr/>
        </p:nvSpPr>
        <p:spPr bwMode="auto">
          <a:xfrm>
            <a:off x="8991852" y="1204955"/>
            <a:ext cx="14626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rgbClr val="FFFFFF"/>
                </a:solidFill>
                <a:effectLst/>
                <a:latin typeface="Open Sans" panose="020B0606030504020204" pitchFamily="34" charset="0"/>
              </a:rPr>
              <a:t>Reinforcement</a:t>
            </a:r>
            <a:r>
              <a:rPr kumimoji="0" lang="en-US" altLang="ru-RU" sz="1600" b="1" i="0" u="none" strike="noStrike" cap="none" normalizeH="0" dirty="0">
                <a:ln>
                  <a:noFill/>
                </a:ln>
                <a:solidFill>
                  <a:srgbClr val="FFFFFF"/>
                </a:solidFill>
                <a:effectLst/>
                <a:latin typeface="Open Sans" panose="020B0606030504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400" b="1" i="0" u="none" strike="noStrike" cap="none" normalizeH="0" dirty="0">
                <a:ln>
                  <a:noFill/>
                </a:ln>
                <a:solidFill>
                  <a:srgbClr val="FFFFFF"/>
                </a:solidFill>
                <a:effectLst/>
                <a:latin typeface="Open Sans" panose="020B0606030504020204" pitchFamily="34" charset="0"/>
              </a:rPr>
              <a:t>Learning</a:t>
            </a:r>
            <a:endParaRPr kumimoji="0" lang="ru-RU" altLang="ru-RU" sz="700" b="0" i="0" u="none" strike="noStrike" cap="none" normalizeH="0" baseline="0" dirty="0">
              <a:ln>
                <a:noFill/>
              </a:ln>
              <a:solidFill>
                <a:schemeClr val="tx1"/>
              </a:solidFill>
              <a:effectLst/>
              <a:latin typeface="Arial" panose="020B0604020202020204" pitchFamily="34" charset="0"/>
            </a:endParaRPr>
          </a:p>
        </p:txBody>
      </p:sp>
      <p:sp>
        <p:nvSpPr>
          <p:cNvPr id="29" name="Rectangle 28"/>
          <p:cNvSpPr>
            <a:spLocks noChangeArrowheads="1"/>
          </p:cNvSpPr>
          <p:nvPr/>
        </p:nvSpPr>
        <p:spPr bwMode="auto">
          <a:xfrm>
            <a:off x="4329813" y="1120425"/>
            <a:ext cx="13208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2400" b="1" i="0" u="none" strike="noStrike" cap="none" normalizeH="0" baseline="0" dirty="0" err="1">
                <a:ln>
                  <a:noFill/>
                </a:ln>
                <a:solidFill>
                  <a:srgbClr val="FFFFFF"/>
                </a:solidFill>
                <a:effectLst/>
                <a:latin typeface="Open Sans" panose="020B0606030504020204" pitchFamily="34" charset="0"/>
              </a:rPr>
              <a:t>Genatics</a:t>
            </a:r>
            <a:r>
              <a:rPr kumimoji="0" lang="en-US" altLang="ru-RU" sz="2400" b="1" i="0" u="none" strike="noStrike" cap="none" normalizeH="0" baseline="0" dirty="0">
                <a:ln>
                  <a:noFill/>
                </a:ln>
                <a:solidFill>
                  <a:srgbClr val="FFFFFF"/>
                </a:solidFill>
                <a:effectLst/>
                <a:latin typeface="Open Sans" panose="020B0606030504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400" b="1" i="0" u="none" strike="noStrike" cap="none" normalizeH="0" baseline="0" dirty="0">
                <a:ln>
                  <a:noFill/>
                </a:ln>
                <a:solidFill>
                  <a:srgbClr val="FFFFFF"/>
                </a:solidFill>
                <a:effectLst/>
                <a:latin typeface="Open Sans" panose="020B0606030504020204" pitchFamily="34" charset="0"/>
              </a:rPr>
              <a:t>Algorithm</a:t>
            </a:r>
            <a:endParaRPr kumimoji="0" lang="ru-RU" altLang="ru-RU" sz="900" b="0" i="0" u="none" strike="noStrike" cap="none" normalizeH="0" baseline="0" dirty="0">
              <a:ln>
                <a:noFill/>
              </a:ln>
              <a:solidFill>
                <a:schemeClr val="tx1"/>
              </a:solidFill>
              <a:effectLst/>
              <a:latin typeface="Arial" panose="020B0604020202020204" pitchFamily="34" charset="0"/>
            </a:endParaRPr>
          </a:p>
        </p:txBody>
      </p:sp>
      <p:grpSp>
        <p:nvGrpSpPr>
          <p:cNvPr id="45" name="Group 44"/>
          <p:cNvGrpSpPr/>
          <p:nvPr/>
        </p:nvGrpSpPr>
        <p:grpSpPr>
          <a:xfrm>
            <a:off x="1542382" y="2558795"/>
            <a:ext cx="8537435" cy="2536289"/>
            <a:chOff x="1581920" y="2134069"/>
            <a:chExt cx="8537435" cy="2536289"/>
          </a:xfrm>
        </p:grpSpPr>
        <p:sp>
          <p:nvSpPr>
            <p:cNvPr id="11" name="Rectangle 10"/>
            <p:cNvSpPr>
              <a:spLocks noChangeArrowheads="1"/>
            </p:cNvSpPr>
            <p:nvPr/>
          </p:nvSpPr>
          <p:spPr bwMode="auto">
            <a:xfrm>
              <a:off x="1663073" y="2181297"/>
              <a:ext cx="156556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100" b="1" i="0" u="none" strike="noStrike" cap="none" normalizeH="0" baseline="0" dirty="0">
                  <a:ln>
                    <a:noFill/>
                  </a:ln>
                  <a:effectLst/>
                  <a:latin typeface="Open Sans" panose="020B0606030504020204" pitchFamily="34" charset="0"/>
                </a:rPr>
                <a:t>Defines Membership functions </a:t>
              </a:r>
              <a:r>
                <a:rPr lang="en-US" altLang="ru-RU" sz="1100" b="1" dirty="0">
                  <a:latin typeface="Open Sans" panose="020B0606030504020204" pitchFamily="34" charset="0"/>
                </a:rPr>
                <a:t>that </a:t>
              </a:r>
              <a:r>
                <a:rPr kumimoji="0" lang="en-US" altLang="ru-RU" sz="1100" b="1" i="0" u="none" strike="noStrike" cap="none" normalizeH="0" baseline="0" dirty="0">
                  <a:ln>
                    <a:noFill/>
                  </a:ln>
                  <a:effectLst/>
                  <a:latin typeface="Open Sans" panose="020B0606030504020204" pitchFamily="34" charset="0"/>
                </a:rPr>
                <a:t>maps input to output between 0 and 1</a:t>
              </a:r>
              <a:endParaRPr kumimoji="0" lang="ru-RU" altLang="ru-RU" sz="1200" b="0" i="0" u="none" strike="noStrike" cap="none" normalizeH="0" baseline="0" dirty="0">
                <a:ln>
                  <a:noFill/>
                </a:ln>
                <a:effectLst/>
              </a:endParaRPr>
            </a:p>
          </p:txBody>
        </p:sp>
        <p:sp>
          <p:nvSpPr>
            <p:cNvPr id="12" name="Rectangle 11"/>
            <p:cNvSpPr>
              <a:spLocks noChangeArrowheads="1"/>
            </p:cNvSpPr>
            <p:nvPr/>
          </p:nvSpPr>
          <p:spPr bwMode="auto">
            <a:xfrm>
              <a:off x="4087273" y="2134069"/>
              <a:ext cx="171204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200" b="1" i="0" u="none" strike="noStrike" cap="none" normalizeH="0" baseline="0" dirty="0">
                  <a:ln>
                    <a:noFill/>
                  </a:ln>
                  <a:effectLst/>
                  <a:latin typeface="Open Sans" panose="020B0606030504020204" pitchFamily="34" charset="0"/>
                </a:rPr>
                <a:t>Parameters or variables, namely genes, forming chromosome with initial population.</a:t>
              </a:r>
              <a:endParaRPr kumimoji="0" lang="ru-RU" altLang="ru-RU" sz="1400" b="0" i="0" u="none" strike="noStrike" cap="none" normalizeH="0" baseline="0" dirty="0">
                <a:ln>
                  <a:noFill/>
                </a:ln>
                <a:effectLst/>
              </a:endParaRPr>
            </a:p>
          </p:txBody>
        </p:sp>
        <p:sp>
          <p:nvSpPr>
            <p:cNvPr id="13" name="Rectangle 12"/>
            <p:cNvSpPr>
              <a:spLocks noChangeArrowheads="1"/>
            </p:cNvSpPr>
            <p:nvPr/>
          </p:nvSpPr>
          <p:spPr bwMode="auto">
            <a:xfrm>
              <a:off x="6343755" y="2168992"/>
              <a:ext cx="1485092"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050" b="1" i="0" u="none" strike="noStrike" cap="none" normalizeH="0" baseline="0" dirty="0">
                  <a:ln>
                    <a:noFill/>
                  </a:ln>
                  <a:effectLst/>
                  <a:latin typeface="Open Sans" panose="020B0606030504020204" pitchFamily="34" charset="0"/>
                </a:rPr>
                <a:t>Breaks a complex problem into a collection of simpler sub-problem, each sub-problem solved separately. </a:t>
              </a:r>
              <a:endParaRPr kumimoji="0" lang="ru-RU" altLang="ru-RU" sz="1100" b="0" i="0" u="none" strike="noStrike" cap="none" normalizeH="0" baseline="0" dirty="0">
                <a:ln>
                  <a:noFill/>
                </a:ln>
                <a:effectLst/>
              </a:endParaRPr>
            </a:p>
          </p:txBody>
        </p:sp>
        <p:sp>
          <p:nvSpPr>
            <p:cNvPr id="14" name="Rectangle 13"/>
            <p:cNvSpPr>
              <a:spLocks noChangeArrowheads="1"/>
            </p:cNvSpPr>
            <p:nvPr/>
          </p:nvSpPr>
          <p:spPr bwMode="auto">
            <a:xfrm>
              <a:off x="8626326" y="2181297"/>
              <a:ext cx="14930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050" b="1" dirty="0">
                  <a:latin typeface="Open Sans" panose="020B0606030504020204" pitchFamily="34" charset="0"/>
                </a:rPr>
                <a:t>Explore and exploits different state-action pairs with highest possible rewards</a:t>
              </a:r>
              <a:endParaRPr kumimoji="0" lang="ru-RU" altLang="ru-RU" sz="1100" b="0" i="0" u="none" strike="noStrike" cap="none" normalizeH="0" baseline="0" dirty="0">
                <a:ln>
                  <a:noFill/>
                </a:ln>
                <a:effectLst/>
              </a:endParaRPr>
            </a:p>
          </p:txBody>
        </p:sp>
        <p:sp>
          <p:nvSpPr>
            <p:cNvPr id="41" name="TextBox 40"/>
            <p:cNvSpPr txBox="1"/>
            <p:nvPr/>
          </p:nvSpPr>
          <p:spPr>
            <a:xfrm>
              <a:off x="1581920" y="3481881"/>
              <a:ext cx="1572280" cy="1015663"/>
            </a:xfrm>
            <a:prstGeom prst="rect">
              <a:avLst/>
            </a:prstGeom>
            <a:noFill/>
          </p:spPr>
          <p:txBody>
            <a:bodyPr wrap="square" rtlCol="0">
              <a:spAutoFit/>
            </a:bodyPr>
            <a:lstStyle/>
            <a:p>
              <a:r>
                <a:rPr lang="en-US" sz="1000" b="1" dirty="0"/>
                <a:t>Issues: </a:t>
              </a:r>
              <a:r>
                <a:rPr lang="en-US" sz="1000" dirty="0"/>
                <a:t>larger values may fall outside the range of 1 and 0 due to the effect of disturbances, such as bad weather conditions and road accidents.</a:t>
              </a:r>
              <a:endParaRPr lang="ru-RU" sz="1000" dirty="0"/>
            </a:p>
          </p:txBody>
        </p:sp>
        <p:sp>
          <p:nvSpPr>
            <p:cNvPr id="42" name="TextBox 41"/>
            <p:cNvSpPr txBox="1"/>
            <p:nvPr/>
          </p:nvSpPr>
          <p:spPr>
            <a:xfrm>
              <a:off x="3985121" y="3346919"/>
              <a:ext cx="1462088" cy="1323439"/>
            </a:xfrm>
            <a:prstGeom prst="rect">
              <a:avLst/>
            </a:prstGeom>
            <a:noFill/>
          </p:spPr>
          <p:txBody>
            <a:bodyPr wrap="square" rtlCol="0">
              <a:spAutoFit/>
            </a:bodyPr>
            <a:lstStyle/>
            <a:p>
              <a:r>
                <a:rPr lang="en-US" sz="1000" b="1" dirty="0"/>
                <a:t>Issues: </a:t>
              </a:r>
              <a:r>
                <a:rPr lang="en-US" sz="1000" dirty="0"/>
                <a:t>Larger number of chromosomes and complicated representations are needed as problem extends. like change traffic network  with multiple intersections. </a:t>
              </a:r>
              <a:endParaRPr lang="ru-RU" sz="1000" b="1" dirty="0"/>
            </a:p>
          </p:txBody>
        </p:sp>
        <p:sp>
          <p:nvSpPr>
            <p:cNvPr id="43" name="TextBox 42"/>
            <p:cNvSpPr txBox="1"/>
            <p:nvPr/>
          </p:nvSpPr>
          <p:spPr>
            <a:xfrm>
              <a:off x="6288583" y="3468741"/>
              <a:ext cx="1462088" cy="1169551"/>
            </a:xfrm>
            <a:prstGeom prst="rect">
              <a:avLst/>
            </a:prstGeom>
            <a:noFill/>
          </p:spPr>
          <p:txBody>
            <a:bodyPr wrap="square" rtlCol="0">
              <a:spAutoFit/>
            </a:bodyPr>
            <a:lstStyle/>
            <a:p>
              <a:r>
                <a:rPr lang="en-US" sz="1000" b="1" dirty="0"/>
                <a:t>Issues: </a:t>
              </a:r>
              <a:r>
                <a:rPr lang="en-US" sz="1000" dirty="0"/>
                <a:t>Longer time needed to compute multiple solutions ( e.g. change traffic phase and adjust traffic phase split) for multiple sub-problems.</a:t>
              </a:r>
              <a:endParaRPr lang="ru-RU" sz="1000" b="1" dirty="0"/>
            </a:p>
          </p:txBody>
        </p:sp>
        <p:sp>
          <p:nvSpPr>
            <p:cNvPr id="44" name="TextBox 43"/>
            <p:cNvSpPr txBox="1"/>
            <p:nvPr/>
          </p:nvSpPr>
          <p:spPr>
            <a:xfrm>
              <a:off x="8626326" y="3454036"/>
              <a:ext cx="1462088" cy="1015663"/>
            </a:xfrm>
            <a:prstGeom prst="rect">
              <a:avLst/>
            </a:prstGeom>
            <a:noFill/>
          </p:spPr>
          <p:txBody>
            <a:bodyPr wrap="square" rtlCol="0">
              <a:spAutoFit/>
            </a:bodyPr>
            <a:lstStyle/>
            <a:p>
              <a:r>
                <a:rPr lang="en-US" sz="1000" b="1" dirty="0"/>
                <a:t>Issues: </a:t>
              </a:r>
              <a:r>
                <a:rPr lang="en-US" sz="1000" dirty="0"/>
                <a:t>Large number of states is needed to provide abstract representations of high-dimensional and complex inputs. </a:t>
              </a:r>
              <a:endParaRPr lang="ru-RU" sz="1000" b="1" dirty="0"/>
            </a:p>
          </p:txBody>
        </p:sp>
      </p:grpSp>
      <p:sp>
        <p:nvSpPr>
          <p:cNvPr id="46" name="Rectangle 45">
            <a:extLst>
              <a:ext uri="{FF2B5EF4-FFF2-40B4-BE49-F238E27FC236}">
                <a16:creationId xmlns:a16="http://schemas.microsoft.com/office/drawing/2014/main" id="{0BE2D0C5-CDDA-A0AD-EBCA-446DCF3D407F}"/>
              </a:ext>
            </a:extLst>
          </p:cNvPr>
          <p:cNvSpPr>
            <a:spLocks noChangeArrowheads="1"/>
          </p:cNvSpPr>
          <p:nvPr/>
        </p:nvSpPr>
        <p:spPr bwMode="auto">
          <a:xfrm>
            <a:off x="2895086" y="111681"/>
            <a:ext cx="605293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3600" b="0" i="0" u="none" strike="noStrike" cap="none" normalizeH="0" baseline="0" dirty="0">
                <a:ln>
                  <a:noFill/>
                </a:ln>
                <a:solidFill>
                  <a:srgbClr val="231F20"/>
                </a:solidFill>
                <a:effectLst/>
                <a:latin typeface="Montserrat" panose="00000500000000000000" pitchFamily="50" charset="0"/>
              </a:rPr>
              <a:t>DRL vs. Other Approaches</a:t>
            </a:r>
            <a:endParaRPr kumimoji="0" lang="ru-RU" altLang="ru-RU"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8312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right)">
                                      <p:cBhvr>
                                        <p:cTn id="27" dur="500"/>
                                        <p:tgtEl>
                                          <p:spTgt spid="37"/>
                                        </p:tgtEl>
                                      </p:cBhvr>
                                    </p:animEffect>
                                  </p:childTnLst>
                                </p:cTn>
                              </p:par>
                            </p:childTnLst>
                          </p:cTn>
                        </p:par>
                        <p:par>
                          <p:cTn id="28" fill="hold">
                            <p:stCondLst>
                              <p:cond delay="2500"/>
                            </p:stCondLst>
                            <p:childTnLst>
                              <p:par>
                                <p:cTn id="29" presetID="22" presetClass="entr" presetSubtype="2"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right)">
                                      <p:cBhvr>
                                        <p:cTn id="31" dur="500"/>
                                        <p:tgtEl>
                                          <p:spTgt spid="38"/>
                                        </p:tgtEl>
                                      </p:cBhvr>
                                    </p:animEffect>
                                  </p:childTnLst>
                                </p:cTn>
                              </p:par>
                            </p:childTnLst>
                          </p:cTn>
                        </p:par>
                        <p:par>
                          <p:cTn id="32" fill="hold">
                            <p:stCondLst>
                              <p:cond delay="3000"/>
                            </p:stCondLst>
                            <p:childTnLst>
                              <p:par>
                                <p:cTn id="33" presetID="22" presetClass="entr" presetSubtype="2"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right)">
                                      <p:cBhvr>
                                        <p:cTn id="35" dur="500"/>
                                        <p:tgtEl>
                                          <p:spTgt spid="39"/>
                                        </p:tgtEl>
                                      </p:cBhvr>
                                    </p:animEffect>
                                  </p:childTnLst>
                                </p:cTn>
                              </p:par>
                            </p:childTnLst>
                          </p:cTn>
                        </p:par>
                        <p:par>
                          <p:cTn id="36" fill="hold">
                            <p:stCondLst>
                              <p:cond delay="3500"/>
                            </p:stCondLst>
                            <p:childTnLst>
                              <p:par>
                                <p:cTn id="37" presetID="22" presetClass="entr" presetSubtype="2"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right)">
                                      <p:cBhvr>
                                        <p:cTn id="39" dur="500"/>
                                        <p:tgtEl>
                                          <p:spTgt spid="40"/>
                                        </p:tgtEl>
                                      </p:cBhvr>
                                    </p:animEffect>
                                  </p:childTnLst>
                                </p:cTn>
                              </p:par>
                            </p:childTnLst>
                          </p:cTn>
                        </p:par>
                        <p:par>
                          <p:cTn id="40" fill="hold">
                            <p:stCondLst>
                              <p:cond delay="4000"/>
                            </p:stCondLst>
                            <p:childTnLst>
                              <p:par>
                                <p:cTn id="41" presetID="53" presetClass="entr" presetSubtype="16"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500" fill="hold"/>
                                        <p:tgtEl>
                                          <p:spTgt spid="29"/>
                                        </p:tgtEl>
                                        <p:attrNameLst>
                                          <p:attrName>ppt_w</p:attrName>
                                        </p:attrNameLst>
                                      </p:cBhvr>
                                      <p:tavLst>
                                        <p:tav tm="0">
                                          <p:val>
                                            <p:fltVal val="0"/>
                                          </p:val>
                                        </p:tav>
                                        <p:tav tm="100000">
                                          <p:val>
                                            <p:strVal val="#ppt_w"/>
                                          </p:val>
                                        </p:tav>
                                      </p:tavLst>
                                    </p:anim>
                                    <p:anim calcmode="lin" valueType="num">
                                      <p:cBhvr>
                                        <p:cTn id="49" dur="500" fill="hold"/>
                                        <p:tgtEl>
                                          <p:spTgt spid="29"/>
                                        </p:tgtEl>
                                        <p:attrNameLst>
                                          <p:attrName>ppt_h</p:attrName>
                                        </p:attrNameLst>
                                      </p:cBhvr>
                                      <p:tavLst>
                                        <p:tav tm="0">
                                          <p:val>
                                            <p:fltVal val="0"/>
                                          </p:val>
                                        </p:tav>
                                        <p:tav tm="100000">
                                          <p:val>
                                            <p:strVal val="#ppt_h"/>
                                          </p:val>
                                        </p:tav>
                                      </p:tavLst>
                                    </p:anim>
                                    <p:animEffect transition="in" filter="fade">
                                      <p:cBhvr>
                                        <p:cTn id="50" dur="500"/>
                                        <p:tgtEl>
                                          <p:spTgt spid="2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500" fill="hold"/>
                                        <p:tgtEl>
                                          <p:spTgt spid="31"/>
                                        </p:tgtEl>
                                        <p:attrNameLst>
                                          <p:attrName>ppt_w</p:attrName>
                                        </p:attrNameLst>
                                      </p:cBhvr>
                                      <p:tavLst>
                                        <p:tav tm="0">
                                          <p:val>
                                            <p:fltVal val="0"/>
                                          </p:val>
                                        </p:tav>
                                        <p:tav tm="100000">
                                          <p:val>
                                            <p:strVal val="#ppt_w"/>
                                          </p:val>
                                        </p:tav>
                                      </p:tavLst>
                                    </p:anim>
                                    <p:anim calcmode="lin" valueType="num">
                                      <p:cBhvr>
                                        <p:cTn id="59" dur="500" fill="hold"/>
                                        <p:tgtEl>
                                          <p:spTgt spid="31"/>
                                        </p:tgtEl>
                                        <p:attrNameLst>
                                          <p:attrName>ppt_h</p:attrName>
                                        </p:attrNameLst>
                                      </p:cBhvr>
                                      <p:tavLst>
                                        <p:tav tm="0">
                                          <p:val>
                                            <p:fltVal val="0"/>
                                          </p:val>
                                        </p:tav>
                                        <p:tav tm="100000">
                                          <p:val>
                                            <p:strVal val="#ppt_h"/>
                                          </p:val>
                                        </p:tav>
                                      </p:tavLst>
                                    </p:anim>
                                    <p:animEffect transition="in" filter="fade">
                                      <p:cBhvr>
                                        <p:cTn id="60" dur="500"/>
                                        <p:tgtEl>
                                          <p:spTgt spid="31"/>
                                        </p:tgtEl>
                                      </p:cBhvr>
                                    </p:animEffect>
                                  </p:childTnLst>
                                </p:cTn>
                              </p:par>
                            </p:childTnLst>
                          </p:cTn>
                        </p:par>
                        <p:par>
                          <p:cTn id="61" fill="hold">
                            <p:stCondLst>
                              <p:cond delay="4500"/>
                            </p:stCondLst>
                            <p:childTnLst>
                              <p:par>
                                <p:cTn id="62" presetID="2" presetClass="entr" presetSubtype="4" fill="hold" nodeType="after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fill="hold"/>
                                        <p:tgtEl>
                                          <p:spTgt spid="45"/>
                                        </p:tgtEl>
                                        <p:attrNameLst>
                                          <p:attrName>ppt_x</p:attrName>
                                        </p:attrNameLst>
                                      </p:cBhvr>
                                      <p:tavLst>
                                        <p:tav tm="0">
                                          <p:val>
                                            <p:strVal val="#ppt_x"/>
                                          </p:val>
                                        </p:tav>
                                        <p:tav tm="100000">
                                          <p:val>
                                            <p:strVal val="#ppt_x"/>
                                          </p:val>
                                        </p:tav>
                                      </p:tavLst>
                                    </p:anim>
                                    <p:anim calcmode="lin" valueType="num">
                                      <p:cBhvr additive="base">
                                        <p:cTn id="6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8" grpId="0" animBg="1"/>
      <p:bldP spid="21" grpId="0" animBg="1"/>
      <p:bldP spid="28" grpId="0"/>
      <p:bldP spid="30" grpId="0"/>
      <p:bldP spid="31"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01"/>
          <p:cNvSpPr>
            <a:spLocks noChangeArrowheads="1"/>
          </p:cNvSpPr>
          <p:nvPr/>
        </p:nvSpPr>
        <p:spPr bwMode="auto">
          <a:xfrm>
            <a:off x="5028844" y="1292363"/>
            <a:ext cx="1897062" cy="835025"/>
          </a:xfrm>
          <a:prstGeom prst="rect">
            <a:avLst/>
          </a:prstGeom>
          <a:solidFill>
            <a:schemeClr val="accent2"/>
          </a:solidFill>
          <a:ln>
            <a:noFill/>
          </a:ln>
          <a:effectLst>
            <a:outerShdw blurRad="101600" dist="127000" dir="5400000" sx="90000" sy="9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ru-RU"/>
          </a:p>
        </p:txBody>
      </p:sp>
      <p:grpSp>
        <p:nvGrpSpPr>
          <p:cNvPr id="46" name="01"/>
          <p:cNvGrpSpPr/>
          <p:nvPr/>
        </p:nvGrpSpPr>
        <p:grpSpPr>
          <a:xfrm>
            <a:off x="5028844" y="2127388"/>
            <a:ext cx="1897063" cy="171450"/>
            <a:chOff x="5149850" y="1949450"/>
            <a:chExt cx="1897063" cy="171450"/>
          </a:xfrm>
        </p:grpSpPr>
        <p:sp>
          <p:nvSpPr>
            <p:cNvPr id="7" name="Freeform 7"/>
            <p:cNvSpPr>
              <a:spLocks/>
            </p:cNvSpPr>
            <p:nvPr/>
          </p:nvSpPr>
          <p:spPr bwMode="auto">
            <a:xfrm>
              <a:off x="5149850" y="1949450"/>
              <a:ext cx="171450" cy="171450"/>
            </a:xfrm>
            <a:custGeom>
              <a:avLst/>
              <a:gdLst>
                <a:gd name="T0" fmla="*/ 0 w 108"/>
                <a:gd name="T1" fmla="*/ 0 h 108"/>
                <a:gd name="T2" fmla="*/ 108 w 108"/>
                <a:gd name="T3" fmla="*/ 108 h 108"/>
                <a:gd name="T4" fmla="*/ 108 w 108"/>
                <a:gd name="T5" fmla="*/ 0 h 108"/>
                <a:gd name="T6" fmla="*/ 0 w 108"/>
                <a:gd name="T7" fmla="*/ 0 h 108"/>
              </a:gdLst>
              <a:ahLst/>
              <a:cxnLst>
                <a:cxn ang="0">
                  <a:pos x="T0" y="T1"/>
                </a:cxn>
                <a:cxn ang="0">
                  <a:pos x="T2" y="T3"/>
                </a:cxn>
                <a:cxn ang="0">
                  <a:pos x="T4" y="T5"/>
                </a:cxn>
                <a:cxn ang="0">
                  <a:pos x="T6" y="T7"/>
                </a:cxn>
              </a:cxnLst>
              <a:rect l="0" t="0" r="r" b="b"/>
              <a:pathLst>
                <a:path w="108" h="108">
                  <a:moveTo>
                    <a:pt x="0" y="0"/>
                  </a:moveTo>
                  <a:lnTo>
                    <a:pt x="108" y="108"/>
                  </a:lnTo>
                  <a:lnTo>
                    <a:pt x="108" y="0"/>
                  </a:ln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8" name="Freeform 8"/>
            <p:cNvSpPr>
              <a:spLocks/>
            </p:cNvSpPr>
            <p:nvPr/>
          </p:nvSpPr>
          <p:spPr bwMode="auto">
            <a:xfrm>
              <a:off x="6875463" y="1949450"/>
              <a:ext cx="171450" cy="171450"/>
            </a:xfrm>
            <a:custGeom>
              <a:avLst/>
              <a:gdLst>
                <a:gd name="T0" fmla="*/ 108 w 108"/>
                <a:gd name="T1" fmla="*/ 0 h 108"/>
                <a:gd name="T2" fmla="*/ 0 w 108"/>
                <a:gd name="T3" fmla="*/ 108 h 108"/>
                <a:gd name="T4" fmla="*/ 0 w 108"/>
                <a:gd name="T5" fmla="*/ 0 h 108"/>
                <a:gd name="T6" fmla="*/ 108 w 108"/>
                <a:gd name="T7" fmla="*/ 0 h 108"/>
              </a:gdLst>
              <a:ahLst/>
              <a:cxnLst>
                <a:cxn ang="0">
                  <a:pos x="T0" y="T1"/>
                </a:cxn>
                <a:cxn ang="0">
                  <a:pos x="T2" y="T3"/>
                </a:cxn>
                <a:cxn ang="0">
                  <a:pos x="T4" y="T5"/>
                </a:cxn>
                <a:cxn ang="0">
                  <a:pos x="T6" y="T7"/>
                </a:cxn>
              </a:cxnLst>
              <a:rect l="0" t="0" r="r" b="b"/>
              <a:pathLst>
                <a:path w="108" h="108">
                  <a:moveTo>
                    <a:pt x="108" y="0"/>
                  </a:moveTo>
                  <a:lnTo>
                    <a:pt x="0" y="108"/>
                  </a:lnTo>
                  <a:lnTo>
                    <a:pt x="0" y="0"/>
                  </a:lnTo>
                  <a:lnTo>
                    <a:pt x="108"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9" name="Rectangle 9"/>
          <p:cNvSpPr>
            <a:spLocks noChangeArrowheads="1"/>
          </p:cNvSpPr>
          <p:nvPr/>
        </p:nvSpPr>
        <p:spPr bwMode="auto">
          <a:xfrm>
            <a:off x="6302019" y="4919801"/>
            <a:ext cx="1895475" cy="835025"/>
          </a:xfrm>
          <a:prstGeom prst="rect">
            <a:avLst/>
          </a:prstGeom>
          <a:solidFill>
            <a:schemeClr val="accent4"/>
          </a:solidFill>
          <a:ln>
            <a:noFill/>
          </a:ln>
          <a:effectLst>
            <a:outerShdw blurRad="101600" dist="127000" dir="5400000" sx="90000" sy="9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ru-RU"/>
          </a:p>
        </p:txBody>
      </p:sp>
      <p:grpSp>
        <p:nvGrpSpPr>
          <p:cNvPr id="51" name="Group 50"/>
          <p:cNvGrpSpPr/>
          <p:nvPr/>
        </p:nvGrpSpPr>
        <p:grpSpPr>
          <a:xfrm>
            <a:off x="6302019" y="5754826"/>
            <a:ext cx="1895475" cy="171450"/>
            <a:chOff x="6423025" y="5576888"/>
            <a:chExt cx="1895475" cy="171450"/>
          </a:xfrm>
          <a:solidFill>
            <a:schemeClr val="accent4">
              <a:lumMod val="75000"/>
            </a:schemeClr>
          </a:solidFill>
        </p:grpSpPr>
        <p:sp>
          <p:nvSpPr>
            <p:cNvPr id="10" name="Freeform 10"/>
            <p:cNvSpPr>
              <a:spLocks/>
            </p:cNvSpPr>
            <p:nvPr/>
          </p:nvSpPr>
          <p:spPr bwMode="auto">
            <a:xfrm>
              <a:off x="6423025" y="5576888"/>
              <a:ext cx="171450" cy="171450"/>
            </a:xfrm>
            <a:custGeom>
              <a:avLst/>
              <a:gdLst>
                <a:gd name="T0" fmla="*/ 0 w 108"/>
                <a:gd name="T1" fmla="*/ 0 h 108"/>
                <a:gd name="T2" fmla="*/ 108 w 108"/>
                <a:gd name="T3" fmla="*/ 108 h 108"/>
                <a:gd name="T4" fmla="*/ 108 w 108"/>
                <a:gd name="T5" fmla="*/ 0 h 108"/>
                <a:gd name="T6" fmla="*/ 0 w 108"/>
                <a:gd name="T7" fmla="*/ 0 h 108"/>
              </a:gdLst>
              <a:ahLst/>
              <a:cxnLst>
                <a:cxn ang="0">
                  <a:pos x="T0" y="T1"/>
                </a:cxn>
                <a:cxn ang="0">
                  <a:pos x="T2" y="T3"/>
                </a:cxn>
                <a:cxn ang="0">
                  <a:pos x="T4" y="T5"/>
                </a:cxn>
                <a:cxn ang="0">
                  <a:pos x="T6" y="T7"/>
                </a:cxn>
              </a:cxnLst>
              <a:rect l="0" t="0" r="r" b="b"/>
              <a:pathLst>
                <a:path w="108" h="108">
                  <a:moveTo>
                    <a:pt x="0" y="0"/>
                  </a:moveTo>
                  <a:lnTo>
                    <a:pt x="108" y="108"/>
                  </a:lnTo>
                  <a:lnTo>
                    <a:pt x="10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 name="Freeform 11"/>
            <p:cNvSpPr>
              <a:spLocks/>
            </p:cNvSpPr>
            <p:nvPr/>
          </p:nvSpPr>
          <p:spPr bwMode="auto">
            <a:xfrm>
              <a:off x="8151813" y="5576888"/>
              <a:ext cx="166687" cy="171450"/>
            </a:xfrm>
            <a:custGeom>
              <a:avLst/>
              <a:gdLst>
                <a:gd name="T0" fmla="*/ 105 w 105"/>
                <a:gd name="T1" fmla="*/ 0 h 108"/>
                <a:gd name="T2" fmla="*/ 0 w 105"/>
                <a:gd name="T3" fmla="*/ 108 h 108"/>
                <a:gd name="T4" fmla="*/ 0 w 105"/>
                <a:gd name="T5" fmla="*/ 0 h 108"/>
                <a:gd name="T6" fmla="*/ 105 w 105"/>
                <a:gd name="T7" fmla="*/ 0 h 108"/>
              </a:gdLst>
              <a:ahLst/>
              <a:cxnLst>
                <a:cxn ang="0">
                  <a:pos x="T0" y="T1"/>
                </a:cxn>
                <a:cxn ang="0">
                  <a:pos x="T2" y="T3"/>
                </a:cxn>
                <a:cxn ang="0">
                  <a:pos x="T4" y="T5"/>
                </a:cxn>
                <a:cxn ang="0">
                  <a:pos x="T6" y="T7"/>
                </a:cxn>
              </a:cxnLst>
              <a:rect l="0" t="0" r="r" b="b"/>
              <a:pathLst>
                <a:path w="105" h="108">
                  <a:moveTo>
                    <a:pt x="105" y="0"/>
                  </a:moveTo>
                  <a:lnTo>
                    <a:pt x="0" y="108"/>
                  </a:lnTo>
                  <a:lnTo>
                    <a:pt x="0" y="0"/>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12" name="Rectangle 12"/>
          <p:cNvSpPr>
            <a:spLocks noChangeArrowheads="1"/>
          </p:cNvSpPr>
          <p:nvPr/>
        </p:nvSpPr>
        <p:spPr bwMode="auto">
          <a:xfrm>
            <a:off x="8849957" y="4919801"/>
            <a:ext cx="1895475" cy="835025"/>
          </a:xfrm>
          <a:prstGeom prst="rect">
            <a:avLst/>
          </a:prstGeom>
          <a:solidFill>
            <a:schemeClr val="accent4"/>
          </a:solidFill>
          <a:ln>
            <a:noFill/>
          </a:ln>
          <a:effectLst>
            <a:outerShdw blurRad="101600" dist="127000" dir="5400000" sx="90000" sy="9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ru-RU"/>
          </a:p>
        </p:txBody>
      </p:sp>
      <p:grpSp>
        <p:nvGrpSpPr>
          <p:cNvPr id="52" name="Group 51"/>
          <p:cNvGrpSpPr/>
          <p:nvPr/>
        </p:nvGrpSpPr>
        <p:grpSpPr>
          <a:xfrm>
            <a:off x="8849957" y="5754826"/>
            <a:ext cx="1895475" cy="171450"/>
            <a:chOff x="8970963" y="5576888"/>
            <a:chExt cx="1895475" cy="171450"/>
          </a:xfrm>
          <a:solidFill>
            <a:schemeClr val="accent4">
              <a:lumMod val="75000"/>
            </a:schemeClr>
          </a:solidFill>
        </p:grpSpPr>
        <p:sp>
          <p:nvSpPr>
            <p:cNvPr id="13" name="Freeform 13"/>
            <p:cNvSpPr>
              <a:spLocks/>
            </p:cNvSpPr>
            <p:nvPr/>
          </p:nvSpPr>
          <p:spPr bwMode="auto">
            <a:xfrm>
              <a:off x="8970963" y="5576888"/>
              <a:ext cx="169862" cy="171450"/>
            </a:xfrm>
            <a:custGeom>
              <a:avLst/>
              <a:gdLst>
                <a:gd name="T0" fmla="*/ 0 w 107"/>
                <a:gd name="T1" fmla="*/ 0 h 108"/>
                <a:gd name="T2" fmla="*/ 107 w 107"/>
                <a:gd name="T3" fmla="*/ 108 h 108"/>
                <a:gd name="T4" fmla="*/ 107 w 107"/>
                <a:gd name="T5" fmla="*/ 0 h 108"/>
                <a:gd name="T6" fmla="*/ 0 w 107"/>
                <a:gd name="T7" fmla="*/ 0 h 108"/>
              </a:gdLst>
              <a:ahLst/>
              <a:cxnLst>
                <a:cxn ang="0">
                  <a:pos x="T0" y="T1"/>
                </a:cxn>
                <a:cxn ang="0">
                  <a:pos x="T2" y="T3"/>
                </a:cxn>
                <a:cxn ang="0">
                  <a:pos x="T4" y="T5"/>
                </a:cxn>
                <a:cxn ang="0">
                  <a:pos x="T6" y="T7"/>
                </a:cxn>
              </a:cxnLst>
              <a:rect l="0" t="0" r="r" b="b"/>
              <a:pathLst>
                <a:path w="107" h="108">
                  <a:moveTo>
                    <a:pt x="0" y="0"/>
                  </a:moveTo>
                  <a:lnTo>
                    <a:pt x="107" y="108"/>
                  </a:lnTo>
                  <a:lnTo>
                    <a:pt x="10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 name="Freeform 14"/>
            <p:cNvSpPr>
              <a:spLocks/>
            </p:cNvSpPr>
            <p:nvPr/>
          </p:nvSpPr>
          <p:spPr bwMode="auto">
            <a:xfrm>
              <a:off x="10694988" y="5576888"/>
              <a:ext cx="171450" cy="171450"/>
            </a:xfrm>
            <a:custGeom>
              <a:avLst/>
              <a:gdLst>
                <a:gd name="T0" fmla="*/ 108 w 108"/>
                <a:gd name="T1" fmla="*/ 0 h 108"/>
                <a:gd name="T2" fmla="*/ 0 w 108"/>
                <a:gd name="T3" fmla="*/ 108 h 108"/>
                <a:gd name="T4" fmla="*/ 0 w 108"/>
                <a:gd name="T5" fmla="*/ 0 h 108"/>
                <a:gd name="T6" fmla="*/ 108 w 108"/>
                <a:gd name="T7" fmla="*/ 0 h 108"/>
              </a:gdLst>
              <a:ahLst/>
              <a:cxnLst>
                <a:cxn ang="0">
                  <a:pos x="T0" y="T1"/>
                </a:cxn>
                <a:cxn ang="0">
                  <a:pos x="T2" y="T3"/>
                </a:cxn>
                <a:cxn ang="0">
                  <a:pos x="T4" y="T5"/>
                </a:cxn>
                <a:cxn ang="0">
                  <a:pos x="T6" y="T7"/>
                </a:cxn>
              </a:cxnLst>
              <a:rect l="0" t="0" r="r" b="b"/>
              <a:pathLst>
                <a:path w="108" h="108">
                  <a:moveTo>
                    <a:pt x="108" y="0"/>
                  </a:moveTo>
                  <a:lnTo>
                    <a:pt x="0" y="108"/>
                  </a:lnTo>
                  <a:lnTo>
                    <a:pt x="0" y="0"/>
                  </a:lnTo>
                  <a:lnTo>
                    <a:pt x="1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15" name="Rectangle 15"/>
          <p:cNvSpPr>
            <a:spLocks noChangeArrowheads="1"/>
          </p:cNvSpPr>
          <p:nvPr/>
        </p:nvSpPr>
        <p:spPr bwMode="auto">
          <a:xfrm>
            <a:off x="3757257" y="4919801"/>
            <a:ext cx="1897062" cy="835025"/>
          </a:xfrm>
          <a:prstGeom prst="rect">
            <a:avLst/>
          </a:prstGeom>
          <a:solidFill>
            <a:schemeClr val="accent4"/>
          </a:solidFill>
          <a:ln>
            <a:noFill/>
          </a:ln>
          <a:effectLst>
            <a:outerShdw blurRad="101600" dist="127000" dir="5400000" sx="90000" sy="9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ru-RU"/>
          </a:p>
        </p:txBody>
      </p:sp>
      <p:grpSp>
        <p:nvGrpSpPr>
          <p:cNvPr id="50" name="Group 49"/>
          <p:cNvGrpSpPr/>
          <p:nvPr/>
        </p:nvGrpSpPr>
        <p:grpSpPr>
          <a:xfrm>
            <a:off x="3757257" y="5754826"/>
            <a:ext cx="1897062" cy="171450"/>
            <a:chOff x="3878263" y="5576888"/>
            <a:chExt cx="1897062" cy="171450"/>
          </a:xfrm>
          <a:solidFill>
            <a:schemeClr val="accent4">
              <a:lumMod val="75000"/>
            </a:schemeClr>
          </a:solidFill>
        </p:grpSpPr>
        <p:sp>
          <p:nvSpPr>
            <p:cNvPr id="16" name="Freeform 16"/>
            <p:cNvSpPr>
              <a:spLocks/>
            </p:cNvSpPr>
            <p:nvPr/>
          </p:nvSpPr>
          <p:spPr bwMode="auto">
            <a:xfrm>
              <a:off x="3878263" y="5576888"/>
              <a:ext cx="168275" cy="171450"/>
            </a:xfrm>
            <a:custGeom>
              <a:avLst/>
              <a:gdLst>
                <a:gd name="T0" fmla="*/ 0 w 106"/>
                <a:gd name="T1" fmla="*/ 0 h 108"/>
                <a:gd name="T2" fmla="*/ 106 w 106"/>
                <a:gd name="T3" fmla="*/ 108 h 108"/>
                <a:gd name="T4" fmla="*/ 106 w 106"/>
                <a:gd name="T5" fmla="*/ 0 h 108"/>
                <a:gd name="T6" fmla="*/ 0 w 106"/>
                <a:gd name="T7" fmla="*/ 0 h 108"/>
              </a:gdLst>
              <a:ahLst/>
              <a:cxnLst>
                <a:cxn ang="0">
                  <a:pos x="T0" y="T1"/>
                </a:cxn>
                <a:cxn ang="0">
                  <a:pos x="T2" y="T3"/>
                </a:cxn>
                <a:cxn ang="0">
                  <a:pos x="T4" y="T5"/>
                </a:cxn>
                <a:cxn ang="0">
                  <a:pos x="T6" y="T7"/>
                </a:cxn>
              </a:cxnLst>
              <a:rect l="0" t="0" r="r" b="b"/>
              <a:pathLst>
                <a:path w="106" h="108">
                  <a:moveTo>
                    <a:pt x="0" y="0"/>
                  </a:moveTo>
                  <a:lnTo>
                    <a:pt x="106" y="108"/>
                  </a:lnTo>
                  <a:lnTo>
                    <a:pt x="10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 name="Freeform 17"/>
            <p:cNvSpPr>
              <a:spLocks/>
            </p:cNvSpPr>
            <p:nvPr/>
          </p:nvSpPr>
          <p:spPr bwMode="auto">
            <a:xfrm>
              <a:off x="5603875" y="5576888"/>
              <a:ext cx="171450" cy="171450"/>
            </a:xfrm>
            <a:custGeom>
              <a:avLst/>
              <a:gdLst>
                <a:gd name="T0" fmla="*/ 108 w 108"/>
                <a:gd name="T1" fmla="*/ 0 h 108"/>
                <a:gd name="T2" fmla="*/ 0 w 108"/>
                <a:gd name="T3" fmla="*/ 108 h 108"/>
                <a:gd name="T4" fmla="*/ 0 w 108"/>
                <a:gd name="T5" fmla="*/ 0 h 108"/>
                <a:gd name="T6" fmla="*/ 108 w 108"/>
                <a:gd name="T7" fmla="*/ 0 h 108"/>
              </a:gdLst>
              <a:ahLst/>
              <a:cxnLst>
                <a:cxn ang="0">
                  <a:pos x="T0" y="T1"/>
                </a:cxn>
                <a:cxn ang="0">
                  <a:pos x="T2" y="T3"/>
                </a:cxn>
                <a:cxn ang="0">
                  <a:pos x="T4" y="T5"/>
                </a:cxn>
                <a:cxn ang="0">
                  <a:pos x="T6" y="T7"/>
                </a:cxn>
              </a:cxnLst>
              <a:rect l="0" t="0" r="r" b="b"/>
              <a:pathLst>
                <a:path w="108" h="108">
                  <a:moveTo>
                    <a:pt x="108" y="0"/>
                  </a:moveTo>
                  <a:lnTo>
                    <a:pt x="0" y="108"/>
                  </a:lnTo>
                  <a:lnTo>
                    <a:pt x="0" y="0"/>
                  </a:lnTo>
                  <a:lnTo>
                    <a:pt x="1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18" name="Rectangle 18"/>
          <p:cNvSpPr>
            <a:spLocks noChangeArrowheads="1"/>
          </p:cNvSpPr>
          <p:nvPr/>
        </p:nvSpPr>
        <p:spPr bwMode="auto">
          <a:xfrm>
            <a:off x="2488844" y="3186251"/>
            <a:ext cx="1893887" cy="835025"/>
          </a:xfrm>
          <a:prstGeom prst="rect">
            <a:avLst/>
          </a:prstGeom>
          <a:solidFill>
            <a:schemeClr val="accent3"/>
          </a:solidFill>
          <a:ln>
            <a:noFill/>
          </a:ln>
          <a:effectLst>
            <a:outerShdw blurRad="101600" dist="127000" dir="5400000" sx="90000" sy="9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ru-RU"/>
          </a:p>
        </p:txBody>
      </p:sp>
      <p:grpSp>
        <p:nvGrpSpPr>
          <p:cNvPr id="47" name="Group 46"/>
          <p:cNvGrpSpPr/>
          <p:nvPr/>
        </p:nvGrpSpPr>
        <p:grpSpPr>
          <a:xfrm>
            <a:off x="2488844" y="4021276"/>
            <a:ext cx="1893888" cy="171450"/>
            <a:chOff x="2609850" y="3843338"/>
            <a:chExt cx="1893888" cy="171450"/>
          </a:xfrm>
          <a:solidFill>
            <a:schemeClr val="accent3">
              <a:lumMod val="75000"/>
            </a:schemeClr>
          </a:solidFill>
        </p:grpSpPr>
        <p:sp>
          <p:nvSpPr>
            <p:cNvPr id="19" name="Freeform 19"/>
            <p:cNvSpPr>
              <a:spLocks/>
            </p:cNvSpPr>
            <p:nvPr/>
          </p:nvSpPr>
          <p:spPr bwMode="auto">
            <a:xfrm>
              <a:off x="2609850" y="3843338"/>
              <a:ext cx="168275" cy="171450"/>
            </a:xfrm>
            <a:custGeom>
              <a:avLst/>
              <a:gdLst>
                <a:gd name="T0" fmla="*/ 0 w 106"/>
                <a:gd name="T1" fmla="*/ 0 h 108"/>
                <a:gd name="T2" fmla="*/ 106 w 106"/>
                <a:gd name="T3" fmla="*/ 108 h 108"/>
                <a:gd name="T4" fmla="*/ 106 w 106"/>
                <a:gd name="T5" fmla="*/ 0 h 108"/>
                <a:gd name="T6" fmla="*/ 0 w 106"/>
                <a:gd name="T7" fmla="*/ 0 h 108"/>
              </a:gdLst>
              <a:ahLst/>
              <a:cxnLst>
                <a:cxn ang="0">
                  <a:pos x="T0" y="T1"/>
                </a:cxn>
                <a:cxn ang="0">
                  <a:pos x="T2" y="T3"/>
                </a:cxn>
                <a:cxn ang="0">
                  <a:pos x="T4" y="T5"/>
                </a:cxn>
                <a:cxn ang="0">
                  <a:pos x="T6" y="T7"/>
                </a:cxn>
              </a:cxnLst>
              <a:rect l="0" t="0" r="r" b="b"/>
              <a:pathLst>
                <a:path w="106" h="108">
                  <a:moveTo>
                    <a:pt x="0" y="0"/>
                  </a:moveTo>
                  <a:lnTo>
                    <a:pt x="106" y="108"/>
                  </a:lnTo>
                  <a:lnTo>
                    <a:pt x="10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 name="Freeform 20"/>
            <p:cNvSpPr>
              <a:spLocks/>
            </p:cNvSpPr>
            <p:nvPr/>
          </p:nvSpPr>
          <p:spPr bwMode="auto">
            <a:xfrm>
              <a:off x="4335463" y="3843338"/>
              <a:ext cx="168275" cy="171450"/>
            </a:xfrm>
            <a:custGeom>
              <a:avLst/>
              <a:gdLst>
                <a:gd name="T0" fmla="*/ 106 w 106"/>
                <a:gd name="T1" fmla="*/ 0 h 108"/>
                <a:gd name="T2" fmla="*/ 0 w 106"/>
                <a:gd name="T3" fmla="*/ 108 h 108"/>
                <a:gd name="T4" fmla="*/ 0 w 106"/>
                <a:gd name="T5" fmla="*/ 0 h 108"/>
                <a:gd name="T6" fmla="*/ 106 w 106"/>
                <a:gd name="T7" fmla="*/ 0 h 108"/>
              </a:gdLst>
              <a:ahLst/>
              <a:cxnLst>
                <a:cxn ang="0">
                  <a:pos x="T0" y="T1"/>
                </a:cxn>
                <a:cxn ang="0">
                  <a:pos x="T2" y="T3"/>
                </a:cxn>
                <a:cxn ang="0">
                  <a:pos x="T4" y="T5"/>
                </a:cxn>
                <a:cxn ang="0">
                  <a:pos x="T6" y="T7"/>
                </a:cxn>
              </a:cxnLst>
              <a:rect l="0" t="0" r="r" b="b"/>
              <a:pathLst>
                <a:path w="106" h="108">
                  <a:moveTo>
                    <a:pt x="106" y="0"/>
                  </a:moveTo>
                  <a:lnTo>
                    <a:pt x="0" y="108"/>
                  </a:lnTo>
                  <a:lnTo>
                    <a:pt x="0" y="0"/>
                  </a:lnTo>
                  <a:lnTo>
                    <a:pt x="1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1" name="Rectangle 21"/>
          <p:cNvSpPr>
            <a:spLocks noChangeArrowheads="1"/>
          </p:cNvSpPr>
          <p:nvPr/>
        </p:nvSpPr>
        <p:spPr bwMode="auto">
          <a:xfrm>
            <a:off x="7576782" y="3186251"/>
            <a:ext cx="1893887" cy="835025"/>
          </a:xfrm>
          <a:prstGeom prst="rect">
            <a:avLst/>
          </a:prstGeom>
          <a:solidFill>
            <a:schemeClr val="accent3"/>
          </a:solidFill>
          <a:ln>
            <a:noFill/>
          </a:ln>
          <a:effectLst>
            <a:outerShdw blurRad="101600" dist="127000" dir="5400000" sx="90000" sy="9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ru-RU"/>
          </a:p>
        </p:txBody>
      </p:sp>
      <p:grpSp>
        <p:nvGrpSpPr>
          <p:cNvPr id="48" name="Group 47"/>
          <p:cNvGrpSpPr/>
          <p:nvPr/>
        </p:nvGrpSpPr>
        <p:grpSpPr>
          <a:xfrm>
            <a:off x="7576782" y="4021276"/>
            <a:ext cx="1893887" cy="171450"/>
            <a:chOff x="7697788" y="3843338"/>
            <a:chExt cx="1893887" cy="171450"/>
          </a:xfrm>
          <a:solidFill>
            <a:schemeClr val="accent3">
              <a:lumMod val="75000"/>
            </a:schemeClr>
          </a:solidFill>
        </p:grpSpPr>
        <p:sp>
          <p:nvSpPr>
            <p:cNvPr id="22" name="Freeform 22"/>
            <p:cNvSpPr>
              <a:spLocks/>
            </p:cNvSpPr>
            <p:nvPr/>
          </p:nvSpPr>
          <p:spPr bwMode="auto">
            <a:xfrm>
              <a:off x="7697788" y="3843338"/>
              <a:ext cx="168275" cy="171450"/>
            </a:xfrm>
            <a:custGeom>
              <a:avLst/>
              <a:gdLst>
                <a:gd name="T0" fmla="*/ 0 w 106"/>
                <a:gd name="T1" fmla="*/ 0 h 108"/>
                <a:gd name="T2" fmla="*/ 106 w 106"/>
                <a:gd name="T3" fmla="*/ 108 h 108"/>
                <a:gd name="T4" fmla="*/ 106 w 106"/>
                <a:gd name="T5" fmla="*/ 0 h 108"/>
                <a:gd name="T6" fmla="*/ 0 w 106"/>
                <a:gd name="T7" fmla="*/ 0 h 108"/>
              </a:gdLst>
              <a:ahLst/>
              <a:cxnLst>
                <a:cxn ang="0">
                  <a:pos x="T0" y="T1"/>
                </a:cxn>
                <a:cxn ang="0">
                  <a:pos x="T2" y="T3"/>
                </a:cxn>
                <a:cxn ang="0">
                  <a:pos x="T4" y="T5"/>
                </a:cxn>
                <a:cxn ang="0">
                  <a:pos x="T6" y="T7"/>
                </a:cxn>
              </a:cxnLst>
              <a:rect l="0" t="0" r="r" b="b"/>
              <a:pathLst>
                <a:path w="106" h="108">
                  <a:moveTo>
                    <a:pt x="0" y="0"/>
                  </a:moveTo>
                  <a:lnTo>
                    <a:pt x="106" y="108"/>
                  </a:lnTo>
                  <a:lnTo>
                    <a:pt x="10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3" name="Freeform 23"/>
            <p:cNvSpPr>
              <a:spLocks/>
            </p:cNvSpPr>
            <p:nvPr/>
          </p:nvSpPr>
          <p:spPr bwMode="auto">
            <a:xfrm>
              <a:off x="9423400" y="3843338"/>
              <a:ext cx="168275" cy="171450"/>
            </a:xfrm>
            <a:custGeom>
              <a:avLst/>
              <a:gdLst>
                <a:gd name="T0" fmla="*/ 106 w 106"/>
                <a:gd name="T1" fmla="*/ 0 h 108"/>
                <a:gd name="T2" fmla="*/ 0 w 106"/>
                <a:gd name="T3" fmla="*/ 108 h 108"/>
                <a:gd name="T4" fmla="*/ 0 w 106"/>
                <a:gd name="T5" fmla="*/ 0 h 108"/>
                <a:gd name="T6" fmla="*/ 106 w 106"/>
                <a:gd name="T7" fmla="*/ 0 h 108"/>
              </a:gdLst>
              <a:ahLst/>
              <a:cxnLst>
                <a:cxn ang="0">
                  <a:pos x="T0" y="T1"/>
                </a:cxn>
                <a:cxn ang="0">
                  <a:pos x="T2" y="T3"/>
                </a:cxn>
                <a:cxn ang="0">
                  <a:pos x="T4" y="T5"/>
                </a:cxn>
                <a:cxn ang="0">
                  <a:pos x="T6" y="T7"/>
                </a:cxn>
              </a:cxnLst>
              <a:rect l="0" t="0" r="r" b="b"/>
              <a:pathLst>
                <a:path w="106" h="108">
                  <a:moveTo>
                    <a:pt x="106" y="0"/>
                  </a:moveTo>
                  <a:lnTo>
                    <a:pt x="0" y="108"/>
                  </a:lnTo>
                  <a:lnTo>
                    <a:pt x="0" y="0"/>
                  </a:lnTo>
                  <a:lnTo>
                    <a:pt x="1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4" name="Rectangle 24"/>
          <p:cNvSpPr>
            <a:spLocks noChangeArrowheads="1"/>
          </p:cNvSpPr>
          <p:nvPr/>
        </p:nvSpPr>
        <p:spPr bwMode="auto">
          <a:xfrm>
            <a:off x="1209319" y="4919801"/>
            <a:ext cx="1897062" cy="835025"/>
          </a:xfrm>
          <a:prstGeom prst="rect">
            <a:avLst/>
          </a:prstGeom>
          <a:solidFill>
            <a:schemeClr val="accent4"/>
          </a:solidFill>
          <a:ln>
            <a:noFill/>
          </a:ln>
          <a:effectLst>
            <a:outerShdw blurRad="101600" dist="127000" dir="5400000" sx="90000" sy="9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ru-RU"/>
          </a:p>
        </p:txBody>
      </p:sp>
      <p:grpSp>
        <p:nvGrpSpPr>
          <p:cNvPr id="49" name="Group 48"/>
          <p:cNvGrpSpPr/>
          <p:nvPr/>
        </p:nvGrpSpPr>
        <p:grpSpPr>
          <a:xfrm>
            <a:off x="1209319" y="5754826"/>
            <a:ext cx="1897063" cy="171450"/>
            <a:chOff x="1330325" y="5576888"/>
            <a:chExt cx="1897063" cy="171450"/>
          </a:xfrm>
          <a:solidFill>
            <a:schemeClr val="accent4">
              <a:lumMod val="75000"/>
            </a:schemeClr>
          </a:solidFill>
        </p:grpSpPr>
        <p:sp>
          <p:nvSpPr>
            <p:cNvPr id="25" name="Freeform 25"/>
            <p:cNvSpPr>
              <a:spLocks/>
            </p:cNvSpPr>
            <p:nvPr/>
          </p:nvSpPr>
          <p:spPr bwMode="auto">
            <a:xfrm>
              <a:off x="1330325" y="5576888"/>
              <a:ext cx="171450" cy="171450"/>
            </a:xfrm>
            <a:custGeom>
              <a:avLst/>
              <a:gdLst>
                <a:gd name="T0" fmla="*/ 0 w 108"/>
                <a:gd name="T1" fmla="*/ 0 h 108"/>
                <a:gd name="T2" fmla="*/ 108 w 108"/>
                <a:gd name="T3" fmla="*/ 108 h 108"/>
                <a:gd name="T4" fmla="*/ 108 w 108"/>
                <a:gd name="T5" fmla="*/ 0 h 108"/>
                <a:gd name="T6" fmla="*/ 0 w 108"/>
                <a:gd name="T7" fmla="*/ 0 h 108"/>
              </a:gdLst>
              <a:ahLst/>
              <a:cxnLst>
                <a:cxn ang="0">
                  <a:pos x="T0" y="T1"/>
                </a:cxn>
                <a:cxn ang="0">
                  <a:pos x="T2" y="T3"/>
                </a:cxn>
                <a:cxn ang="0">
                  <a:pos x="T4" y="T5"/>
                </a:cxn>
                <a:cxn ang="0">
                  <a:pos x="T6" y="T7"/>
                </a:cxn>
              </a:cxnLst>
              <a:rect l="0" t="0" r="r" b="b"/>
              <a:pathLst>
                <a:path w="108" h="108">
                  <a:moveTo>
                    <a:pt x="0" y="0"/>
                  </a:moveTo>
                  <a:lnTo>
                    <a:pt x="108" y="108"/>
                  </a:lnTo>
                  <a:lnTo>
                    <a:pt x="10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 name="Freeform 26"/>
            <p:cNvSpPr>
              <a:spLocks/>
            </p:cNvSpPr>
            <p:nvPr/>
          </p:nvSpPr>
          <p:spPr bwMode="auto">
            <a:xfrm>
              <a:off x="3055938" y="5576888"/>
              <a:ext cx="171450" cy="171450"/>
            </a:xfrm>
            <a:custGeom>
              <a:avLst/>
              <a:gdLst>
                <a:gd name="T0" fmla="*/ 108 w 108"/>
                <a:gd name="T1" fmla="*/ 0 h 108"/>
                <a:gd name="T2" fmla="*/ 0 w 108"/>
                <a:gd name="T3" fmla="*/ 108 h 108"/>
                <a:gd name="T4" fmla="*/ 0 w 108"/>
                <a:gd name="T5" fmla="*/ 0 h 108"/>
                <a:gd name="T6" fmla="*/ 108 w 108"/>
                <a:gd name="T7" fmla="*/ 0 h 108"/>
              </a:gdLst>
              <a:ahLst/>
              <a:cxnLst>
                <a:cxn ang="0">
                  <a:pos x="T0" y="T1"/>
                </a:cxn>
                <a:cxn ang="0">
                  <a:pos x="T2" y="T3"/>
                </a:cxn>
                <a:cxn ang="0">
                  <a:pos x="T4" y="T5"/>
                </a:cxn>
                <a:cxn ang="0">
                  <a:pos x="T6" y="T7"/>
                </a:cxn>
              </a:cxnLst>
              <a:rect l="0" t="0" r="r" b="b"/>
              <a:pathLst>
                <a:path w="108" h="108">
                  <a:moveTo>
                    <a:pt x="108" y="0"/>
                  </a:moveTo>
                  <a:lnTo>
                    <a:pt x="0" y="108"/>
                  </a:lnTo>
                  <a:lnTo>
                    <a:pt x="0" y="0"/>
                  </a:lnTo>
                  <a:lnTo>
                    <a:pt x="1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7" name="Oval 27"/>
          <p:cNvSpPr>
            <a:spLocks noChangeArrowheads="1"/>
          </p:cNvSpPr>
          <p:nvPr/>
        </p:nvSpPr>
        <p:spPr bwMode="auto">
          <a:xfrm>
            <a:off x="3384194" y="2949713"/>
            <a:ext cx="103187" cy="103187"/>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sp>
        <p:nvSpPr>
          <p:cNvPr id="28" name="Oval 28"/>
          <p:cNvSpPr>
            <a:spLocks noChangeArrowheads="1"/>
          </p:cNvSpPr>
          <p:nvPr/>
        </p:nvSpPr>
        <p:spPr bwMode="auto">
          <a:xfrm>
            <a:off x="8472132" y="2949713"/>
            <a:ext cx="103187" cy="103187"/>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sp>
        <p:nvSpPr>
          <p:cNvPr id="29" name="Oval 29"/>
          <p:cNvSpPr>
            <a:spLocks noChangeArrowheads="1"/>
          </p:cNvSpPr>
          <p:nvPr/>
        </p:nvSpPr>
        <p:spPr bwMode="auto">
          <a:xfrm>
            <a:off x="4660544" y="4734063"/>
            <a:ext cx="101600" cy="103187"/>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ru-RU"/>
          </a:p>
        </p:txBody>
      </p:sp>
      <p:sp>
        <p:nvSpPr>
          <p:cNvPr id="30" name="Oval 30"/>
          <p:cNvSpPr>
            <a:spLocks noChangeArrowheads="1"/>
          </p:cNvSpPr>
          <p:nvPr/>
        </p:nvSpPr>
        <p:spPr bwMode="auto">
          <a:xfrm>
            <a:off x="2104669" y="4734063"/>
            <a:ext cx="103187" cy="103187"/>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ru-RU"/>
          </a:p>
        </p:txBody>
      </p:sp>
      <p:sp>
        <p:nvSpPr>
          <p:cNvPr id="31" name="Oval 31"/>
          <p:cNvSpPr>
            <a:spLocks noChangeArrowheads="1"/>
          </p:cNvSpPr>
          <p:nvPr/>
        </p:nvSpPr>
        <p:spPr bwMode="auto">
          <a:xfrm>
            <a:off x="7192607" y="4734063"/>
            <a:ext cx="103187" cy="103187"/>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ru-RU"/>
          </a:p>
        </p:txBody>
      </p:sp>
      <p:sp>
        <p:nvSpPr>
          <p:cNvPr id="32" name="Oval 32"/>
          <p:cNvSpPr>
            <a:spLocks noChangeArrowheads="1"/>
          </p:cNvSpPr>
          <p:nvPr/>
        </p:nvSpPr>
        <p:spPr bwMode="auto">
          <a:xfrm>
            <a:off x="9748482" y="4734063"/>
            <a:ext cx="106362" cy="103187"/>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ru-RU"/>
          </a:p>
        </p:txBody>
      </p:sp>
      <p:sp>
        <p:nvSpPr>
          <p:cNvPr id="33" name="Freeform 33"/>
          <p:cNvSpPr>
            <a:spLocks/>
          </p:cNvSpPr>
          <p:nvPr/>
        </p:nvSpPr>
        <p:spPr bwMode="auto">
          <a:xfrm>
            <a:off x="3433407" y="2255976"/>
            <a:ext cx="2544762" cy="731837"/>
          </a:xfrm>
          <a:custGeom>
            <a:avLst/>
            <a:gdLst>
              <a:gd name="T0" fmla="*/ 668 w 668"/>
              <a:gd name="T1" fmla="*/ 0 h 192"/>
              <a:gd name="T2" fmla="*/ 0 w 668"/>
              <a:gd name="T3" fmla="*/ 167 h 192"/>
            </a:gdLst>
            <a:ahLst/>
            <a:cxnLst>
              <a:cxn ang="0">
                <a:pos x="T0" y="T1"/>
              </a:cxn>
              <a:cxn ang="0">
                <a:pos x="T2" y="T3"/>
              </a:cxn>
            </a:cxnLst>
            <a:rect l="0" t="0" r="r" b="b"/>
            <a:pathLst>
              <a:path w="668" h="192">
                <a:moveTo>
                  <a:pt x="668" y="0"/>
                </a:moveTo>
                <a:cubicBezTo>
                  <a:pt x="668" y="192"/>
                  <a:pt x="0" y="59"/>
                  <a:pt x="0" y="167"/>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4" name="Freeform 34"/>
          <p:cNvSpPr>
            <a:spLocks/>
          </p:cNvSpPr>
          <p:nvPr/>
        </p:nvSpPr>
        <p:spPr bwMode="auto">
          <a:xfrm>
            <a:off x="5978169" y="2255976"/>
            <a:ext cx="2543175" cy="731837"/>
          </a:xfrm>
          <a:custGeom>
            <a:avLst/>
            <a:gdLst>
              <a:gd name="T0" fmla="*/ 0 w 668"/>
              <a:gd name="T1" fmla="*/ 0 h 192"/>
              <a:gd name="T2" fmla="*/ 668 w 668"/>
              <a:gd name="T3" fmla="*/ 167 h 192"/>
            </a:gdLst>
            <a:ahLst/>
            <a:cxnLst>
              <a:cxn ang="0">
                <a:pos x="T0" y="T1"/>
              </a:cxn>
              <a:cxn ang="0">
                <a:pos x="T2" y="T3"/>
              </a:cxn>
            </a:cxnLst>
            <a:rect l="0" t="0" r="r" b="b"/>
            <a:pathLst>
              <a:path w="668" h="192">
                <a:moveTo>
                  <a:pt x="0" y="0"/>
                </a:moveTo>
                <a:cubicBezTo>
                  <a:pt x="0" y="192"/>
                  <a:pt x="668" y="59"/>
                  <a:pt x="668" y="167"/>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5" name="Freeform 35"/>
          <p:cNvSpPr>
            <a:spLocks/>
          </p:cNvSpPr>
          <p:nvPr/>
        </p:nvSpPr>
        <p:spPr bwMode="auto">
          <a:xfrm>
            <a:off x="2158644" y="4207013"/>
            <a:ext cx="1274762" cy="503237"/>
          </a:xfrm>
          <a:custGeom>
            <a:avLst/>
            <a:gdLst>
              <a:gd name="T0" fmla="*/ 0 w 335"/>
              <a:gd name="T1" fmla="*/ 124 h 132"/>
              <a:gd name="T2" fmla="*/ 335 w 335"/>
              <a:gd name="T3" fmla="*/ 0 h 132"/>
            </a:gdLst>
            <a:ahLst/>
            <a:cxnLst>
              <a:cxn ang="0">
                <a:pos x="T0" y="T1"/>
              </a:cxn>
              <a:cxn ang="0">
                <a:pos x="T2" y="T3"/>
              </a:cxn>
            </a:cxnLst>
            <a:rect l="0" t="0" r="r" b="b"/>
            <a:pathLst>
              <a:path w="335" h="132">
                <a:moveTo>
                  <a:pt x="0" y="124"/>
                </a:moveTo>
                <a:cubicBezTo>
                  <a:pt x="0" y="39"/>
                  <a:pt x="335" y="132"/>
                  <a:pt x="335" y="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6" name="Freeform 36"/>
          <p:cNvSpPr>
            <a:spLocks/>
          </p:cNvSpPr>
          <p:nvPr/>
        </p:nvSpPr>
        <p:spPr bwMode="auto">
          <a:xfrm>
            <a:off x="3433407" y="4207013"/>
            <a:ext cx="1279525" cy="503237"/>
          </a:xfrm>
          <a:custGeom>
            <a:avLst/>
            <a:gdLst>
              <a:gd name="T0" fmla="*/ 336 w 336"/>
              <a:gd name="T1" fmla="*/ 124 h 132"/>
              <a:gd name="T2" fmla="*/ 0 w 336"/>
              <a:gd name="T3" fmla="*/ 0 h 132"/>
            </a:gdLst>
            <a:ahLst/>
            <a:cxnLst>
              <a:cxn ang="0">
                <a:pos x="T0" y="T1"/>
              </a:cxn>
              <a:cxn ang="0">
                <a:pos x="T2" y="T3"/>
              </a:cxn>
            </a:cxnLst>
            <a:rect l="0" t="0" r="r" b="b"/>
            <a:pathLst>
              <a:path w="336" h="132">
                <a:moveTo>
                  <a:pt x="336" y="124"/>
                </a:moveTo>
                <a:cubicBezTo>
                  <a:pt x="336" y="39"/>
                  <a:pt x="0" y="132"/>
                  <a:pt x="0" y="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7" name="Freeform 37"/>
          <p:cNvSpPr>
            <a:spLocks/>
          </p:cNvSpPr>
          <p:nvPr/>
        </p:nvSpPr>
        <p:spPr bwMode="auto">
          <a:xfrm>
            <a:off x="8521344" y="4207013"/>
            <a:ext cx="1276350" cy="503237"/>
          </a:xfrm>
          <a:custGeom>
            <a:avLst/>
            <a:gdLst>
              <a:gd name="T0" fmla="*/ 335 w 335"/>
              <a:gd name="T1" fmla="*/ 124 h 132"/>
              <a:gd name="T2" fmla="*/ 0 w 335"/>
              <a:gd name="T3" fmla="*/ 0 h 132"/>
            </a:gdLst>
            <a:ahLst/>
            <a:cxnLst>
              <a:cxn ang="0">
                <a:pos x="T0" y="T1"/>
              </a:cxn>
              <a:cxn ang="0">
                <a:pos x="T2" y="T3"/>
              </a:cxn>
            </a:cxnLst>
            <a:rect l="0" t="0" r="r" b="b"/>
            <a:pathLst>
              <a:path w="335" h="132">
                <a:moveTo>
                  <a:pt x="335" y="124"/>
                </a:moveTo>
                <a:cubicBezTo>
                  <a:pt x="335" y="39"/>
                  <a:pt x="0" y="132"/>
                  <a:pt x="0" y="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8" name="Freeform 38"/>
          <p:cNvSpPr>
            <a:spLocks/>
          </p:cNvSpPr>
          <p:nvPr/>
        </p:nvSpPr>
        <p:spPr bwMode="auto">
          <a:xfrm>
            <a:off x="7241819" y="4207013"/>
            <a:ext cx="1279525" cy="503237"/>
          </a:xfrm>
          <a:custGeom>
            <a:avLst/>
            <a:gdLst>
              <a:gd name="T0" fmla="*/ 0 w 336"/>
              <a:gd name="T1" fmla="*/ 124 h 132"/>
              <a:gd name="T2" fmla="*/ 336 w 336"/>
              <a:gd name="T3" fmla="*/ 0 h 132"/>
            </a:gdLst>
            <a:ahLst/>
            <a:cxnLst>
              <a:cxn ang="0">
                <a:pos x="T0" y="T1"/>
              </a:cxn>
              <a:cxn ang="0">
                <a:pos x="T2" y="T3"/>
              </a:cxn>
            </a:cxnLst>
            <a:rect l="0" t="0" r="r" b="b"/>
            <a:pathLst>
              <a:path w="336" h="132">
                <a:moveTo>
                  <a:pt x="0" y="124"/>
                </a:moveTo>
                <a:cubicBezTo>
                  <a:pt x="0" y="39"/>
                  <a:pt x="336" y="132"/>
                  <a:pt x="336" y="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9" name="Rectangle 39"/>
          <p:cNvSpPr>
            <a:spLocks noChangeArrowheads="1"/>
          </p:cNvSpPr>
          <p:nvPr/>
        </p:nvSpPr>
        <p:spPr bwMode="auto">
          <a:xfrm>
            <a:off x="2794710" y="3295401"/>
            <a:ext cx="13128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Open Sans" panose="020B0606030504020204" pitchFamily="34" charset="0"/>
              </a:rPr>
              <a:t>DRL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Open Sans" panose="020B0606030504020204" pitchFamily="34" charset="0"/>
              </a:rPr>
              <a:t>Applications</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40" name="Rectangle 40"/>
          <p:cNvSpPr>
            <a:spLocks noChangeArrowheads="1"/>
          </p:cNvSpPr>
          <p:nvPr/>
        </p:nvSpPr>
        <p:spPr bwMode="auto">
          <a:xfrm>
            <a:off x="5313357" y="1602153"/>
            <a:ext cx="14411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400" b="1" i="0" u="none" strike="noStrike" cap="none" normalizeH="0" baseline="0" dirty="0">
                <a:ln>
                  <a:noFill/>
                </a:ln>
                <a:solidFill>
                  <a:srgbClr val="FFFFFF"/>
                </a:solidFill>
                <a:effectLst/>
                <a:latin typeface="Open Sans" panose="020B0606030504020204" pitchFamily="34" charset="0"/>
              </a:rPr>
              <a:t>Rest of the paper</a:t>
            </a:r>
            <a:endParaRPr kumimoji="0" lang="ru-RU" altLang="ru-RU" sz="1400" b="0" i="0" u="none" strike="noStrike" cap="none" normalizeH="0" baseline="0" dirty="0">
              <a:ln>
                <a:noFill/>
              </a:ln>
              <a:solidFill>
                <a:schemeClr val="tx1"/>
              </a:solidFill>
              <a:effectLst/>
            </a:endParaRPr>
          </a:p>
        </p:txBody>
      </p:sp>
      <p:sp>
        <p:nvSpPr>
          <p:cNvPr id="41" name="Rectangle 41"/>
          <p:cNvSpPr>
            <a:spLocks noChangeArrowheads="1"/>
          </p:cNvSpPr>
          <p:nvPr/>
        </p:nvSpPr>
        <p:spPr bwMode="auto">
          <a:xfrm>
            <a:off x="1372763" y="5214202"/>
            <a:ext cx="1601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rgbClr val="FFFFFF"/>
                </a:solidFill>
                <a:effectLst/>
                <a:latin typeface="Open Sans" panose="020B0606030504020204" pitchFamily="34" charset="0"/>
              </a:rPr>
              <a:t>With </a:t>
            </a:r>
            <a:r>
              <a:rPr kumimoji="0" lang="en-US" altLang="ru-RU" sz="1600" b="1" i="0" u="none" strike="noStrike" cap="none" normalizeH="0" baseline="0" dirty="0" err="1">
                <a:ln>
                  <a:noFill/>
                </a:ln>
                <a:solidFill>
                  <a:srgbClr val="FFFFFF"/>
                </a:solidFill>
                <a:effectLst/>
                <a:latin typeface="Open Sans" panose="020B0606030504020204" pitchFamily="34" charset="0"/>
              </a:rPr>
              <a:t>CNNs,LSTM</a:t>
            </a:r>
            <a:endParaRPr kumimoji="0" lang="ru-RU" altLang="ru-RU" sz="1600" b="0" i="0" u="none" strike="noStrike" cap="none" normalizeH="0" baseline="0" dirty="0">
              <a:ln>
                <a:noFill/>
              </a:ln>
              <a:solidFill>
                <a:schemeClr val="tx1"/>
              </a:solidFill>
              <a:effectLst/>
            </a:endParaRPr>
          </a:p>
        </p:txBody>
      </p:sp>
      <p:sp>
        <p:nvSpPr>
          <p:cNvPr id="42" name="Rectangle 42"/>
          <p:cNvSpPr>
            <a:spLocks noChangeArrowheads="1"/>
          </p:cNvSpPr>
          <p:nvPr/>
        </p:nvSpPr>
        <p:spPr bwMode="auto">
          <a:xfrm>
            <a:off x="4077932" y="5194438"/>
            <a:ext cx="13417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Open Sans" panose="020B0606030504020204" pitchFamily="34" charset="0"/>
              </a:rPr>
              <a:t>SAE &amp; 3DQN</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43" name="Rectangle 43"/>
          <p:cNvSpPr>
            <a:spLocks noChangeArrowheads="1"/>
          </p:cNvSpPr>
          <p:nvPr/>
        </p:nvSpPr>
        <p:spPr bwMode="auto">
          <a:xfrm>
            <a:off x="6507116" y="5194438"/>
            <a:ext cx="15773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Open Sans" panose="020B0606030504020204" pitchFamily="34" charset="0"/>
              </a:rPr>
              <a:t>Effects of DQN</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44" name="Rectangle 44"/>
          <p:cNvSpPr>
            <a:spLocks noChangeArrowheads="1"/>
          </p:cNvSpPr>
          <p:nvPr/>
        </p:nvSpPr>
        <p:spPr bwMode="auto">
          <a:xfrm>
            <a:off x="9370737" y="5117493"/>
            <a:ext cx="9682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400" b="1" i="0" u="none" strike="noStrike" cap="none" normalizeH="0" baseline="0" dirty="0">
                <a:ln>
                  <a:noFill/>
                </a:ln>
                <a:solidFill>
                  <a:srgbClr val="FFFFFF"/>
                </a:solidFill>
                <a:effectLst/>
                <a:latin typeface="Open Sans" panose="020B0606030504020204" pitchFamily="34" charset="0"/>
              </a:rPr>
              <a:t>Issues with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400" b="1" i="0" u="none" strike="noStrike" cap="none" normalizeH="0" baseline="0" dirty="0">
                <a:ln>
                  <a:noFill/>
                </a:ln>
                <a:solidFill>
                  <a:srgbClr val="FFFFFF"/>
                </a:solidFill>
                <a:effectLst/>
                <a:latin typeface="Open Sans" panose="020B0606030504020204" pitchFamily="34" charset="0"/>
              </a:rPr>
              <a:t>Simulators</a:t>
            </a:r>
            <a:endParaRPr kumimoji="0" lang="ru-RU" altLang="ru-RU" sz="1400" b="0" i="0" u="none" strike="noStrike" cap="none" normalizeH="0" baseline="0" dirty="0">
              <a:ln>
                <a:noFill/>
              </a:ln>
              <a:solidFill>
                <a:schemeClr val="tx1"/>
              </a:solidFill>
              <a:effectLst/>
            </a:endParaRPr>
          </a:p>
        </p:txBody>
      </p:sp>
      <p:sp>
        <p:nvSpPr>
          <p:cNvPr id="45" name="Rectangle 45"/>
          <p:cNvSpPr>
            <a:spLocks noChangeArrowheads="1"/>
          </p:cNvSpPr>
          <p:nvPr/>
        </p:nvSpPr>
        <p:spPr bwMode="auto">
          <a:xfrm>
            <a:off x="7865707" y="3433901"/>
            <a:ext cx="13176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Open Sans" panose="020B0606030504020204" pitchFamily="34" charset="0"/>
              </a:rPr>
              <a:t>Open Issues</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53" name="Rectangle 52">
            <a:extLst>
              <a:ext uri="{FF2B5EF4-FFF2-40B4-BE49-F238E27FC236}">
                <a16:creationId xmlns:a16="http://schemas.microsoft.com/office/drawing/2014/main" id="{2F558046-2952-DF40-E60E-FB1F813FCE83}"/>
              </a:ext>
            </a:extLst>
          </p:cNvPr>
          <p:cNvSpPr>
            <a:spLocks noChangeArrowheads="1"/>
          </p:cNvSpPr>
          <p:nvPr/>
        </p:nvSpPr>
        <p:spPr bwMode="auto">
          <a:xfrm>
            <a:off x="3037442" y="135750"/>
            <a:ext cx="601607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3600" b="0" i="0" u="none" strike="noStrike" cap="none" normalizeH="0" baseline="0" dirty="0">
                <a:ln>
                  <a:noFill/>
                </a:ln>
                <a:solidFill>
                  <a:srgbClr val="231F20"/>
                </a:solidFill>
                <a:effectLst/>
                <a:latin typeface="Montserrat" panose="00000500000000000000" pitchFamily="50" charset="0"/>
              </a:rPr>
              <a:t>Rest of Literature Content</a:t>
            </a:r>
            <a:endParaRPr kumimoji="0" lang="ru-RU" altLang="ru-RU"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9318086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6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7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250" fill="hold"/>
                                            <p:tgtEl>
                                              <p:spTgt spid="40"/>
                                            </p:tgtEl>
                                            <p:attrNameLst>
                                              <p:attrName>ppt_w</p:attrName>
                                            </p:attrNameLst>
                                          </p:cBhvr>
                                          <p:tavLst>
                                            <p:tav tm="0">
                                              <p:val>
                                                <p:fltVal val="0"/>
                                              </p:val>
                                            </p:tav>
                                            <p:tav tm="100000">
                                              <p:val>
                                                <p:strVal val="#ppt_w"/>
                                              </p:val>
                                            </p:tav>
                                          </p:tavLst>
                                        </p:anim>
                                        <p:anim calcmode="lin" valueType="num">
                                          <p:cBhvr>
                                            <p:cTn id="18" dur="250" fill="hold"/>
                                            <p:tgtEl>
                                              <p:spTgt spid="40"/>
                                            </p:tgtEl>
                                            <p:attrNameLst>
                                              <p:attrName>ppt_h</p:attrName>
                                            </p:attrNameLst>
                                          </p:cBhvr>
                                          <p:tavLst>
                                            <p:tav tm="0">
                                              <p:val>
                                                <p:fltVal val="0"/>
                                              </p:val>
                                            </p:tav>
                                            <p:tav tm="100000">
                                              <p:val>
                                                <p:strVal val="#ppt_h"/>
                                              </p:val>
                                            </p:tav>
                                          </p:tavLst>
                                        </p:anim>
                                        <p:animEffect transition="in" filter="fade">
                                          <p:cBhvr>
                                            <p:cTn id="19" dur="250"/>
                                            <p:tgtEl>
                                              <p:spTgt spid="40"/>
                                            </p:tgtEl>
                                          </p:cBhvr>
                                        </p:animEffect>
                                      </p:childTnLst>
                                    </p:cTn>
                                  </p:par>
                                </p:childTnLst>
                              </p:cTn>
                            </p:par>
                            <p:par>
                              <p:cTn id="20" fill="hold">
                                <p:stCondLst>
                                  <p:cond delay="750"/>
                                </p:stCondLst>
                                <p:childTnLst>
                                  <p:par>
                                    <p:cTn id="21" presetID="22" presetClass="entr" presetSubtype="1"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up)">
                                          <p:cBhvr>
                                            <p:cTn id="23" dur="500"/>
                                            <p:tgtEl>
                                              <p:spTgt spid="3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up)">
                                          <p:cBhvr>
                                            <p:cTn id="26" dur="500"/>
                                            <p:tgtEl>
                                              <p:spTgt spid="34"/>
                                            </p:tgtEl>
                                          </p:cBhvr>
                                        </p:animEffect>
                                      </p:childTnLst>
                                    </p:cTn>
                                  </p:par>
                                </p:childTnLst>
                              </p:cTn>
                            </p:par>
                            <p:par>
                              <p:cTn id="27" fill="hold">
                                <p:stCondLst>
                                  <p:cond delay="1250"/>
                                </p:stCondLst>
                                <p:childTnLst>
                                  <p:par>
                                    <p:cTn id="28" presetID="53" presetClass="entr" presetSubtype="16"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250" fill="hold"/>
                                            <p:tgtEl>
                                              <p:spTgt spid="27"/>
                                            </p:tgtEl>
                                            <p:attrNameLst>
                                              <p:attrName>ppt_w</p:attrName>
                                            </p:attrNameLst>
                                          </p:cBhvr>
                                          <p:tavLst>
                                            <p:tav tm="0">
                                              <p:val>
                                                <p:fltVal val="0"/>
                                              </p:val>
                                            </p:tav>
                                            <p:tav tm="100000">
                                              <p:val>
                                                <p:strVal val="#ppt_w"/>
                                              </p:val>
                                            </p:tav>
                                          </p:tavLst>
                                        </p:anim>
                                        <p:anim calcmode="lin" valueType="num">
                                          <p:cBhvr>
                                            <p:cTn id="31" dur="250" fill="hold"/>
                                            <p:tgtEl>
                                              <p:spTgt spid="27"/>
                                            </p:tgtEl>
                                            <p:attrNameLst>
                                              <p:attrName>ppt_h</p:attrName>
                                            </p:attrNameLst>
                                          </p:cBhvr>
                                          <p:tavLst>
                                            <p:tav tm="0">
                                              <p:val>
                                                <p:fltVal val="0"/>
                                              </p:val>
                                            </p:tav>
                                            <p:tav tm="100000">
                                              <p:val>
                                                <p:strVal val="#ppt_h"/>
                                              </p:val>
                                            </p:tav>
                                          </p:tavLst>
                                        </p:anim>
                                        <p:animEffect transition="in" filter="fade">
                                          <p:cBhvr>
                                            <p:cTn id="32" dur="250"/>
                                            <p:tgtEl>
                                              <p:spTgt spid="2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250" fill="hold"/>
                                            <p:tgtEl>
                                              <p:spTgt spid="28"/>
                                            </p:tgtEl>
                                            <p:attrNameLst>
                                              <p:attrName>ppt_w</p:attrName>
                                            </p:attrNameLst>
                                          </p:cBhvr>
                                          <p:tavLst>
                                            <p:tav tm="0">
                                              <p:val>
                                                <p:fltVal val="0"/>
                                              </p:val>
                                            </p:tav>
                                            <p:tav tm="100000">
                                              <p:val>
                                                <p:strVal val="#ppt_w"/>
                                              </p:val>
                                            </p:tav>
                                          </p:tavLst>
                                        </p:anim>
                                        <p:anim calcmode="lin" valueType="num">
                                          <p:cBhvr>
                                            <p:cTn id="36" dur="250" fill="hold"/>
                                            <p:tgtEl>
                                              <p:spTgt spid="28"/>
                                            </p:tgtEl>
                                            <p:attrNameLst>
                                              <p:attrName>ppt_h</p:attrName>
                                            </p:attrNameLst>
                                          </p:cBhvr>
                                          <p:tavLst>
                                            <p:tav tm="0">
                                              <p:val>
                                                <p:fltVal val="0"/>
                                              </p:val>
                                            </p:tav>
                                            <p:tav tm="100000">
                                              <p:val>
                                                <p:strVal val="#ppt_h"/>
                                              </p:val>
                                            </p:tav>
                                          </p:tavLst>
                                        </p:anim>
                                        <p:animEffect transition="in" filter="fade">
                                          <p:cBhvr>
                                            <p:cTn id="37" dur="250"/>
                                            <p:tgtEl>
                                              <p:spTgt spid="28"/>
                                            </p:tgtEl>
                                          </p:cBhvr>
                                        </p:animEffect>
                                      </p:childTnLst>
                                    </p:cTn>
                                  </p:par>
                                </p:childTnLst>
                              </p:cTn>
                            </p:par>
                            <p:par>
                              <p:cTn id="38" fill="hold">
                                <p:stCondLst>
                                  <p:cond delay="1500"/>
                                </p:stCondLst>
                                <p:childTnLst>
                                  <p:par>
                                    <p:cTn id="39" presetID="2" presetClass="entr" presetSubtype="8" fill="hold" grpId="0" nodeType="afterEffect" p14:presetBounceEnd="67000">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14:bounceEnd="67000">
                                          <p:cBhvr additive="base">
                                            <p:cTn id="41" dur="1000" fill="hold"/>
                                            <p:tgtEl>
                                              <p:spTgt spid="18"/>
                                            </p:tgtEl>
                                            <p:attrNameLst>
                                              <p:attrName>ppt_x</p:attrName>
                                            </p:attrNameLst>
                                          </p:cBhvr>
                                          <p:tavLst>
                                            <p:tav tm="0">
                                              <p:val>
                                                <p:strVal val="0-#ppt_w/2"/>
                                              </p:val>
                                            </p:tav>
                                            <p:tav tm="100000">
                                              <p:val>
                                                <p:strVal val="#ppt_x"/>
                                              </p:val>
                                            </p:tav>
                                          </p:tavLst>
                                        </p:anim>
                                        <p:anim calcmode="lin" valueType="num" p14:bounceEnd="67000">
                                          <p:cBhvr additive="base">
                                            <p:cTn id="42" dur="1000" fill="hold"/>
                                            <p:tgtEl>
                                              <p:spTgt spid="18"/>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14:presetBounceEnd="67000">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14:bounceEnd="67000">
                                          <p:cBhvr additive="base">
                                            <p:cTn id="45" dur="1000" fill="hold"/>
                                            <p:tgtEl>
                                              <p:spTgt spid="21"/>
                                            </p:tgtEl>
                                            <p:attrNameLst>
                                              <p:attrName>ppt_x</p:attrName>
                                            </p:attrNameLst>
                                          </p:cBhvr>
                                          <p:tavLst>
                                            <p:tav tm="0">
                                              <p:val>
                                                <p:strVal val="1+#ppt_w/2"/>
                                              </p:val>
                                            </p:tav>
                                            <p:tav tm="100000">
                                              <p:val>
                                                <p:strVal val="#ppt_x"/>
                                              </p:val>
                                            </p:tav>
                                          </p:tavLst>
                                        </p:anim>
                                        <p:anim calcmode="lin" valueType="num" p14:bounceEnd="67000">
                                          <p:cBhvr additive="base">
                                            <p:cTn id="46" dur="1000" fill="hold"/>
                                            <p:tgtEl>
                                              <p:spTgt spid="21"/>
                                            </p:tgtEl>
                                            <p:attrNameLst>
                                              <p:attrName>ppt_y</p:attrName>
                                            </p:attrNameLst>
                                          </p:cBhvr>
                                          <p:tavLst>
                                            <p:tav tm="0">
                                              <p:val>
                                                <p:strVal val="#ppt_y"/>
                                              </p:val>
                                            </p:tav>
                                            <p:tav tm="100000">
                                              <p:val>
                                                <p:strVal val="#ppt_y"/>
                                              </p:val>
                                            </p:tav>
                                          </p:tavLst>
                                        </p:anim>
                                      </p:childTnLst>
                                    </p:cTn>
                                  </p:par>
                                </p:childTnLst>
                              </p:cTn>
                            </p:par>
                            <p:par>
                              <p:cTn id="47" fill="hold">
                                <p:stCondLst>
                                  <p:cond delay="2500"/>
                                </p:stCondLst>
                                <p:childTnLst>
                                  <p:par>
                                    <p:cTn id="48" presetID="22" presetClass="entr" presetSubtype="4" fill="hold" nodeType="after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down)">
                                          <p:cBhvr>
                                            <p:cTn id="50" dur="500"/>
                                            <p:tgtEl>
                                              <p:spTgt spid="47"/>
                                            </p:tgtEl>
                                          </p:cBhvr>
                                        </p:animEffect>
                                      </p:childTnLst>
                                    </p:cTn>
                                  </p:par>
                                  <p:par>
                                    <p:cTn id="51" presetID="22" presetClass="entr" presetSubtype="4"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ipe(down)">
                                          <p:cBhvr>
                                            <p:cTn id="53" dur="500"/>
                                            <p:tgtEl>
                                              <p:spTgt spid="48"/>
                                            </p:tgtEl>
                                          </p:cBhvr>
                                        </p:animEffect>
                                      </p:childTnLst>
                                    </p:cTn>
                                  </p:par>
                                </p:childTnLst>
                              </p:cTn>
                            </p:par>
                            <p:par>
                              <p:cTn id="54" fill="hold">
                                <p:stCondLst>
                                  <p:cond delay="3000"/>
                                </p:stCondLst>
                                <p:childTnLst>
                                  <p:par>
                                    <p:cTn id="55" presetID="53" presetClass="entr" presetSubtype="16" fill="hold" grpId="0" nodeType="after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p:cTn id="57" dur="250" fill="hold"/>
                                            <p:tgtEl>
                                              <p:spTgt spid="39"/>
                                            </p:tgtEl>
                                            <p:attrNameLst>
                                              <p:attrName>ppt_w</p:attrName>
                                            </p:attrNameLst>
                                          </p:cBhvr>
                                          <p:tavLst>
                                            <p:tav tm="0">
                                              <p:val>
                                                <p:fltVal val="0"/>
                                              </p:val>
                                            </p:tav>
                                            <p:tav tm="100000">
                                              <p:val>
                                                <p:strVal val="#ppt_w"/>
                                              </p:val>
                                            </p:tav>
                                          </p:tavLst>
                                        </p:anim>
                                        <p:anim calcmode="lin" valueType="num">
                                          <p:cBhvr>
                                            <p:cTn id="58" dur="250" fill="hold"/>
                                            <p:tgtEl>
                                              <p:spTgt spid="39"/>
                                            </p:tgtEl>
                                            <p:attrNameLst>
                                              <p:attrName>ppt_h</p:attrName>
                                            </p:attrNameLst>
                                          </p:cBhvr>
                                          <p:tavLst>
                                            <p:tav tm="0">
                                              <p:val>
                                                <p:fltVal val="0"/>
                                              </p:val>
                                            </p:tav>
                                            <p:tav tm="100000">
                                              <p:val>
                                                <p:strVal val="#ppt_h"/>
                                              </p:val>
                                            </p:tav>
                                          </p:tavLst>
                                        </p:anim>
                                        <p:animEffect transition="in" filter="fade">
                                          <p:cBhvr>
                                            <p:cTn id="59" dur="250"/>
                                            <p:tgtEl>
                                              <p:spTgt spid="3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p:cTn id="62" dur="250" fill="hold"/>
                                            <p:tgtEl>
                                              <p:spTgt spid="45"/>
                                            </p:tgtEl>
                                            <p:attrNameLst>
                                              <p:attrName>ppt_w</p:attrName>
                                            </p:attrNameLst>
                                          </p:cBhvr>
                                          <p:tavLst>
                                            <p:tav tm="0">
                                              <p:val>
                                                <p:fltVal val="0"/>
                                              </p:val>
                                            </p:tav>
                                            <p:tav tm="100000">
                                              <p:val>
                                                <p:strVal val="#ppt_w"/>
                                              </p:val>
                                            </p:tav>
                                          </p:tavLst>
                                        </p:anim>
                                        <p:anim calcmode="lin" valueType="num">
                                          <p:cBhvr>
                                            <p:cTn id="63" dur="250" fill="hold"/>
                                            <p:tgtEl>
                                              <p:spTgt spid="45"/>
                                            </p:tgtEl>
                                            <p:attrNameLst>
                                              <p:attrName>ppt_h</p:attrName>
                                            </p:attrNameLst>
                                          </p:cBhvr>
                                          <p:tavLst>
                                            <p:tav tm="0">
                                              <p:val>
                                                <p:fltVal val="0"/>
                                              </p:val>
                                            </p:tav>
                                            <p:tav tm="100000">
                                              <p:val>
                                                <p:strVal val="#ppt_h"/>
                                              </p:val>
                                            </p:tav>
                                          </p:tavLst>
                                        </p:anim>
                                        <p:animEffect transition="in" filter="fade">
                                          <p:cBhvr>
                                            <p:cTn id="64" dur="250"/>
                                            <p:tgtEl>
                                              <p:spTgt spid="45"/>
                                            </p:tgtEl>
                                          </p:cBhvr>
                                        </p:animEffect>
                                      </p:childTnLst>
                                    </p:cTn>
                                  </p:par>
                                </p:childTnLst>
                              </p:cTn>
                            </p:par>
                            <p:par>
                              <p:cTn id="65" fill="hold">
                                <p:stCondLst>
                                  <p:cond delay="3250"/>
                                </p:stCondLst>
                                <p:childTnLst>
                                  <p:par>
                                    <p:cTn id="66" presetID="22" presetClass="entr" presetSubtype="1"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up)">
                                          <p:cBhvr>
                                            <p:cTn id="68" dur="500"/>
                                            <p:tgtEl>
                                              <p:spTgt spid="35"/>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up)">
                                          <p:cBhvr>
                                            <p:cTn id="71" dur="500"/>
                                            <p:tgtEl>
                                              <p:spTgt spid="36"/>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up)">
                                          <p:cBhvr>
                                            <p:cTn id="74" dur="500"/>
                                            <p:tgtEl>
                                              <p:spTgt spid="38"/>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up)">
                                          <p:cBhvr>
                                            <p:cTn id="77" dur="500"/>
                                            <p:tgtEl>
                                              <p:spTgt spid="37"/>
                                            </p:tgtEl>
                                          </p:cBhvr>
                                        </p:animEffect>
                                      </p:childTnLst>
                                    </p:cTn>
                                  </p:par>
                                </p:childTnLst>
                              </p:cTn>
                            </p:par>
                            <p:par>
                              <p:cTn id="78" fill="hold">
                                <p:stCondLst>
                                  <p:cond delay="3750"/>
                                </p:stCondLst>
                                <p:childTnLst>
                                  <p:par>
                                    <p:cTn id="79" presetID="53" presetClass="entr" presetSubtype="16" fill="hold" grpId="0" nodeType="after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p:cTn id="81" dur="250" fill="hold"/>
                                            <p:tgtEl>
                                              <p:spTgt spid="30"/>
                                            </p:tgtEl>
                                            <p:attrNameLst>
                                              <p:attrName>ppt_w</p:attrName>
                                            </p:attrNameLst>
                                          </p:cBhvr>
                                          <p:tavLst>
                                            <p:tav tm="0">
                                              <p:val>
                                                <p:fltVal val="0"/>
                                              </p:val>
                                            </p:tav>
                                            <p:tav tm="100000">
                                              <p:val>
                                                <p:strVal val="#ppt_w"/>
                                              </p:val>
                                            </p:tav>
                                          </p:tavLst>
                                        </p:anim>
                                        <p:anim calcmode="lin" valueType="num">
                                          <p:cBhvr>
                                            <p:cTn id="82" dur="250" fill="hold"/>
                                            <p:tgtEl>
                                              <p:spTgt spid="30"/>
                                            </p:tgtEl>
                                            <p:attrNameLst>
                                              <p:attrName>ppt_h</p:attrName>
                                            </p:attrNameLst>
                                          </p:cBhvr>
                                          <p:tavLst>
                                            <p:tav tm="0">
                                              <p:val>
                                                <p:fltVal val="0"/>
                                              </p:val>
                                            </p:tav>
                                            <p:tav tm="100000">
                                              <p:val>
                                                <p:strVal val="#ppt_h"/>
                                              </p:val>
                                            </p:tav>
                                          </p:tavLst>
                                        </p:anim>
                                        <p:animEffect transition="in" filter="fade">
                                          <p:cBhvr>
                                            <p:cTn id="83" dur="250"/>
                                            <p:tgtEl>
                                              <p:spTgt spid="30"/>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p:cTn id="86" dur="250" fill="hold"/>
                                            <p:tgtEl>
                                              <p:spTgt spid="29"/>
                                            </p:tgtEl>
                                            <p:attrNameLst>
                                              <p:attrName>ppt_w</p:attrName>
                                            </p:attrNameLst>
                                          </p:cBhvr>
                                          <p:tavLst>
                                            <p:tav tm="0">
                                              <p:val>
                                                <p:fltVal val="0"/>
                                              </p:val>
                                            </p:tav>
                                            <p:tav tm="100000">
                                              <p:val>
                                                <p:strVal val="#ppt_w"/>
                                              </p:val>
                                            </p:tav>
                                          </p:tavLst>
                                        </p:anim>
                                        <p:anim calcmode="lin" valueType="num">
                                          <p:cBhvr>
                                            <p:cTn id="87" dur="250" fill="hold"/>
                                            <p:tgtEl>
                                              <p:spTgt spid="29"/>
                                            </p:tgtEl>
                                            <p:attrNameLst>
                                              <p:attrName>ppt_h</p:attrName>
                                            </p:attrNameLst>
                                          </p:cBhvr>
                                          <p:tavLst>
                                            <p:tav tm="0">
                                              <p:val>
                                                <p:fltVal val="0"/>
                                              </p:val>
                                            </p:tav>
                                            <p:tav tm="100000">
                                              <p:val>
                                                <p:strVal val="#ppt_h"/>
                                              </p:val>
                                            </p:tav>
                                          </p:tavLst>
                                        </p:anim>
                                        <p:animEffect transition="in" filter="fade">
                                          <p:cBhvr>
                                            <p:cTn id="88" dur="250"/>
                                            <p:tgtEl>
                                              <p:spTgt spid="29"/>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p:cTn id="91" dur="250" fill="hold"/>
                                            <p:tgtEl>
                                              <p:spTgt spid="31"/>
                                            </p:tgtEl>
                                            <p:attrNameLst>
                                              <p:attrName>ppt_w</p:attrName>
                                            </p:attrNameLst>
                                          </p:cBhvr>
                                          <p:tavLst>
                                            <p:tav tm="0">
                                              <p:val>
                                                <p:fltVal val="0"/>
                                              </p:val>
                                            </p:tav>
                                            <p:tav tm="100000">
                                              <p:val>
                                                <p:strVal val="#ppt_w"/>
                                              </p:val>
                                            </p:tav>
                                          </p:tavLst>
                                        </p:anim>
                                        <p:anim calcmode="lin" valueType="num">
                                          <p:cBhvr>
                                            <p:cTn id="92" dur="250" fill="hold"/>
                                            <p:tgtEl>
                                              <p:spTgt spid="31"/>
                                            </p:tgtEl>
                                            <p:attrNameLst>
                                              <p:attrName>ppt_h</p:attrName>
                                            </p:attrNameLst>
                                          </p:cBhvr>
                                          <p:tavLst>
                                            <p:tav tm="0">
                                              <p:val>
                                                <p:fltVal val="0"/>
                                              </p:val>
                                            </p:tav>
                                            <p:tav tm="100000">
                                              <p:val>
                                                <p:strVal val="#ppt_h"/>
                                              </p:val>
                                            </p:tav>
                                          </p:tavLst>
                                        </p:anim>
                                        <p:animEffect transition="in" filter="fade">
                                          <p:cBhvr>
                                            <p:cTn id="93" dur="250"/>
                                            <p:tgtEl>
                                              <p:spTgt spid="31"/>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anim calcmode="lin" valueType="num">
                                          <p:cBhvr>
                                            <p:cTn id="96" dur="250" fill="hold"/>
                                            <p:tgtEl>
                                              <p:spTgt spid="32"/>
                                            </p:tgtEl>
                                            <p:attrNameLst>
                                              <p:attrName>ppt_w</p:attrName>
                                            </p:attrNameLst>
                                          </p:cBhvr>
                                          <p:tavLst>
                                            <p:tav tm="0">
                                              <p:val>
                                                <p:fltVal val="0"/>
                                              </p:val>
                                            </p:tav>
                                            <p:tav tm="100000">
                                              <p:val>
                                                <p:strVal val="#ppt_w"/>
                                              </p:val>
                                            </p:tav>
                                          </p:tavLst>
                                        </p:anim>
                                        <p:anim calcmode="lin" valueType="num">
                                          <p:cBhvr>
                                            <p:cTn id="97" dur="250" fill="hold"/>
                                            <p:tgtEl>
                                              <p:spTgt spid="32"/>
                                            </p:tgtEl>
                                            <p:attrNameLst>
                                              <p:attrName>ppt_h</p:attrName>
                                            </p:attrNameLst>
                                          </p:cBhvr>
                                          <p:tavLst>
                                            <p:tav tm="0">
                                              <p:val>
                                                <p:fltVal val="0"/>
                                              </p:val>
                                            </p:tav>
                                            <p:tav tm="100000">
                                              <p:val>
                                                <p:strVal val="#ppt_h"/>
                                              </p:val>
                                            </p:tav>
                                          </p:tavLst>
                                        </p:anim>
                                        <p:animEffect transition="in" filter="fade">
                                          <p:cBhvr>
                                            <p:cTn id="98" dur="250"/>
                                            <p:tgtEl>
                                              <p:spTgt spid="32"/>
                                            </p:tgtEl>
                                          </p:cBhvr>
                                        </p:animEffect>
                                      </p:childTnLst>
                                    </p:cTn>
                                  </p:par>
                                </p:childTnLst>
                              </p:cTn>
                            </p:par>
                            <p:par>
                              <p:cTn id="99" fill="hold">
                                <p:stCondLst>
                                  <p:cond delay="4000"/>
                                </p:stCondLst>
                                <p:childTnLst>
                                  <p:par>
                                    <p:cTn id="100" presetID="2" presetClass="entr" presetSubtype="4" fill="hold" grpId="0" nodeType="afterEffect" p14:presetBounceEnd="67000">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14:bounceEnd="67000">
                                          <p:cBhvr additive="base">
                                            <p:cTn id="102" dur="1000" fill="hold"/>
                                            <p:tgtEl>
                                              <p:spTgt spid="24"/>
                                            </p:tgtEl>
                                            <p:attrNameLst>
                                              <p:attrName>ppt_x</p:attrName>
                                            </p:attrNameLst>
                                          </p:cBhvr>
                                          <p:tavLst>
                                            <p:tav tm="0">
                                              <p:val>
                                                <p:strVal val="#ppt_x"/>
                                              </p:val>
                                            </p:tav>
                                            <p:tav tm="100000">
                                              <p:val>
                                                <p:strVal val="#ppt_x"/>
                                              </p:val>
                                            </p:tav>
                                          </p:tavLst>
                                        </p:anim>
                                        <p:anim calcmode="lin" valueType="num" p14:bounceEnd="67000">
                                          <p:cBhvr additive="base">
                                            <p:cTn id="103" dur="1000" fill="hold"/>
                                            <p:tgtEl>
                                              <p:spTgt spid="24"/>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14:presetBounceEnd="67000">
                                      <p:stCondLst>
                                        <p:cond delay="0"/>
                                      </p:stCondLst>
                                      <p:childTnLst>
                                        <p:set>
                                          <p:cBhvr>
                                            <p:cTn id="105" dur="1" fill="hold">
                                              <p:stCondLst>
                                                <p:cond delay="0"/>
                                              </p:stCondLst>
                                            </p:cTn>
                                            <p:tgtEl>
                                              <p:spTgt spid="15"/>
                                            </p:tgtEl>
                                            <p:attrNameLst>
                                              <p:attrName>style.visibility</p:attrName>
                                            </p:attrNameLst>
                                          </p:cBhvr>
                                          <p:to>
                                            <p:strVal val="visible"/>
                                          </p:to>
                                        </p:set>
                                        <p:anim calcmode="lin" valueType="num" p14:bounceEnd="67000">
                                          <p:cBhvr additive="base">
                                            <p:cTn id="106" dur="1000" fill="hold"/>
                                            <p:tgtEl>
                                              <p:spTgt spid="15"/>
                                            </p:tgtEl>
                                            <p:attrNameLst>
                                              <p:attrName>ppt_x</p:attrName>
                                            </p:attrNameLst>
                                          </p:cBhvr>
                                          <p:tavLst>
                                            <p:tav tm="0">
                                              <p:val>
                                                <p:strVal val="#ppt_x"/>
                                              </p:val>
                                            </p:tav>
                                            <p:tav tm="100000">
                                              <p:val>
                                                <p:strVal val="#ppt_x"/>
                                              </p:val>
                                            </p:tav>
                                          </p:tavLst>
                                        </p:anim>
                                        <p:anim calcmode="lin" valueType="num" p14:bounceEnd="67000">
                                          <p:cBhvr additive="base">
                                            <p:cTn id="107" dur="1000" fill="hold"/>
                                            <p:tgtEl>
                                              <p:spTgt spid="15"/>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14:presetBounceEnd="67000">
                                      <p:stCondLst>
                                        <p:cond delay="0"/>
                                      </p:stCondLst>
                                      <p:childTnLst>
                                        <p:set>
                                          <p:cBhvr>
                                            <p:cTn id="109" dur="1" fill="hold">
                                              <p:stCondLst>
                                                <p:cond delay="0"/>
                                              </p:stCondLst>
                                            </p:cTn>
                                            <p:tgtEl>
                                              <p:spTgt spid="9"/>
                                            </p:tgtEl>
                                            <p:attrNameLst>
                                              <p:attrName>style.visibility</p:attrName>
                                            </p:attrNameLst>
                                          </p:cBhvr>
                                          <p:to>
                                            <p:strVal val="visible"/>
                                          </p:to>
                                        </p:set>
                                        <p:anim calcmode="lin" valueType="num" p14:bounceEnd="67000">
                                          <p:cBhvr additive="base">
                                            <p:cTn id="110" dur="1000" fill="hold"/>
                                            <p:tgtEl>
                                              <p:spTgt spid="9"/>
                                            </p:tgtEl>
                                            <p:attrNameLst>
                                              <p:attrName>ppt_x</p:attrName>
                                            </p:attrNameLst>
                                          </p:cBhvr>
                                          <p:tavLst>
                                            <p:tav tm="0">
                                              <p:val>
                                                <p:strVal val="#ppt_x"/>
                                              </p:val>
                                            </p:tav>
                                            <p:tav tm="100000">
                                              <p:val>
                                                <p:strVal val="#ppt_x"/>
                                              </p:val>
                                            </p:tav>
                                          </p:tavLst>
                                        </p:anim>
                                        <p:anim calcmode="lin" valueType="num" p14:bounceEnd="67000">
                                          <p:cBhvr additive="base">
                                            <p:cTn id="111" dur="1000" fill="hold"/>
                                            <p:tgtEl>
                                              <p:spTgt spid="9"/>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14:presetBounceEnd="67000">
                                      <p:stCondLst>
                                        <p:cond delay="0"/>
                                      </p:stCondLst>
                                      <p:childTnLst>
                                        <p:set>
                                          <p:cBhvr>
                                            <p:cTn id="113" dur="1" fill="hold">
                                              <p:stCondLst>
                                                <p:cond delay="0"/>
                                              </p:stCondLst>
                                            </p:cTn>
                                            <p:tgtEl>
                                              <p:spTgt spid="12"/>
                                            </p:tgtEl>
                                            <p:attrNameLst>
                                              <p:attrName>style.visibility</p:attrName>
                                            </p:attrNameLst>
                                          </p:cBhvr>
                                          <p:to>
                                            <p:strVal val="visible"/>
                                          </p:to>
                                        </p:set>
                                        <p:anim calcmode="lin" valueType="num" p14:bounceEnd="67000">
                                          <p:cBhvr additive="base">
                                            <p:cTn id="114" dur="1000" fill="hold"/>
                                            <p:tgtEl>
                                              <p:spTgt spid="12"/>
                                            </p:tgtEl>
                                            <p:attrNameLst>
                                              <p:attrName>ppt_x</p:attrName>
                                            </p:attrNameLst>
                                          </p:cBhvr>
                                          <p:tavLst>
                                            <p:tav tm="0">
                                              <p:val>
                                                <p:strVal val="#ppt_x"/>
                                              </p:val>
                                            </p:tav>
                                            <p:tav tm="100000">
                                              <p:val>
                                                <p:strVal val="#ppt_x"/>
                                              </p:val>
                                            </p:tav>
                                          </p:tavLst>
                                        </p:anim>
                                        <p:anim calcmode="lin" valueType="num" p14:bounceEnd="67000">
                                          <p:cBhvr additive="base">
                                            <p:cTn id="115" dur="1000" fill="hold"/>
                                            <p:tgtEl>
                                              <p:spTgt spid="12"/>
                                            </p:tgtEl>
                                            <p:attrNameLst>
                                              <p:attrName>ppt_y</p:attrName>
                                            </p:attrNameLst>
                                          </p:cBhvr>
                                          <p:tavLst>
                                            <p:tav tm="0">
                                              <p:val>
                                                <p:strVal val="1+#ppt_h/2"/>
                                              </p:val>
                                            </p:tav>
                                            <p:tav tm="100000">
                                              <p:val>
                                                <p:strVal val="#ppt_y"/>
                                              </p:val>
                                            </p:tav>
                                          </p:tavLst>
                                        </p:anim>
                                      </p:childTnLst>
                                    </p:cTn>
                                  </p:par>
                                </p:childTnLst>
                              </p:cTn>
                            </p:par>
                            <p:par>
                              <p:cTn id="116" fill="hold">
                                <p:stCondLst>
                                  <p:cond delay="5000"/>
                                </p:stCondLst>
                                <p:childTnLst>
                                  <p:par>
                                    <p:cTn id="117" presetID="22" presetClass="entr" presetSubtype="4" fill="hold" nodeType="afterEffect">
                                      <p:stCondLst>
                                        <p:cond delay="0"/>
                                      </p:stCondLst>
                                      <p:childTnLst>
                                        <p:set>
                                          <p:cBhvr>
                                            <p:cTn id="118" dur="1" fill="hold">
                                              <p:stCondLst>
                                                <p:cond delay="0"/>
                                              </p:stCondLst>
                                            </p:cTn>
                                            <p:tgtEl>
                                              <p:spTgt spid="49"/>
                                            </p:tgtEl>
                                            <p:attrNameLst>
                                              <p:attrName>style.visibility</p:attrName>
                                            </p:attrNameLst>
                                          </p:cBhvr>
                                          <p:to>
                                            <p:strVal val="visible"/>
                                          </p:to>
                                        </p:set>
                                        <p:animEffect transition="in" filter="wipe(down)">
                                          <p:cBhvr>
                                            <p:cTn id="119" dur="500"/>
                                            <p:tgtEl>
                                              <p:spTgt spid="49"/>
                                            </p:tgtEl>
                                          </p:cBhvr>
                                        </p:animEffect>
                                      </p:childTnLst>
                                    </p:cTn>
                                  </p:par>
                                  <p:par>
                                    <p:cTn id="120" presetID="22" presetClass="entr" presetSubtype="4" fill="hold" nodeType="withEffect">
                                      <p:stCondLst>
                                        <p:cond delay="0"/>
                                      </p:stCondLst>
                                      <p:childTnLst>
                                        <p:set>
                                          <p:cBhvr>
                                            <p:cTn id="121" dur="1" fill="hold">
                                              <p:stCondLst>
                                                <p:cond delay="0"/>
                                              </p:stCondLst>
                                            </p:cTn>
                                            <p:tgtEl>
                                              <p:spTgt spid="50"/>
                                            </p:tgtEl>
                                            <p:attrNameLst>
                                              <p:attrName>style.visibility</p:attrName>
                                            </p:attrNameLst>
                                          </p:cBhvr>
                                          <p:to>
                                            <p:strVal val="visible"/>
                                          </p:to>
                                        </p:set>
                                        <p:animEffect transition="in" filter="wipe(down)">
                                          <p:cBhvr>
                                            <p:cTn id="122" dur="500"/>
                                            <p:tgtEl>
                                              <p:spTgt spid="50"/>
                                            </p:tgtEl>
                                          </p:cBhvr>
                                        </p:animEffect>
                                      </p:childTnLst>
                                    </p:cTn>
                                  </p:par>
                                  <p:par>
                                    <p:cTn id="123" presetID="22" presetClass="entr" presetSubtype="4" fill="hold" nodeType="with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wipe(down)">
                                          <p:cBhvr>
                                            <p:cTn id="125" dur="500"/>
                                            <p:tgtEl>
                                              <p:spTgt spid="51"/>
                                            </p:tgtEl>
                                          </p:cBhvr>
                                        </p:animEffect>
                                      </p:childTnLst>
                                    </p:cTn>
                                  </p:par>
                                  <p:par>
                                    <p:cTn id="126" presetID="22" presetClass="entr" presetSubtype="4" fill="hold" nodeType="withEffect">
                                      <p:stCondLst>
                                        <p:cond delay="0"/>
                                      </p:stCondLst>
                                      <p:childTnLst>
                                        <p:set>
                                          <p:cBhvr>
                                            <p:cTn id="127" dur="1" fill="hold">
                                              <p:stCondLst>
                                                <p:cond delay="0"/>
                                              </p:stCondLst>
                                            </p:cTn>
                                            <p:tgtEl>
                                              <p:spTgt spid="52"/>
                                            </p:tgtEl>
                                            <p:attrNameLst>
                                              <p:attrName>style.visibility</p:attrName>
                                            </p:attrNameLst>
                                          </p:cBhvr>
                                          <p:to>
                                            <p:strVal val="visible"/>
                                          </p:to>
                                        </p:set>
                                        <p:animEffect transition="in" filter="wipe(down)">
                                          <p:cBhvr>
                                            <p:cTn id="128" dur="500"/>
                                            <p:tgtEl>
                                              <p:spTgt spid="52"/>
                                            </p:tgtEl>
                                          </p:cBhvr>
                                        </p:animEffect>
                                      </p:childTnLst>
                                    </p:cTn>
                                  </p:par>
                                </p:childTnLst>
                              </p:cTn>
                            </p:par>
                            <p:par>
                              <p:cTn id="129" fill="hold">
                                <p:stCondLst>
                                  <p:cond delay="5500"/>
                                </p:stCondLst>
                                <p:childTnLst>
                                  <p:par>
                                    <p:cTn id="130" presetID="53" presetClass="entr" presetSubtype="16" fill="hold" grpId="0" nodeType="afterEffect">
                                      <p:stCondLst>
                                        <p:cond delay="0"/>
                                      </p:stCondLst>
                                      <p:childTnLst>
                                        <p:set>
                                          <p:cBhvr>
                                            <p:cTn id="131" dur="1" fill="hold">
                                              <p:stCondLst>
                                                <p:cond delay="0"/>
                                              </p:stCondLst>
                                            </p:cTn>
                                            <p:tgtEl>
                                              <p:spTgt spid="41"/>
                                            </p:tgtEl>
                                            <p:attrNameLst>
                                              <p:attrName>style.visibility</p:attrName>
                                            </p:attrNameLst>
                                          </p:cBhvr>
                                          <p:to>
                                            <p:strVal val="visible"/>
                                          </p:to>
                                        </p:set>
                                        <p:anim calcmode="lin" valueType="num">
                                          <p:cBhvr>
                                            <p:cTn id="132" dur="250" fill="hold"/>
                                            <p:tgtEl>
                                              <p:spTgt spid="41"/>
                                            </p:tgtEl>
                                            <p:attrNameLst>
                                              <p:attrName>ppt_w</p:attrName>
                                            </p:attrNameLst>
                                          </p:cBhvr>
                                          <p:tavLst>
                                            <p:tav tm="0">
                                              <p:val>
                                                <p:fltVal val="0"/>
                                              </p:val>
                                            </p:tav>
                                            <p:tav tm="100000">
                                              <p:val>
                                                <p:strVal val="#ppt_w"/>
                                              </p:val>
                                            </p:tav>
                                          </p:tavLst>
                                        </p:anim>
                                        <p:anim calcmode="lin" valueType="num">
                                          <p:cBhvr>
                                            <p:cTn id="133" dur="250" fill="hold"/>
                                            <p:tgtEl>
                                              <p:spTgt spid="41"/>
                                            </p:tgtEl>
                                            <p:attrNameLst>
                                              <p:attrName>ppt_h</p:attrName>
                                            </p:attrNameLst>
                                          </p:cBhvr>
                                          <p:tavLst>
                                            <p:tav tm="0">
                                              <p:val>
                                                <p:fltVal val="0"/>
                                              </p:val>
                                            </p:tav>
                                            <p:tav tm="100000">
                                              <p:val>
                                                <p:strVal val="#ppt_h"/>
                                              </p:val>
                                            </p:tav>
                                          </p:tavLst>
                                        </p:anim>
                                        <p:animEffect transition="in" filter="fade">
                                          <p:cBhvr>
                                            <p:cTn id="134" dur="250"/>
                                            <p:tgtEl>
                                              <p:spTgt spid="41"/>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42"/>
                                            </p:tgtEl>
                                            <p:attrNameLst>
                                              <p:attrName>style.visibility</p:attrName>
                                            </p:attrNameLst>
                                          </p:cBhvr>
                                          <p:to>
                                            <p:strVal val="visible"/>
                                          </p:to>
                                        </p:set>
                                        <p:anim calcmode="lin" valueType="num">
                                          <p:cBhvr>
                                            <p:cTn id="137" dur="250" fill="hold"/>
                                            <p:tgtEl>
                                              <p:spTgt spid="42"/>
                                            </p:tgtEl>
                                            <p:attrNameLst>
                                              <p:attrName>ppt_w</p:attrName>
                                            </p:attrNameLst>
                                          </p:cBhvr>
                                          <p:tavLst>
                                            <p:tav tm="0">
                                              <p:val>
                                                <p:fltVal val="0"/>
                                              </p:val>
                                            </p:tav>
                                            <p:tav tm="100000">
                                              <p:val>
                                                <p:strVal val="#ppt_w"/>
                                              </p:val>
                                            </p:tav>
                                          </p:tavLst>
                                        </p:anim>
                                        <p:anim calcmode="lin" valueType="num">
                                          <p:cBhvr>
                                            <p:cTn id="138" dur="250" fill="hold"/>
                                            <p:tgtEl>
                                              <p:spTgt spid="42"/>
                                            </p:tgtEl>
                                            <p:attrNameLst>
                                              <p:attrName>ppt_h</p:attrName>
                                            </p:attrNameLst>
                                          </p:cBhvr>
                                          <p:tavLst>
                                            <p:tav tm="0">
                                              <p:val>
                                                <p:fltVal val="0"/>
                                              </p:val>
                                            </p:tav>
                                            <p:tav tm="100000">
                                              <p:val>
                                                <p:strVal val="#ppt_h"/>
                                              </p:val>
                                            </p:tav>
                                          </p:tavLst>
                                        </p:anim>
                                        <p:animEffect transition="in" filter="fade">
                                          <p:cBhvr>
                                            <p:cTn id="139" dur="250"/>
                                            <p:tgtEl>
                                              <p:spTgt spid="42"/>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43"/>
                                            </p:tgtEl>
                                            <p:attrNameLst>
                                              <p:attrName>style.visibility</p:attrName>
                                            </p:attrNameLst>
                                          </p:cBhvr>
                                          <p:to>
                                            <p:strVal val="visible"/>
                                          </p:to>
                                        </p:set>
                                        <p:anim calcmode="lin" valueType="num">
                                          <p:cBhvr>
                                            <p:cTn id="142" dur="250" fill="hold"/>
                                            <p:tgtEl>
                                              <p:spTgt spid="43"/>
                                            </p:tgtEl>
                                            <p:attrNameLst>
                                              <p:attrName>ppt_w</p:attrName>
                                            </p:attrNameLst>
                                          </p:cBhvr>
                                          <p:tavLst>
                                            <p:tav tm="0">
                                              <p:val>
                                                <p:fltVal val="0"/>
                                              </p:val>
                                            </p:tav>
                                            <p:tav tm="100000">
                                              <p:val>
                                                <p:strVal val="#ppt_w"/>
                                              </p:val>
                                            </p:tav>
                                          </p:tavLst>
                                        </p:anim>
                                        <p:anim calcmode="lin" valueType="num">
                                          <p:cBhvr>
                                            <p:cTn id="143" dur="250" fill="hold"/>
                                            <p:tgtEl>
                                              <p:spTgt spid="43"/>
                                            </p:tgtEl>
                                            <p:attrNameLst>
                                              <p:attrName>ppt_h</p:attrName>
                                            </p:attrNameLst>
                                          </p:cBhvr>
                                          <p:tavLst>
                                            <p:tav tm="0">
                                              <p:val>
                                                <p:fltVal val="0"/>
                                              </p:val>
                                            </p:tav>
                                            <p:tav tm="100000">
                                              <p:val>
                                                <p:strVal val="#ppt_h"/>
                                              </p:val>
                                            </p:tav>
                                          </p:tavLst>
                                        </p:anim>
                                        <p:animEffect transition="in" filter="fade">
                                          <p:cBhvr>
                                            <p:cTn id="144" dur="250"/>
                                            <p:tgtEl>
                                              <p:spTgt spid="43"/>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44"/>
                                            </p:tgtEl>
                                            <p:attrNameLst>
                                              <p:attrName>style.visibility</p:attrName>
                                            </p:attrNameLst>
                                          </p:cBhvr>
                                          <p:to>
                                            <p:strVal val="visible"/>
                                          </p:to>
                                        </p:set>
                                        <p:anim calcmode="lin" valueType="num">
                                          <p:cBhvr>
                                            <p:cTn id="147" dur="250" fill="hold"/>
                                            <p:tgtEl>
                                              <p:spTgt spid="44"/>
                                            </p:tgtEl>
                                            <p:attrNameLst>
                                              <p:attrName>ppt_w</p:attrName>
                                            </p:attrNameLst>
                                          </p:cBhvr>
                                          <p:tavLst>
                                            <p:tav tm="0">
                                              <p:val>
                                                <p:fltVal val="0"/>
                                              </p:val>
                                            </p:tav>
                                            <p:tav tm="100000">
                                              <p:val>
                                                <p:strVal val="#ppt_w"/>
                                              </p:val>
                                            </p:tav>
                                          </p:tavLst>
                                        </p:anim>
                                        <p:anim calcmode="lin" valueType="num">
                                          <p:cBhvr>
                                            <p:cTn id="148" dur="250" fill="hold"/>
                                            <p:tgtEl>
                                              <p:spTgt spid="44"/>
                                            </p:tgtEl>
                                            <p:attrNameLst>
                                              <p:attrName>ppt_h</p:attrName>
                                            </p:attrNameLst>
                                          </p:cBhvr>
                                          <p:tavLst>
                                            <p:tav tm="0">
                                              <p:val>
                                                <p:fltVal val="0"/>
                                              </p:val>
                                            </p:tav>
                                            <p:tav tm="100000">
                                              <p:val>
                                                <p:strVal val="#ppt_h"/>
                                              </p:val>
                                            </p:tav>
                                          </p:tavLst>
                                        </p:anim>
                                        <p:animEffect transition="in" filter="fade">
                                          <p:cBhvr>
                                            <p:cTn id="149"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5" grpId="0" animBg="1"/>
          <p:bldP spid="18" grpId="0" animBg="1"/>
          <p:bldP spid="21"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p:bldP spid="40" grpId="0"/>
          <p:bldP spid="41" grpId="0"/>
          <p:bldP spid="42" grpId="0"/>
          <p:bldP spid="43" grpId="0"/>
          <p:bldP spid="44" grpId="0"/>
          <p:bldP spid="45"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250" fill="hold"/>
                                            <p:tgtEl>
                                              <p:spTgt spid="40"/>
                                            </p:tgtEl>
                                            <p:attrNameLst>
                                              <p:attrName>ppt_w</p:attrName>
                                            </p:attrNameLst>
                                          </p:cBhvr>
                                          <p:tavLst>
                                            <p:tav tm="0">
                                              <p:val>
                                                <p:fltVal val="0"/>
                                              </p:val>
                                            </p:tav>
                                            <p:tav tm="100000">
                                              <p:val>
                                                <p:strVal val="#ppt_w"/>
                                              </p:val>
                                            </p:tav>
                                          </p:tavLst>
                                        </p:anim>
                                        <p:anim calcmode="lin" valueType="num">
                                          <p:cBhvr>
                                            <p:cTn id="18" dur="250" fill="hold"/>
                                            <p:tgtEl>
                                              <p:spTgt spid="40"/>
                                            </p:tgtEl>
                                            <p:attrNameLst>
                                              <p:attrName>ppt_h</p:attrName>
                                            </p:attrNameLst>
                                          </p:cBhvr>
                                          <p:tavLst>
                                            <p:tav tm="0">
                                              <p:val>
                                                <p:fltVal val="0"/>
                                              </p:val>
                                            </p:tav>
                                            <p:tav tm="100000">
                                              <p:val>
                                                <p:strVal val="#ppt_h"/>
                                              </p:val>
                                            </p:tav>
                                          </p:tavLst>
                                        </p:anim>
                                        <p:animEffect transition="in" filter="fade">
                                          <p:cBhvr>
                                            <p:cTn id="19" dur="250"/>
                                            <p:tgtEl>
                                              <p:spTgt spid="40"/>
                                            </p:tgtEl>
                                          </p:cBhvr>
                                        </p:animEffect>
                                      </p:childTnLst>
                                    </p:cTn>
                                  </p:par>
                                </p:childTnLst>
                              </p:cTn>
                            </p:par>
                            <p:par>
                              <p:cTn id="20" fill="hold">
                                <p:stCondLst>
                                  <p:cond delay="750"/>
                                </p:stCondLst>
                                <p:childTnLst>
                                  <p:par>
                                    <p:cTn id="21" presetID="22" presetClass="entr" presetSubtype="1"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up)">
                                          <p:cBhvr>
                                            <p:cTn id="23" dur="500"/>
                                            <p:tgtEl>
                                              <p:spTgt spid="3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up)">
                                          <p:cBhvr>
                                            <p:cTn id="26" dur="500"/>
                                            <p:tgtEl>
                                              <p:spTgt spid="34"/>
                                            </p:tgtEl>
                                          </p:cBhvr>
                                        </p:animEffect>
                                      </p:childTnLst>
                                    </p:cTn>
                                  </p:par>
                                </p:childTnLst>
                              </p:cTn>
                            </p:par>
                            <p:par>
                              <p:cTn id="27" fill="hold">
                                <p:stCondLst>
                                  <p:cond delay="1250"/>
                                </p:stCondLst>
                                <p:childTnLst>
                                  <p:par>
                                    <p:cTn id="28" presetID="53" presetClass="entr" presetSubtype="16"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250" fill="hold"/>
                                            <p:tgtEl>
                                              <p:spTgt spid="27"/>
                                            </p:tgtEl>
                                            <p:attrNameLst>
                                              <p:attrName>ppt_w</p:attrName>
                                            </p:attrNameLst>
                                          </p:cBhvr>
                                          <p:tavLst>
                                            <p:tav tm="0">
                                              <p:val>
                                                <p:fltVal val="0"/>
                                              </p:val>
                                            </p:tav>
                                            <p:tav tm="100000">
                                              <p:val>
                                                <p:strVal val="#ppt_w"/>
                                              </p:val>
                                            </p:tav>
                                          </p:tavLst>
                                        </p:anim>
                                        <p:anim calcmode="lin" valueType="num">
                                          <p:cBhvr>
                                            <p:cTn id="31" dur="250" fill="hold"/>
                                            <p:tgtEl>
                                              <p:spTgt spid="27"/>
                                            </p:tgtEl>
                                            <p:attrNameLst>
                                              <p:attrName>ppt_h</p:attrName>
                                            </p:attrNameLst>
                                          </p:cBhvr>
                                          <p:tavLst>
                                            <p:tav tm="0">
                                              <p:val>
                                                <p:fltVal val="0"/>
                                              </p:val>
                                            </p:tav>
                                            <p:tav tm="100000">
                                              <p:val>
                                                <p:strVal val="#ppt_h"/>
                                              </p:val>
                                            </p:tav>
                                          </p:tavLst>
                                        </p:anim>
                                        <p:animEffect transition="in" filter="fade">
                                          <p:cBhvr>
                                            <p:cTn id="32" dur="250"/>
                                            <p:tgtEl>
                                              <p:spTgt spid="2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250" fill="hold"/>
                                            <p:tgtEl>
                                              <p:spTgt spid="28"/>
                                            </p:tgtEl>
                                            <p:attrNameLst>
                                              <p:attrName>ppt_w</p:attrName>
                                            </p:attrNameLst>
                                          </p:cBhvr>
                                          <p:tavLst>
                                            <p:tav tm="0">
                                              <p:val>
                                                <p:fltVal val="0"/>
                                              </p:val>
                                            </p:tav>
                                            <p:tav tm="100000">
                                              <p:val>
                                                <p:strVal val="#ppt_w"/>
                                              </p:val>
                                            </p:tav>
                                          </p:tavLst>
                                        </p:anim>
                                        <p:anim calcmode="lin" valueType="num">
                                          <p:cBhvr>
                                            <p:cTn id="36" dur="250" fill="hold"/>
                                            <p:tgtEl>
                                              <p:spTgt spid="28"/>
                                            </p:tgtEl>
                                            <p:attrNameLst>
                                              <p:attrName>ppt_h</p:attrName>
                                            </p:attrNameLst>
                                          </p:cBhvr>
                                          <p:tavLst>
                                            <p:tav tm="0">
                                              <p:val>
                                                <p:fltVal val="0"/>
                                              </p:val>
                                            </p:tav>
                                            <p:tav tm="100000">
                                              <p:val>
                                                <p:strVal val="#ppt_h"/>
                                              </p:val>
                                            </p:tav>
                                          </p:tavLst>
                                        </p:anim>
                                        <p:animEffect transition="in" filter="fade">
                                          <p:cBhvr>
                                            <p:cTn id="37" dur="250"/>
                                            <p:tgtEl>
                                              <p:spTgt spid="28"/>
                                            </p:tgtEl>
                                          </p:cBhvr>
                                        </p:animEffect>
                                      </p:childTnLst>
                                    </p:cTn>
                                  </p:par>
                                </p:childTnLst>
                              </p:cTn>
                            </p:par>
                            <p:par>
                              <p:cTn id="38" fill="hold">
                                <p:stCondLst>
                                  <p:cond delay="1500"/>
                                </p:stCondLst>
                                <p:childTnLst>
                                  <p:par>
                                    <p:cTn id="39" presetID="2" presetClass="entr" presetSubtype="8"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1000" fill="hold"/>
                                            <p:tgtEl>
                                              <p:spTgt spid="18"/>
                                            </p:tgtEl>
                                            <p:attrNameLst>
                                              <p:attrName>ppt_x</p:attrName>
                                            </p:attrNameLst>
                                          </p:cBhvr>
                                          <p:tavLst>
                                            <p:tav tm="0">
                                              <p:val>
                                                <p:strVal val="0-#ppt_w/2"/>
                                              </p:val>
                                            </p:tav>
                                            <p:tav tm="100000">
                                              <p:val>
                                                <p:strVal val="#ppt_x"/>
                                              </p:val>
                                            </p:tav>
                                          </p:tavLst>
                                        </p:anim>
                                        <p:anim calcmode="lin" valueType="num">
                                          <p:cBhvr additive="base">
                                            <p:cTn id="42" dur="1000" fill="hold"/>
                                            <p:tgtEl>
                                              <p:spTgt spid="18"/>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1000" fill="hold"/>
                                            <p:tgtEl>
                                              <p:spTgt spid="21"/>
                                            </p:tgtEl>
                                            <p:attrNameLst>
                                              <p:attrName>ppt_x</p:attrName>
                                            </p:attrNameLst>
                                          </p:cBhvr>
                                          <p:tavLst>
                                            <p:tav tm="0">
                                              <p:val>
                                                <p:strVal val="1+#ppt_w/2"/>
                                              </p:val>
                                            </p:tav>
                                            <p:tav tm="100000">
                                              <p:val>
                                                <p:strVal val="#ppt_x"/>
                                              </p:val>
                                            </p:tav>
                                          </p:tavLst>
                                        </p:anim>
                                        <p:anim calcmode="lin" valueType="num">
                                          <p:cBhvr additive="base">
                                            <p:cTn id="46" dur="1000" fill="hold"/>
                                            <p:tgtEl>
                                              <p:spTgt spid="21"/>
                                            </p:tgtEl>
                                            <p:attrNameLst>
                                              <p:attrName>ppt_y</p:attrName>
                                            </p:attrNameLst>
                                          </p:cBhvr>
                                          <p:tavLst>
                                            <p:tav tm="0">
                                              <p:val>
                                                <p:strVal val="#ppt_y"/>
                                              </p:val>
                                            </p:tav>
                                            <p:tav tm="100000">
                                              <p:val>
                                                <p:strVal val="#ppt_y"/>
                                              </p:val>
                                            </p:tav>
                                          </p:tavLst>
                                        </p:anim>
                                      </p:childTnLst>
                                    </p:cTn>
                                  </p:par>
                                </p:childTnLst>
                              </p:cTn>
                            </p:par>
                            <p:par>
                              <p:cTn id="47" fill="hold">
                                <p:stCondLst>
                                  <p:cond delay="2500"/>
                                </p:stCondLst>
                                <p:childTnLst>
                                  <p:par>
                                    <p:cTn id="48" presetID="22" presetClass="entr" presetSubtype="4" fill="hold" nodeType="after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down)">
                                          <p:cBhvr>
                                            <p:cTn id="50" dur="500"/>
                                            <p:tgtEl>
                                              <p:spTgt spid="47"/>
                                            </p:tgtEl>
                                          </p:cBhvr>
                                        </p:animEffect>
                                      </p:childTnLst>
                                    </p:cTn>
                                  </p:par>
                                  <p:par>
                                    <p:cTn id="51" presetID="22" presetClass="entr" presetSubtype="4"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ipe(down)">
                                          <p:cBhvr>
                                            <p:cTn id="53" dur="500"/>
                                            <p:tgtEl>
                                              <p:spTgt spid="48"/>
                                            </p:tgtEl>
                                          </p:cBhvr>
                                        </p:animEffect>
                                      </p:childTnLst>
                                    </p:cTn>
                                  </p:par>
                                </p:childTnLst>
                              </p:cTn>
                            </p:par>
                            <p:par>
                              <p:cTn id="54" fill="hold">
                                <p:stCondLst>
                                  <p:cond delay="3000"/>
                                </p:stCondLst>
                                <p:childTnLst>
                                  <p:par>
                                    <p:cTn id="55" presetID="53" presetClass="entr" presetSubtype="16" fill="hold" grpId="0" nodeType="after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p:cTn id="57" dur="250" fill="hold"/>
                                            <p:tgtEl>
                                              <p:spTgt spid="39"/>
                                            </p:tgtEl>
                                            <p:attrNameLst>
                                              <p:attrName>ppt_w</p:attrName>
                                            </p:attrNameLst>
                                          </p:cBhvr>
                                          <p:tavLst>
                                            <p:tav tm="0">
                                              <p:val>
                                                <p:fltVal val="0"/>
                                              </p:val>
                                            </p:tav>
                                            <p:tav tm="100000">
                                              <p:val>
                                                <p:strVal val="#ppt_w"/>
                                              </p:val>
                                            </p:tav>
                                          </p:tavLst>
                                        </p:anim>
                                        <p:anim calcmode="lin" valueType="num">
                                          <p:cBhvr>
                                            <p:cTn id="58" dur="250" fill="hold"/>
                                            <p:tgtEl>
                                              <p:spTgt spid="39"/>
                                            </p:tgtEl>
                                            <p:attrNameLst>
                                              <p:attrName>ppt_h</p:attrName>
                                            </p:attrNameLst>
                                          </p:cBhvr>
                                          <p:tavLst>
                                            <p:tav tm="0">
                                              <p:val>
                                                <p:fltVal val="0"/>
                                              </p:val>
                                            </p:tav>
                                            <p:tav tm="100000">
                                              <p:val>
                                                <p:strVal val="#ppt_h"/>
                                              </p:val>
                                            </p:tav>
                                          </p:tavLst>
                                        </p:anim>
                                        <p:animEffect transition="in" filter="fade">
                                          <p:cBhvr>
                                            <p:cTn id="59" dur="250"/>
                                            <p:tgtEl>
                                              <p:spTgt spid="3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p:cTn id="62" dur="250" fill="hold"/>
                                            <p:tgtEl>
                                              <p:spTgt spid="45"/>
                                            </p:tgtEl>
                                            <p:attrNameLst>
                                              <p:attrName>ppt_w</p:attrName>
                                            </p:attrNameLst>
                                          </p:cBhvr>
                                          <p:tavLst>
                                            <p:tav tm="0">
                                              <p:val>
                                                <p:fltVal val="0"/>
                                              </p:val>
                                            </p:tav>
                                            <p:tav tm="100000">
                                              <p:val>
                                                <p:strVal val="#ppt_w"/>
                                              </p:val>
                                            </p:tav>
                                          </p:tavLst>
                                        </p:anim>
                                        <p:anim calcmode="lin" valueType="num">
                                          <p:cBhvr>
                                            <p:cTn id="63" dur="250" fill="hold"/>
                                            <p:tgtEl>
                                              <p:spTgt spid="45"/>
                                            </p:tgtEl>
                                            <p:attrNameLst>
                                              <p:attrName>ppt_h</p:attrName>
                                            </p:attrNameLst>
                                          </p:cBhvr>
                                          <p:tavLst>
                                            <p:tav tm="0">
                                              <p:val>
                                                <p:fltVal val="0"/>
                                              </p:val>
                                            </p:tav>
                                            <p:tav tm="100000">
                                              <p:val>
                                                <p:strVal val="#ppt_h"/>
                                              </p:val>
                                            </p:tav>
                                          </p:tavLst>
                                        </p:anim>
                                        <p:animEffect transition="in" filter="fade">
                                          <p:cBhvr>
                                            <p:cTn id="64" dur="250"/>
                                            <p:tgtEl>
                                              <p:spTgt spid="45"/>
                                            </p:tgtEl>
                                          </p:cBhvr>
                                        </p:animEffect>
                                      </p:childTnLst>
                                    </p:cTn>
                                  </p:par>
                                </p:childTnLst>
                              </p:cTn>
                            </p:par>
                            <p:par>
                              <p:cTn id="65" fill="hold">
                                <p:stCondLst>
                                  <p:cond delay="3250"/>
                                </p:stCondLst>
                                <p:childTnLst>
                                  <p:par>
                                    <p:cTn id="66" presetID="22" presetClass="entr" presetSubtype="1"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up)">
                                          <p:cBhvr>
                                            <p:cTn id="68" dur="500"/>
                                            <p:tgtEl>
                                              <p:spTgt spid="35"/>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up)">
                                          <p:cBhvr>
                                            <p:cTn id="71" dur="500"/>
                                            <p:tgtEl>
                                              <p:spTgt spid="36"/>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up)">
                                          <p:cBhvr>
                                            <p:cTn id="74" dur="500"/>
                                            <p:tgtEl>
                                              <p:spTgt spid="38"/>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up)">
                                          <p:cBhvr>
                                            <p:cTn id="77" dur="500"/>
                                            <p:tgtEl>
                                              <p:spTgt spid="37"/>
                                            </p:tgtEl>
                                          </p:cBhvr>
                                        </p:animEffect>
                                      </p:childTnLst>
                                    </p:cTn>
                                  </p:par>
                                </p:childTnLst>
                              </p:cTn>
                            </p:par>
                            <p:par>
                              <p:cTn id="78" fill="hold">
                                <p:stCondLst>
                                  <p:cond delay="3750"/>
                                </p:stCondLst>
                                <p:childTnLst>
                                  <p:par>
                                    <p:cTn id="79" presetID="53" presetClass="entr" presetSubtype="16" fill="hold" grpId="0" nodeType="after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p:cTn id="81" dur="250" fill="hold"/>
                                            <p:tgtEl>
                                              <p:spTgt spid="30"/>
                                            </p:tgtEl>
                                            <p:attrNameLst>
                                              <p:attrName>ppt_w</p:attrName>
                                            </p:attrNameLst>
                                          </p:cBhvr>
                                          <p:tavLst>
                                            <p:tav tm="0">
                                              <p:val>
                                                <p:fltVal val="0"/>
                                              </p:val>
                                            </p:tav>
                                            <p:tav tm="100000">
                                              <p:val>
                                                <p:strVal val="#ppt_w"/>
                                              </p:val>
                                            </p:tav>
                                          </p:tavLst>
                                        </p:anim>
                                        <p:anim calcmode="lin" valueType="num">
                                          <p:cBhvr>
                                            <p:cTn id="82" dur="250" fill="hold"/>
                                            <p:tgtEl>
                                              <p:spTgt spid="30"/>
                                            </p:tgtEl>
                                            <p:attrNameLst>
                                              <p:attrName>ppt_h</p:attrName>
                                            </p:attrNameLst>
                                          </p:cBhvr>
                                          <p:tavLst>
                                            <p:tav tm="0">
                                              <p:val>
                                                <p:fltVal val="0"/>
                                              </p:val>
                                            </p:tav>
                                            <p:tav tm="100000">
                                              <p:val>
                                                <p:strVal val="#ppt_h"/>
                                              </p:val>
                                            </p:tav>
                                          </p:tavLst>
                                        </p:anim>
                                        <p:animEffect transition="in" filter="fade">
                                          <p:cBhvr>
                                            <p:cTn id="83" dur="250"/>
                                            <p:tgtEl>
                                              <p:spTgt spid="30"/>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p:cTn id="86" dur="250" fill="hold"/>
                                            <p:tgtEl>
                                              <p:spTgt spid="29"/>
                                            </p:tgtEl>
                                            <p:attrNameLst>
                                              <p:attrName>ppt_w</p:attrName>
                                            </p:attrNameLst>
                                          </p:cBhvr>
                                          <p:tavLst>
                                            <p:tav tm="0">
                                              <p:val>
                                                <p:fltVal val="0"/>
                                              </p:val>
                                            </p:tav>
                                            <p:tav tm="100000">
                                              <p:val>
                                                <p:strVal val="#ppt_w"/>
                                              </p:val>
                                            </p:tav>
                                          </p:tavLst>
                                        </p:anim>
                                        <p:anim calcmode="lin" valueType="num">
                                          <p:cBhvr>
                                            <p:cTn id="87" dur="250" fill="hold"/>
                                            <p:tgtEl>
                                              <p:spTgt spid="29"/>
                                            </p:tgtEl>
                                            <p:attrNameLst>
                                              <p:attrName>ppt_h</p:attrName>
                                            </p:attrNameLst>
                                          </p:cBhvr>
                                          <p:tavLst>
                                            <p:tav tm="0">
                                              <p:val>
                                                <p:fltVal val="0"/>
                                              </p:val>
                                            </p:tav>
                                            <p:tav tm="100000">
                                              <p:val>
                                                <p:strVal val="#ppt_h"/>
                                              </p:val>
                                            </p:tav>
                                          </p:tavLst>
                                        </p:anim>
                                        <p:animEffect transition="in" filter="fade">
                                          <p:cBhvr>
                                            <p:cTn id="88" dur="250"/>
                                            <p:tgtEl>
                                              <p:spTgt spid="29"/>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p:cTn id="91" dur="250" fill="hold"/>
                                            <p:tgtEl>
                                              <p:spTgt spid="31"/>
                                            </p:tgtEl>
                                            <p:attrNameLst>
                                              <p:attrName>ppt_w</p:attrName>
                                            </p:attrNameLst>
                                          </p:cBhvr>
                                          <p:tavLst>
                                            <p:tav tm="0">
                                              <p:val>
                                                <p:fltVal val="0"/>
                                              </p:val>
                                            </p:tav>
                                            <p:tav tm="100000">
                                              <p:val>
                                                <p:strVal val="#ppt_w"/>
                                              </p:val>
                                            </p:tav>
                                          </p:tavLst>
                                        </p:anim>
                                        <p:anim calcmode="lin" valueType="num">
                                          <p:cBhvr>
                                            <p:cTn id="92" dur="250" fill="hold"/>
                                            <p:tgtEl>
                                              <p:spTgt spid="31"/>
                                            </p:tgtEl>
                                            <p:attrNameLst>
                                              <p:attrName>ppt_h</p:attrName>
                                            </p:attrNameLst>
                                          </p:cBhvr>
                                          <p:tavLst>
                                            <p:tav tm="0">
                                              <p:val>
                                                <p:fltVal val="0"/>
                                              </p:val>
                                            </p:tav>
                                            <p:tav tm="100000">
                                              <p:val>
                                                <p:strVal val="#ppt_h"/>
                                              </p:val>
                                            </p:tav>
                                          </p:tavLst>
                                        </p:anim>
                                        <p:animEffect transition="in" filter="fade">
                                          <p:cBhvr>
                                            <p:cTn id="93" dur="250"/>
                                            <p:tgtEl>
                                              <p:spTgt spid="31"/>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anim calcmode="lin" valueType="num">
                                          <p:cBhvr>
                                            <p:cTn id="96" dur="250" fill="hold"/>
                                            <p:tgtEl>
                                              <p:spTgt spid="32"/>
                                            </p:tgtEl>
                                            <p:attrNameLst>
                                              <p:attrName>ppt_w</p:attrName>
                                            </p:attrNameLst>
                                          </p:cBhvr>
                                          <p:tavLst>
                                            <p:tav tm="0">
                                              <p:val>
                                                <p:fltVal val="0"/>
                                              </p:val>
                                            </p:tav>
                                            <p:tav tm="100000">
                                              <p:val>
                                                <p:strVal val="#ppt_w"/>
                                              </p:val>
                                            </p:tav>
                                          </p:tavLst>
                                        </p:anim>
                                        <p:anim calcmode="lin" valueType="num">
                                          <p:cBhvr>
                                            <p:cTn id="97" dur="250" fill="hold"/>
                                            <p:tgtEl>
                                              <p:spTgt spid="32"/>
                                            </p:tgtEl>
                                            <p:attrNameLst>
                                              <p:attrName>ppt_h</p:attrName>
                                            </p:attrNameLst>
                                          </p:cBhvr>
                                          <p:tavLst>
                                            <p:tav tm="0">
                                              <p:val>
                                                <p:fltVal val="0"/>
                                              </p:val>
                                            </p:tav>
                                            <p:tav tm="100000">
                                              <p:val>
                                                <p:strVal val="#ppt_h"/>
                                              </p:val>
                                            </p:tav>
                                          </p:tavLst>
                                        </p:anim>
                                        <p:animEffect transition="in" filter="fade">
                                          <p:cBhvr>
                                            <p:cTn id="98" dur="250"/>
                                            <p:tgtEl>
                                              <p:spTgt spid="32"/>
                                            </p:tgtEl>
                                          </p:cBhvr>
                                        </p:animEffect>
                                      </p:childTnLst>
                                    </p:cTn>
                                  </p:par>
                                </p:childTnLst>
                              </p:cTn>
                            </p:par>
                            <p:par>
                              <p:cTn id="99" fill="hold">
                                <p:stCondLst>
                                  <p:cond delay="4000"/>
                                </p:stCondLst>
                                <p:childTnLst>
                                  <p:par>
                                    <p:cTn id="100" presetID="2" presetClass="entr" presetSubtype="4"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additive="base">
                                            <p:cTn id="102" dur="1000" fill="hold"/>
                                            <p:tgtEl>
                                              <p:spTgt spid="24"/>
                                            </p:tgtEl>
                                            <p:attrNameLst>
                                              <p:attrName>ppt_x</p:attrName>
                                            </p:attrNameLst>
                                          </p:cBhvr>
                                          <p:tavLst>
                                            <p:tav tm="0">
                                              <p:val>
                                                <p:strVal val="#ppt_x"/>
                                              </p:val>
                                            </p:tav>
                                            <p:tav tm="100000">
                                              <p:val>
                                                <p:strVal val="#ppt_x"/>
                                              </p:val>
                                            </p:tav>
                                          </p:tavLst>
                                        </p:anim>
                                        <p:anim calcmode="lin" valueType="num">
                                          <p:cBhvr additive="base">
                                            <p:cTn id="103" dur="1000" fill="hold"/>
                                            <p:tgtEl>
                                              <p:spTgt spid="24"/>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15"/>
                                            </p:tgtEl>
                                            <p:attrNameLst>
                                              <p:attrName>style.visibility</p:attrName>
                                            </p:attrNameLst>
                                          </p:cBhvr>
                                          <p:to>
                                            <p:strVal val="visible"/>
                                          </p:to>
                                        </p:set>
                                        <p:anim calcmode="lin" valueType="num">
                                          <p:cBhvr additive="base">
                                            <p:cTn id="106" dur="1000" fill="hold"/>
                                            <p:tgtEl>
                                              <p:spTgt spid="15"/>
                                            </p:tgtEl>
                                            <p:attrNameLst>
                                              <p:attrName>ppt_x</p:attrName>
                                            </p:attrNameLst>
                                          </p:cBhvr>
                                          <p:tavLst>
                                            <p:tav tm="0">
                                              <p:val>
                                                <p:strVal val="#ppt_x"/>
                                              </p:val>
                                            </p:tav>
                                            <p:tav tm="100000">
                                              <p:val>
                                                <p:strVal val="#ppt_x"/>
                                              </p:val>
                                            </p:tav>
                                          </p:tavLst>
                                        </p:anim>
                                        <p:anim calcmode="lin" valueType="num">
                                          <p:cBhvr additive="base">
                                            <p:cTn id="107" dur="1000" fill="hold"/>
                                            <p:tgtEl>
                                              <p:spTgt spid="15"/>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9"/>
                                            </p:tgtEl>
                                            <p:attrNameLst>
                                              <p:attrName>style.visibility</p:attrName>
                                            </p:attrNameLst>
                                          </p:cBhvr>
                                          <p:to>
                                            <p:strVal val="visible"/>
                                          </p:to>
                                        </p:set>
                                        <p:anim calcmode="lin" valueType="num">
                                          <p:cBhvr additive="base">
                                            <p:cTn id="110" dur="1000" fill="hold"/>
                                            <p:tgtEl>
                                              <p:spTgt spid="9"/>
                                            </p:tgtEl>
                                            <p:attrNameLst>
                                              <p:attrName>ppt_x</p:attrName>
                                            </p:attrNameLst>
                                          </p:cBhvr>
                                          <p:tavLst>
                                            <p:tav tm="0">
                                              <p:val>
                                                <p:strVal val="#ppt_x"/>
                                              </p:val>
                                            </p:tav>
                                            <p:tav tm="100000">
                                              <p:val>
                                                <p:strVal val="#ppt_x"/>
                                              </p:val>
                                            </p:tav>
                                          </p:tavLst>
                                        </p:anim>
                                        <p:anim calcmode="lin" valueType="num">
                                          <p:cBhvr additive="base">
                                            <p:cTn id="111" dur="1000" fill="hold"/>
                                            <p:tgtEl>
                                              <p:spTgt spid="9"/>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12"/>
                                            </p:tgtEl>
                                            <p:attrNameLst>
                                              <p:attrName>style.visibility</p:attrName>
                                            </p:attrNameLst>
                                          </p:cBhvr>
                                          <p:to>
                                            <p:strVal val="visible"/>
                                          </p:to>
                                        </p:set>
                                        <p:anim calcmode="lin" valueType="num">
                                          <p:cBhvr additive="base">
                                            <p:cTn id="114" dur="1000" fill="hold"/>
                                            <p:tgtEl>
                                              <p:spTgt spid="12"/>
                                            </p:tgtEl>
                                            <p:attrNameLst>
                                              <p:attrName>ppt_x</p:attrName>
                                            </p:attrNameLst>
                                          </p:cBhvr>
                                          <p:tavLst>
                                            <p:tav tm="0">
                                              <p:val>
                                                <p:strVal val="#ppt_x"/>
                                              </p:val>
                                            </p:tav>
                                            <p:tav tm="100000">
                                              <p:val>
                                                <p:strVal val="#ppt_x"/>
                                              </p:val>
                                            </p:tav>
                                          </p:tavLst>
                                        </p:anim>
                                        <p:anim calcmode="lin" valueType="num">
                                          <p:cBhvr additive="base">
                                            <p:cTn id="115" dur="1000" fill="hold"/>
                                            <p:tgtEl>
                                              <p:spTgt spid="12"/>
                                            </p:tgtEl>
                                            <p:attrNameLst>
                                              <p:attrName>ppt_y</p:attrName>
                                            </p:attrNameLst>
                                          </p:cBhvr>
                                          <p:tavLst>
                                            <p:tav tm="0">
                                              <p:val>
                                                <p:strVal val="1+#ppt_h/2"/>
                                              </p:val>
                                            </p:tav>
                                            <p:tav tm="100000">
                                              <p:val>
                                                <p:strVal val="#ppt_y"/>
                                              </p:val>
                                            </p:tav>
                                          </p:tavLst>
                                        </p:anim>
                                      </p:childTnLst>
                                    </p:cTn>
                                  </p:par>
                                </p:childTnLst>
                              </p:cTn>
                            </p:par>
                            <p:par>
                              <p:cTn id="116" fill="hold">
                                <p:stCondLst>
                                  <p:cond delay="5000"/>
                                </p:stCondLst>
                                <p:childTnLst>
                                  <p:par>
                                    <p:cTn id="117" presetID="22" presetClass="entr" presetSubtype="4" fill="hold" nodeType="afterEffect">
                                      <p:stCondLst>
                                        <p:cond delay="0"/>
                                      </p:stCondLst>
                                      <p:childTnLst>
                                        <p:set>
                                          <p:cBhvr>
                                            <p:cTn id="118" dur="1" fill="hold">
                                              <p:stCondLst>
                                                <p:cond delay="0"/>
                                              </p:stCondLst>
                                            </p:cTn>
                                            <p:tgtEl>
                                              <p:spTgt spid="49"/>
                                            </p:tgtEl>
                                            <p:attrNameLst>
                                              <p:attrName>style.visibility</p:attrName>
                                            </p:attrNameLst>
                                          </p:cBhvr>
                                          <p:to>
                                            <p:strVal val="visible"/>
                                          </p:to>
                                        </p:set>
                                        <p:animEffect transition="in" filter="wipe(down)">
                                          <p:cBhvr>
                                            <p:cTn id="119" dur="500"/>
                                            <p:tgtEl>
                                              <p:spTgt spid="49"/>
                                            </p:tgtEl>
                                          </p:cBhvr>
                                        </p:animEffect>
                                      </p:childTnLst>
                                    </p:cTn>
                                  </p:par>
                                  <p:par>
                                    <p:cTn id="120" presetID="22" presetClass="entr" presetSubtype="4" fill="hold" nodeType="withEffect">
                                      <p:stCondLst>
                                        <p:cond delay="0"/>
                                      </p:stCondLst>
                                      <p:childTnLst>
                                        <p:set>
                                          <p:cBhvr>
                                            <p:cTn id="121" dur="1" fill="hold">
                                              <p:stCondLst>
                                                <p:cond delay="0"/>
                                              </p:stCondLst>
                                            </p:cTn>
                                            <p:tgtEl>
                                              <p:spTgt spid="50"/>
                                            </p:tgtEl>
                                            <p:attrNameLst>
                                              <p:attrName>style.visibility</p:attrName>
                                            </p:attrNameLst>
                                          </p:cBhvr>
                                          <p:to>
                                            <p:strVal val="visible"/>
                                          </p:to>
                                        </p:set>
                                        <p:animEffect transition="in" filter="wipe(down)">
                                          <p:cBhvr>
                                            <p:cTn id="122" dur="500"/>
                                            <p:tgtEl>
                                              <p:spTgt spid="50"/>
                                            </p:tgtEl>
                                          </p:cBhvr>
                                        </p:animEffect>
                                      </p:childTnLst>
                                    </p:cTn>
                                  </p:par>
                                  <p:par>
                                    <p:cTn id="123" presetID="22" presetClass="entr" presetSubtype="4" fill="hold" nodeType="with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wipe(down)">
                                          <p:cBhvr>
                                            <p:cTn id="125" dur="500"/>
                                            <p:tgtEl>
                                              <p:spTgt spid="51"/>
                                            </p:tgtEl>
                                          </p:cBhvr>
                                        </p:animEffect>
                                      </p:childTnLst>
                                    </p:cTn>
                                  </p:par>
                                  <p:par>
                                    <p:cTn id="126" presetID="22" presetClass="entr" presetSubtype="4" fill="hold" nodeType="withEffect">
                                      <p:stCondLst>
                                        <p:cond delay="0"/>
                                      </p:stCondLst>
                                      <p:childTnLst>
                                        <p:set>
                                          <p:cBhvr>
                                            <p:cTn id="127" dur="1" fill="hold">
                                              <p:stCondLst>
                                                <p:cond delay="0"/>
                                              </p:stCondLst>
                                            </p:cTn>
                                            <p:tgtEl>
                                              <p:spTgt spid="52"/>
                                            </p:tgtEl>
                                            <p:attrNameLst>
                                              <p:attrName>style.visibility</p:attrName>
                                            </p:attrNameLst>
                                          </p:cBhvr>
                                          <p:to>
                                            <p:strVal val="visible"/>
                                          </p:to>
                                        </p:set>
                                        <p:animEffect transition="in" filter="wipe(down)">
                                          <p:cBhvr>
                                            <p:cTn id="128" dur="500"/>
                                            <p:tgtEl>
                                              <p:spTgt spid="52"/>
                                            </p:tgtEl>
                                          </p:cBhvr>
                                        </p:animEffect>
                                      </p:childTnLst>
                                    </p:cTn>
                                  </p:par>
                                </p:childTnLst>
                              </p:cTn>
                            </p:par>
                            <p:par>
                              <p:cTn id="129" fill="hold">
                                <p:stCondLst>
                                  <p:cond delay="5500"/>
                                </p:stCondLst>
                                <p:childTnLst>
                                  <p:par>
                                    <p:cTn id="130" presetID="53" presetClass="entr" presetSubtype="16" fill="hold" grpId="0" nodeType="afterEffect">
                                      <p:stCondLst>
                                        <p:cond delay="0"/>
                                      </p:stCondLst>
                                      <p:childTnLst>
                                        <p:set>
                                          <p:cBhvr>
                                            <p:cTn id="131" dur="1" fill="hold">
                                              <p:stCondLst>
                                                <p:cond delay="0"/>
                                              </p:stCondLst>
                                            </p:cTn>
                                            <p:tgtEl>
                                              <p:spTgt spid="41"/>
                                            </p:tgtEl>
                                            <p:attrNameLst>
                                              <p:attrName>style.visibility</p:attrName>
                                            </p:attrNameLst>
                                          </p:cBhvr>
                                          <p:to>
                                            <p:strVal val="visible"/>
                                          </p:to>
                                        </p:set>
                                        <p:anim calcmode="lin" valueType="num">
                                          <p:cBhvr>
                                            <p:cTn id="132" dur="250" fill="hold"/>
                                            <p:tgtEl>
                                              <p:spTgt spid="41"/>
                                            </p:tgtEl>
                                            <p:attrNameLst>
                                              <p:attrName>ppt_w</p:attrName>
                                            </p:attrNameLst>
                                          </p:cBhvr>
                                          <p:tavLst>
                                            <p:tav tm="0">
                                              <p:val>
                                                <p:fltVal val="0"/>
                                              </p:val>
                                            </p:tav>
                                            <p:tav tm="100000">
                                              <p:val>
                                                <p:strVal val="#ppt_w"/>
                                              </p:val>
                                            </p:tav>
                                          </p:tavLst>
                                        </p:anim>
                                        <p:anim calcmode="lin" valueType="num">
                                          <p:cBhvr>
                                            <p:cTn id="133" dur="250" fill="hold"/>
                                            <p:tgtEl>
                                              <p:spTgt spid="41"/>
                                            </p:tgtEl>
                                            <p:attrNameLst>
                                              <p:attrName>ppt_h</p:attrName>
                                            </p:attrNameLst>
                                          </p:cBhvr>
                                          <p:tavLst>
                                            <p:tav tm="0">
                                              <p:val>
                                                <p:fltVal val="0"/>
                                              </p:val>
                                            </p:tav>
                                            <p:tav tm="100000">
                                              <p:val>
                                                <p:strVal val="#ppt_h"/>
                                              </p:val>
                                            </p:tav>
                                          </p:tavLst>
                                        </p:anim>
                                        <p:animEffect transition="in" filter="fade">
                                          <p:cBhvr>
                                            <p:cTn id="134" dur="250"/>
                                            <p:tgtEl>
                                              <p:spTgt spid="41"/>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42"/>
                                            </p:tgtEl>
                                            <p:attrNameLst>
                                              <p:attrName>style.visibility</p:attrName>
                                            </p:attrNameLst>
                                          </p:cBhvr>
                                          <p:to>
                                            <p:strVal val="visible"/>
                                          </p:to>
                                        </p:set>
                                        <p:anim calcmode="lin" valueType="num">
                                          <p:cBhvr>
                                            <p:cTn id="137" dur="250" fill="hold"/>
                                            <p:tgtEl>
                                              <p:spTgt spid="42"/>
                                            </p:tgtEl>
                                            <p:attrNameLst>
                                              <p:attrName>ppt_w</p:attrName>
                                            </p:attrNameLst>
                                          </p:cBhvr>
                                          <p:tavLst>
                                            <p:tav tm="0">
                                              <p:val>
                                                <p:fltVal val="0"/>
                                              </p:val>
                                            </p:tav>
                                            <p:tav tm="100000">
                                              <p:val>
                                                <p:strVal val="#ppt_w"/>
                                              </p:val>
                                            </p:tav>
                                          </p:tavLst>
                                        </p:anim>
                                        <p:anim calcmode="lin" valueType="num">
                                          <p:cBhvr>
                                            <p:cTn id="138" dur="250" fill="hold"/>
                                            <p:tgtEl>
                                              <p:spTgt spid="42"/>
                                            </p:tgtEl>
                                            <p:attrNameLst>
                                              <p:attrName>ppt_h</p:attrName>
                                            </p:attrNameLst>
                                          </p:cBhvr>
                                          <p:tavLst>
                                            <p:tav tm="0">
                                              <p:val>
                                                <p:fltVal val="0"/>
                                              </p:val>
                                            </p:tav>
                                            <p:tav tm="100000">
                                              <p:val>
                                                <p:strVal val="#ppt_h"/>
                                              </p:val>
                                            </p:tav>
                                          </p:tavLst>
                                        </p:anim>
                                        <p:animEffect transition="in" filter="fade">
                                          <p:cBhvr>
                                            <p:cTn id="139" dur="250"/>
                                            <p:tgtEl>
                                              <p:spTgt spid="42"/>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43"/>
                                            </p:tgtEl>
                                            <p:attrNameLst>
                                              <p:attrName>style.visibility</p:attrName>
                                            </p:attrNameLst>
                                          </p:cBhvr>
                                          <p:to>
                                            <p:strVal val="visible"/>
                                          </p:to>
                                        </p:set>
                                        <p:anim calcmode="lin" valueType="num">
                                          <p:cBhvr>
                                            <p:cTn id="142" dur="250" fill="hold"/>
                                            <p:tgtEl>
                                              <p:spTgt spid="43"/>
                                            </p:tgtEl>
                                            <p:attrNameLst>
                                              <p:attrName>ppt_w</p:attrName>
                                            </p:attrNameLst>
                                          </p:cBhvr>
                                          <p:tavLst>
                                            <p:tav tm="0">
                                              <p:val>
                                                <p:fltVal val="0"/>
                                              </p:val>
                                            </p:tav>
                                            <p:tav tm="100000">
                                              <p:val>
                                                <p:strVal val="#ppt_w"/>
                                              </p:val>
                                            </p:tav>
                                          </p:tavLst>
                                        </p:anim>
                                        <p:anim calcmode="lin" valueType="num">
                                          <p:cBhvr>
                                            <p:cTn id="143" dur="250" fill="hold"/>
                                            <p:tgtEl>
                                              <p:spTgt spid="43"/>
                                            </p:tgtEl>
                                            <p:attrNameLst>
                                              <p:attrName>ppt_h</p:attrName>
                                            </p:attrNameLst>
                                          </p:cBhvr>
                                          <p:tavLst>
                                            <p:tav tm="0">
                                              <p:val>
                                                <p:fltVal val="0"/>
                                              </p:val>
                                            </p:tav>
                                            <p:tav tm="100000">
                                              <p:val>
                                                <p:strVal val="#ppt_h"/>
                                              </p:val>
                                            </p:tav>
                                          </p:tavLst>
                                        </p:anim>
                                        <p:animEffect transition="in" filter="fade">
                                          <p:cBhvr>
                                            <p:cTn id="144" dur="250"/>
                                            <p:tgtEl>
                                              <p:spTgt spid="43"/>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44"/>
                                            </p:tgtEl>
                                            <p:attrNameLst>
                                              <p:attrName>style.visibility</p:attrName>
                                            </p:attrNameLst>
                                          </p:cBhvr>
                                          <p:to>
                                            <p:strVal val="visible"/>
                                          </p:to>
                                        </p:set>
                                        <p:anim calcmode="lin" valueType="num">
                                          <p:cBhvr>
                                            <p:cTn id="147" dur="250" fill="hold"/>
                                            <p:tgtEl>
                                              <p:spTgt spid="44"/>
                                            </p:tgtEl>
                                            <p:attrNameLst>
                                              <p:attrName>ppt_w</p:attrName>
                                            </p:attrNameLst>
                                          </p:cBhvr>
                                          <p:tavLst>
                                            <p:tav tm="0">
                                              <p:val>
                                                <p:fltVal val="0"/>
                                              </p:val>
                                            </p:tav>
                                            <p:tav tm="100000">
                                              <p:val>
                                                <p:strVal val="#ppt_w"/>
                                              </p:val>
                                            </p:tav>
                                          </p:tavLst>
                                        </p:anim>
                                        <p:anim calcmode="lin" valueType="num">
                                          <p:cBhvr>
                                            <p:cTn id="148" dur="250" fill="hold"/>
                                            <p:tgtEl>
                                              <p:spTgt spid="44"/>
                                            </p:tgtEl>
                                            <p:attrNameLst>
                                              <p:attrName>ppt_h</p:attrName>
                                            </p:attrNameLst>
                                          </p:cBhvr>
                                          <p:tavLst>
                                            <p:tav tm="0">
                                              <p:val>
                                                <p:fltVal val="0"/>
                                              </p:val>
                                            </p:tav>
                                            <p:tav tm="100000">
                                              <p:val>
                                                <p:strVal val="#ppt_h"/>
                                              </p:val>
                                            </p:tav>
                                          </p:tavLst>
                                        </p:anim>
                                        <p:animEffect transition="in" filter="fade">
                                          <p:cBhvr>
                                            <p:cTn id="149"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5" grpId="0" animBg="1"/>
          <p:bldP spid="18" grpId="0" animBg="1"/>
          <p:bldP spid="21"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p:bldP spid="40" grpId="0"/>
          <p:bldP spid="41" grpId="0"/>
          <p:bldP spid="42" grpId="0"/>
          <p:bldP spid="43" grpId="0"/>
          <p:bldP spid="44" grpId="0"/>
          <p:bldP spid="45"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spaghetti junction&#10;&#10;Description automatically generated">
            <a:extLst>
              <a:ext uri="{FF2B5EF4-FFF2-40B4-BE49-F238E27FC236}">
                <a16:creationId xmlns:a16="http://schemas.microsoft.com/office/drawing/2014/main" id="{B77700FE-477C-6BFA-7EB6-25F9C7B6C6B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83" b="7783"/>
          <a:stretch>
            <a:fillRect/>
          </a:stretch>
        </p:blipFill>
        <p:spPr/>
      </p:pic>
      <p:sp>
        <p:nvSpPr>
          <p:cNvPr id="7" name="Rectangle 6"/>
          <p:cNvSpPr>
            <a:spLocks noChangeArrowheads="1"/>
          </p:cNvSpPr>
          <p:nvPr/>
        </p:nvSpPr>
        <p:spPr bwMode="auto">
          <a:xfrm>
            <a:off x="393700" y="334963"/>
            <a:ext cx="11401425" cy="6196013"/>
          </a:xfrm>
          <a:prstGeom prst="rect">
            <a:avLst/>
          </a:prstGeom>
          <a:solidFill>
            <a:srgbClr val="121F23">
              <a:alpha val="60000"/>
            </a:srgbClr>
          </a:solidFill>
          <a:ln>
            <a:noFill/>
          </a:ln>
        </p:spPr>
        <p:txBody>
          <a:bodyPr vert="horz" wrap="square" lIns="91440" tIns="45720" rIns="91440" bIns="45720" numCol="1" anchor="t" anchorCtr="0" compatLnSpc="1">
            <a:prstTxWarp prst="textNoShape">
              <a:avLst/>
            </a:prstTxWarp>
          </a:bodyPr>
          <a:lstStyle/>
          <a:p>
            <a:endParaRPr lang="ru-RU" dirty="0"/>
          </a:p>
        </p:txBody>
      </p:sp>
      <p:grpSp>
        <p:nvGrpSpPr>
          <p:cNvPr id="13" name="Group 12"/>
          <p:cNvGrpSpPr/>
          <p:nvPr/>
        </p:nvGrpSpPr>
        <p:grpSpPr>
          <a:xfrm>
            <a:off x="1082675" y="4564063"/>
            <a:ext cx="4722447" cy="1111568"/>
            <a:chOff x="1082675" y="4564063"/>
            <a:chExt cx="4722447" cy="1111568"/>
          </a:xfrm>
        </p:grpSpPr>
        <p:sp>
          <p:nvSpPr>
            <p:cNvPr id="8" name="Rectangle 7"/>
            <p:cNvSpPr>
              <a:spLocks noChangeArrowheads="1"/>
            </p:cNvSpPr>
            <p:nvPr/>
          </p:nvSpPr>
          <p:spPr bwMode="auto">
            <a:xfrm>
              <a:off x="1082675" y="4564063"/>
              <a:ext cx="3536224"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5200" b="1" i="0" u="none" strike="noStrike" cap="none" normalizeH="0" baseline="0" dirty="0">
                  <a:ln>
                    <a:noFill/>
                  </a:ln>
                  <a:solidFill>
                    <a:srgbClr val="FFFFFF">
                      <a:alpha val="60000"/>
                    </a:srgbClr>
                  </a:solidFill>
                  <a:effectLst/>
                  <a:latin typeface="Montserrat Medium" panose="00000600000000000000" pitchFamily="50" charset="0"/>
                </a:rPr>
                <a:t>DQN Code</a:t>
              </a:r>
              <a:endParaRPr kumimoji="0" lang="ru-RU" altLang="ru-RU" sz="1800" b="0" i="0" u="none" strike="noStrike" cap="none" normalizeH="0" baseline="0" dirty="0">
                <a:ln>
                  <a:noFill/>
                </a:ln>
                <a:solidFill>
                  <a:srgbClr val="FFFFFF">
                    <a:alpha val="60000"/>
                  </a:srgbClr>
                </a:solidFill>
                <a:effectLst/>
              </a:endParaRPr>
            </a:p>
          </p:txBody>
        </p:sp>
        <p:sp>
          <p:nvSpPr>
            <p:cNvPr id="9" name="Rectangle 8"/>
            <p:cNvSpPr>
              <a:spLocks noChangeArrowheads="1"/>
            </p:cNvSpPr>
            <p:nvPr/>
          </p:nvSpPr>
          <p:spPr bwMode="auto">
            <a:xfrm>
              <a:off x="1082675" y="5183188"/>
              <a:ext cx="47224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3200" b="1" i="0" u="none" strike="noStrike" cap="none" normalizeH="0" baseline="0" dirty="0">
                  <a:ln>
                    <a:noFill/>
                  </a:ln>
                  <a:solidFill>
                    <a:srgbClr val="FFFFFF">
                      <a:alpha val="60000"/>
                    </a:srgbClr>
                  </a:solidFill>
                  <a:effectLst/>
                  <a:latin typeface="Montserrat Medium" panose="00000600000000000000" pitchFamily="50" charset="0"/>
                </a:rPr>
                <a:t>Agent Implementation</a:t>
              </a:r>
              <a:endParaRPr kumimoji="0" lang="ru-RU" altLang="ru-RU" sz="1050" b="0" i="0" u="none" strike="noStrike" cap="none" normalizeH="0" baseline="0" dirty="0">
                <a:ln>
                  <a:noFill/>
                </a:ln>
                <a:solidFill>
                  <a:srgbClr val="FFFFFF">
                    <a:alpha val="60000"/>
                  </a:srgbClr>
                </a:solidFill>
                <a:effectLst/>
              </a:endParaRPr>
            </a:p>
          </p:txBody>
        </p:sp>
      </p:grpSp>
    </p:spTree>
    <p:extLst>
      <p:ext uri="{BB962C8B-B14F-4D97-AF65-F5344CB8AC3E}">
        <p14:creationId xmlns:p14="http://schemas.microsoft.com/office/powerpoint/2010/main" val="291863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6"/>
          <p:cNvSpPr>
            <a:spLocks noChangeArrowheads="1"/>
          </p:cNvSpPr>
          <p:nvPr/>
        </p:nvSpPr>
        <p:spPr bwMode="auto">
          <a:xfrm>
            <a:off x="1597025" y="2176463"/>
            <a:ext cx="1884363" cy="1881187"/>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ru-RU" dirty="0"/>
          </a:p>
        </p:txBody>
      </p:sp>
      <p:grpSp>
        <p:nvGrpSpPr>
          <p:cNvPr id="24" name="Group 23"/>
          <p:cNvGrpSpPr/>
          <p:nvPr/>
        </p:nvGrpSpPr>
        <p:grpSpPr>
          <a:xfrm>
            <a:off x="1354138" y="1931988"/>
            <a:ext cx="2963862" cy="2370137"/>
            <a:chOff x="1354138" y="1931988"/>
            <a:chExt cx="2963862" cy="2370137"/>
          </a:xfrm>
        </p:grpSpPr>
        <p:sp>
          <p:nvSpPr>
            <p:cNvPr id="7" name="Oval 7"/>
            <p:cNvSpPr>
              <a:spLocks noChangeArrowheads="1"/>
            </p:cNvSpPr>
            <p:nvPr/>
          </p:nvSpPr>
          <p:spPr bwMode="auto">
            <a:xfrm>
              <a:off x="1354138" y="1931988"/>
              <a:ext cx="2370138" cy="2370137"/>
            </a:xfrm>
            <a:prstGeom prst="ellipse">
              <a:avLst/>
            </a:prstGeom>
            <a:noFill/>
            <a:ln w="60325"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8" name="Line 8"/>
            <p:cNvSpPr>
              <a:spLocks noChangeShapeType="1"/>
            </p:cNvSpPr>
            <p:nvPr/>
          </p:nvSpPr>
          <p:spPr bwMode="auto">
            <a:xfrm>
              <a:off x="3724275" y="3117850"/>
              <a:ext cx="498475" cy="0"/>
            </a:xfrm>
            <a:prstGeom prst="line">
              <a:avLst/>
            </a:prstGeom>
            <a:noFill/>
            <a:ln w="60325"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Freeform 9"/>
            <p:cNvSpPr>
              <a:spLocks/>
            </p:cNvSpPr>
            <p:nvPr/>
          </p:nvSpPr>
          <p:spPr bwMode="auto">
            <a:xfrm>
              <a:off x="4222750" y="3022600"/>
              <a:ext cx="95250" cy="190500"/>
            </a:xfrm>
            <a:custGeom>
              <a:avLst/>
              <a:gdLst>
                <a:gd name="T0" fmla="*/ 25 w 25"/>
                <a:gd name="T1" fmla="*/ 50 h 50"/>
                <a:gd name="T2" fmla="*/ 0 w 25"/>
                <a:gd name="T3" fmla="*/ 25 h 50"/>
                <a:gd name="T4" fmla="*/ 25 w 25"/>
                <a:gd name="T5" fmla="*/ 0 h 50"/>
              </a:gdLst>
              <a:ahLst/>
              <a:cxnLst>
                <a:cxn ang="0">
                  <a:pos x="T0" y="T1"/>
                </a:cxn>
                <a:cxn ang="0">
                  <a:pos x="T2" y="T3"/>
                </a:cxn>
                <a:cxn ang="0">
                  <a:pos x="T4" y="T5"/>
                </a:cxn>
              </a:cxnLst>
              <a:rect l="0" t="0" r="r" b="b"/>
              <a:pathLst>
                <a:path w="25" h="50">
                  <a:moveTo>
                    <a:pt x="25" y="50"/>
                  </a:moveTo>
                  <a:cubicBezTo>
                    <a:pt x="11" y="50"/>
                    <a:pt x="0" y="39"/>
                    <a:pt x="0" y="25"/>
                  </a:cubicBezTo>
                  <a:cubicBezTo>
                    <a:pt x="0" y="11"/>
                    <a:pt x="11" y="0"/>
                    <a:pt x="25" y="0"/>
                  </a:cubicBezTo>
                </a:path>
              </a:pathLst>
            </a:custGeom>
            <a:noFill/>
            <a:ln w="60325"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10" name="Oval 10"/>
          <p:cNvSpPr>
            <a:spLocks noChangeArrowheads="1"/>
          </p:cNvSpPr>
          <p:nvPr/>
        </p:nvSpPr>
        <p:spPr bwMode="auto">
          <a:xfrm>
            <a:off x="5156200" y="2176463"/>
            <a:ext cx="1879600" cy="1881187"/>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ru-RU"/>
          </a:p>
        </p:txBody>
      </p:sp>
      <p:grpSp>
        <p:nvGrpSpPr>
          <p:cNvPr id="25" name="Group 24"/>
          <p:cNvGrpSpPr/>
          <p:nvPr/>
        </p:nvGrpSpPr>
        <p:grpSpPr>
          <a:xfrm>
            <a:off x="4318000" y="1931988"/>
            <a:ext cx="3554413" cy="2370137"/>
            <a:chOff x="4318000" y="1931988"/>
            <a:chExt cx="3554413" cy="2370137"/>
          </a:xfrm>
        </p:grpSpPr>
        <p:sp>
          <p:nvSpPr>
            <p:cNvPr id="11" name="Oval 11"/>
            <p:cNvSpPr>
              <a:spLocks noChangeArrowheads="1"/>
            </p:cNvSpPr>
            <p:nvPr/>
          </p:nvSpPr>
          <p:spPr bwMode="auto">
            <a:xfrm>
              <a:off x="4911725" y="1931988"/>
              <a:ext cx="2366963" cy="2370137"/>
            </a:xfrm>
            <a:prstGeom prst="ellipse">
              <a:avLst/>
            </a:prstGeom>
            <a:noFill/>
            <a:ln w="60325" cap="flat">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Line 12"/>
            <p:cNvSpPr>
              <a:spLocks noChangeShapeType="1"/>
            </p:cNvSpPr>
            <p:nvPr/>
          </p:nvSpPr>
          <p:spPr bwMode="auto">
            <a:xfrm>
              <a:off x="4413250" y="3117850"/>
              <a:ext cx="498475" cy="0"/>
            </a:xfrm>
            <a:prstGeom prst="line">
              <a:avLst/>
            </a:prstGeom>
            <a:noFill/>
            <a:ln w="60325"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Freeform 13"/>
            <p:cNvSpPr>
              <a:spLocks/>
            </p:cNvSpPr>
            <p:nvPr/>
          </p:nvSpPr>
          <p:spPr bwMode="auto">
            <a:xfrm>
              <a:off x="4318000" y="3022600"/>
              <a:ext cx="95250" cy="190500"/>
            </a:xfrm>
            <a:custGeom>
              <a:avLst/>
              <a:gdLst>
                <a:gd name="T0" fmla="*/ 0 w 25"/>
                <a:gd name="T1" fmla="*/ 0 h 50"/>
                <a:gd name="T2" fmla="*/ 25 w 25"/>
                <a:gd name="T3" fmla="*/ 25 h 50"/>
                <a:gd name="T4" fmla="*/ 0 w 25"/>
                <a:gd name="T5" fmla="*/ 50 h 50"/>
              </a:gdLst>
              <a:ahLst/>
              <a:cxnLst>
                <a:cxn ang="0">
                  <a:pos x="T0" y="T1"/>
                </a:cxn>
                <a:cxn ang="0">
                  <a:pos x="T2" y="T3"/>
                </a:cxn>
                <a:cxn ang="0">
                  <a:pos x="T4" y="T5"/>
                </a:cxn>
              </a:cxnLst>
              <a:rect l="0" t="0" r="r" b="b"/>
              <a:pathLst>
                <a:path w="25" h="50">
                  <a:moveTo>
                    <a:pt x="0" y="0"/>
                  </a:moveTo>
                  <a:cubicBezTo>
                    <a:pt x="13" y="0"/>
                    <a:pt x="25" y="11"/>
                    <a:pt x="25" y="25"/>
                  </a:cubicBezTo>
                  <a:cubicBezTo>
                    <a:pt x="25" y="39"/>
                    <a:pt x="13" y="50"/>
                    <a:pt x="0" y="50"/>
                  </a:cubicBezTo>
                </a:path>
              </a:pathLst>
            </a:custGeom>
            <a:noFill/>
            <a:ln w="60325" cap="flat">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Line 14"/>
            <p:cNvSpPr>
              <a:spLocks noChangeShapeType="1"/>
            </p:cNvSpPr>
            <p:nvPr/>
          </p:nvSpPr>
          <p:spPr bwMode="auto">
            <a:xfrm flipH="1">
              <a:off x="7278688" y="3117850"/>
              <a:ext cx="498475" cy="0"/>
            </a:xfrm>
            <a:prstGeom prst="line">
              <a:avLst/>
            </a:prstGeom>
            <a:noFill/>
            <a:ln w="60325"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Freeform 15"/>
            <p:cNvSpPr>
              <a:spLocks/>
            </p:cNvSpPr>
            <p:nvPr/>
          </p:nvSpPr>
          <p:spPr bwMode="auto">
            <a:xfrm>
              <a:off x="7777163" y="3022600"/>
              <a:ext cx="95250" cy="190500"/>
            </a:xfrm>
            <a:custGeom>
              <a:avLst/>
              <a:gdLst>
                <a:gd name="T0" fmla="*/ 25 w 25"/>
                <a:gd name="T1" fmla="*/ 0 h 50"/>
                <a:gd name="T2" fmla="*/ 0 w 25"/>
                <a:gd name="T3" fmla="*/ 25 h 50"/>
                <a:gd name="T4" fmla="*/ 25 w 25"/>
                <a:gd name="T5" fmla="*/ 50 h 50"/>
              </a:gdLst>
              <a:ahLst/>
              <a:cxnLst>
                <a:cxn ang="0">
                  <a:pos x="T0" y="T1"/>
                </a:cxn>
                <a:cxn ang="0">
                  <a:pos x="T2" y="T3"/>
                </a:cxn>
                <a:cxn ang="0">
                  <a:pos x="T4" y="T5"/>
                </a:cxn>
              </a:cxnLst>
              <a:rect l="0" t="0" r="r" b="b"/>
              <a:pathLst>
                <a:path w="25" h="50">
                  <a:moveTo>
                    <a:pt x="25" y="0"/>
                  </a:moveTo>
                  <a:cubicBezTo>
                    <a:pt x="12" y="0"/>
                    <a:pt x="0" y="11"/>
                    <a:pt x="0" y="25"/>
                  </a:cubicBezTo>
                  <a:cubicBezTo>
                    <a:pt x="0" y="39"/>
                    <a:pt x="12" y="50"/>
                    <a:pt x="25" y="50"/>
                  </a:cubicBezTo>
                </a:path>
              </a:pathLst>
            </a:custGeom>
            <a:noFill/>
            <a:ln w="60325" cap="flat">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16" name="Oval 16"/>
          <p:cNvSpPr>
            <a:spLocks noChangeArrowheads="1"/>
          </p:cNvSpPr>
          <p:nvPr/>
        </p:nvSpPr>
        <p:spPr bwMode="auto">
          <a:xfrm>
            <a:off x="8709025" y="2176463"/>
            <a:ext cx="1884363" cy="1881187"/>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grpSp>
        <p:nvGrpSpPr>
          <p:cNvPr id="26" name="Group 25"/>
          <p:cNvGrpSpPr/>
          <p:nvPr/>
        </p:nvGrpSpPr>
        <p:grpSpPr>
          <a:xfrm>
            <a:off x="7872413" y="1931988"/>
            <a:ext cx="2963863" cy="2370137"/>
            <a:chOff x="7872413" y="1931988"/>
            <a:chExt cx="2963863" cy="2370137"/>
          </a:xfrm>
        </p:grpSpPr>
        <p:sp>
          <p:nvSpPr>
            <p:cNvPr id="17" name="Oval 17"/>
            <p:cNvSpPr>
              <a:spLocks noChangeArrowheads="1"/>
            </p:cNvSpPr>
            <p:nvPr/>
          </p:nvSpPr>
          <p:spPr bwMode="auto">
            <a:xfrm>
              <a:off x="8466138" y="1931988"/>
              <a:ext cx="2370138" cy="2370137"/>
            </a:xfrm>
            <a:prstGeom prst="ellipse">
              <a:avLst/>
            </a:prstGeom>
            <a:noFill/>
            <a:ln w="60325" cap="flat">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 name="Line 18"/>
            <p:cNvSpPr>
              <a:spLocks noChangeShapeType="1"/>
            </p:cNvSpPr>
            <p:nvPr/>
          </p:nvSpPr>
          <p:spPr bwMode="auto">
            <a:xfrm flipH="1">
              <a:off x="7967663" y="3117850"/>
              <a:ext cx="498475" cy="0"/>
            </a:xfrm>
            <a:prstGeom prst="line">
              <a:avLst/>
            </a:prstGeom>
            <a:noFill/>
            <a:ln w="60325"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 name="Freeform 19"/>
            <p:cNvSpPr>
              <a:spLocks/>
            </p:cNvSpPr>
            <p:nvPr/>
          </p:nvSpPr>
          <p:spPr bwMode="auto">
            <a:xfrm>
              <a:off x="7872413" y="3022600"/>
              <a:ext cx="95250" cy="190500"/>
            </a:xfrm>
            <a:custGeom>
              <a:avLst/>
              <a:gdLst>
                <a:gd name="T0" fmla="*/ 0 w 25"/>
                <a:gd name="T1" fmla="*/ 50 h 50"/>
                <a:gd name="T2" fmla="*/ 25 w 25"/>
                <a:gd name="T3" fmla="*/ 25 h 50"/>
                <a:gd name="T4" fmla="*/ 0 w 25"/>
                <a:gd name="T5" fmla="*/ 0 h 50"/>
              </a:gdLst>
              <a:ahLst/>
              <a:cxnLst>
                <a:cxn ang="0">
                  <a:pos x="T0" y="T1"/>
                </a:cxn>
                <a:cxn ang="0">
                  <a:pos x="T2" y="T3"/>
                </a:cxn>
                <a:cxn ang="0">
                  <a:pos x="T4" y="T5"/>
                </a:cxn>
              </a:cxnLst>
              <a:rect l="0" t="0" r="r" b="b"/>
              <a:pathLst>
                <a:path w="25" h="50">
                  <a:moveTo>
                    <a:pt x="0" y="50"/>
                  </a:moveTo>
                  <a:cubicBezTo>
                    <a:pt x="14" y="50"/>
                    <a:pt x="25" y="39"/>
                    <a:pt x="25" y="25"/>
                  </a:cubicBezTo>
                  <a:cubicBezTo>
                    <a:pt x="25" y="11"/>
                    <a:pt x="14" y="0"/>
                    <a:pt x="0" y="0"/>
                  </a:cubicBezTo>
                </a:path>
              </a:pathLst>
            </a:custGeom>
            <a:noFill/>
            <a:ln w="60325" cap="flat">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27" name="Text Placeholder 26"/>
          <p:cNvSpPr>
            <a:spLocks noGrp="1"/>
          </p:cNvSpPr>
          <p:nvPr>
            <p:ph type="body" sz="quarter" idx="10"/>
          </p:nvPr>
        </p:nvSpPr>
        <p:spPr>
          <a:xfrm>
            <a:off x="5176189" y="4909169"/>
            <a:ext cx="1958975" cy="1714745"/>
          </a:xfrm>
        </p:spPr>
        <p:txBody>
          <a:bodyPr/>
          <a:lstStyle/>
          <a:p>
            <a:pPr marL="285750" lvl="0" indent="-285750">
              <a:buFont typeface="Arial" panose="020B0604020202020204" pitchFamily="34" charset="0"/>
              <a:buChar char="•"/>
            </a:pPr>
            <a:r>
              <a:rPr lang="en-US" dirty="0"/>
              <a:t>Easy to program</a:t>
            </a:r>
          </a:p>
          <a:p>
            <a:pPr marL="285750" lvl="0" indent="-285750">
              <a:buFont typeface="Arial" panose="020B0604020202020204" pitchFamily="34" charset="0"/>
              <a:buChar char="•"/>
            </a:pPr>
            <a:r>
              <a:rPr lang="en-US" dirty="0"/>
              <a:t>Rich with Data Science libraries like TensorFlow, Keras.</a:t>
            </a:r>
          </a:p>
          <a:p>
            <a:pPr marL="285750" lvl="0" indent="-285750">
              <a:buFont typeface="Arial" panose="020B0604020202020204" pitchFamily="34" charset="0"/>
              <a:buChar char="•"/>
            </a:pPr>
            <a:r>
              <a:rPr lang="en-US" dirty="0"/>
              <a:t>Open source</a:t>
            </a:r>
          </a:p>
          <a:p>
            <a:pPr marL="285750" lvl="0" indent="-285750">
              <a:buFont typeface="Arial" panose="020B0604020202020204" pitchFamily="34" charset="0"/>
              <a:buChar char="•"/>
            </a:pPr>
            <a:endParaRPr lang="ru-RU" dirty="0"/>
          </a:p>
          <a:p>
            <a:endParaRPr lang="ru-RU" dirty="0"/>
          </a:p>
        </p:txBody>
      </p:sp>
      <p:sp>
        <p:nvSpPr>
          <p:cNvPr id="28" name="Text Placeholder 27"/>
          <p:cNvSpPr>
            <a:spLocks noGrp="1"/>
          </p:cNvSpPr>
          <p:nvPr>
            <p:ph type="body" sz="quarter" idx="15"/>
          </p:nvPr>
        </p:nvSpPr>
        <p:spPr>
          <a:xfrm>
            <a:off x="5586559" y="4475658"/>
            <a:ext cx="1198660" cy="348864"/>
          </a:xfrm>
        </p:spPr>
        <p:txBody>
          <a:bodyPr/>
          <a:lstStyle/>
          <a:p>
            <a:r>
              <a:rPr lang="en-US" dirty="0"/>
              <a:t>Python</a:t>
            </a:r>
            <a:endParaRPr lang="ru-RU" dirty="0"/>
          </a:p>
        </p:txBody>
      </p:sp>
      <p:sp>
        <p:nvSpPr>
          <p:cNvPr id="29" name="Text Placeholder 28"/>
          <p:cNvSpPr>
            <a:spLocks noGrp="1"/>
          </p:cNvSpPr>
          <p:nvPr>
            <p:ph type="body" sz="quarter" idx="16"/>
          </p:nvPr>
        </p:nvSpPr>
        <p:spPr>
          <a:xfrm>
            <a:off x="1628841" y="5007401"/>
            <a:ext cx="1958975" cy="1022350"/>
          </a:xfrm>
        </p:spPr>
        <p:txBody>
          <a:bodyPr/>
          <a:lstStyle/>
          <a:p>
            <a:pPr marL="285750" lvl="0" indent="-285750">
              <a:buFont typeface="Arial" panose="020B0604020202020204" pitchFamily="34" charset="0"/>
              <a:buChar char="•"/>
            </a:pPr>
            <a:r>
              <a:rPr lang="en-US" dirty="0"/>
              <a:t>Simulation of Urban Mobility.</a:t>
            </a:r>
          </a:p>
          <a:p>
            <a:pPr marL="285750" lvl="0" indent="-285750">
              <a:buFont typeface="Arial" panose="020B0604020202020204" pitchFamily="34" charset="0"/>
              <a:buChar char="•"/>
            </a:pPr>
            <a:r>
              <a:rPr lang="en-US" dirty="0"/>
              <a:t>Open source. </a:t>
            </a:r>
          </a:p>
          <a:p>
            <a:pPr marL="285750" lvl="0" indent="-285750">
              <a:buFont typeface="Arial" panose="020B0604020202020204" pitchFamily="34" charset="0"/>
              <a:buChar char="•"/>
            </a:pPr>
            <a:r>
              <a:rPr lang="en-US" dirty="0"/>
              <a:t>Simulate Traffic &amp; intersections</a:t>
            </a:r>
            <a:endParaRPr lang="ru-RU" dirty="0"/>
          </a:p>
          <a:p>
            <a:endParaRPr lang="ru-RU" dirty="0"/>
          </a:p>
        </p:txBody>
      </p:sp>
      <p:sp>
        <p:nvSpPr>
          <p:cNvPr id="30" name="Text Placeholder 29"/>
          <p:cNvSpPr>
            <a:spLocks noGrp="1"/>
          </p:cNvSpPr>
          <p:nvPr>
            <p:ph type="body" sz="quarter" idx="17"/>
          </p:nvPr>
        </p:nvSpPr>
        <p:spPr>
          <a:xfrm>
            <a:off x="2076931" y="4475658"/>
            <a:ext cx="963428" cy="348864"/>
          </a:xfrm>
        </p:spPr>
        <p:txBody>
          <a:bodyPr/>
          <a:lstStyle/>
          <a:p>
            <a:r>
              <a:rPr lang="en-US" dirty="0"/>
              <a:t>SUMO</a:t>
            </a:r>
            <a:endParaRPr lang="ru-RU" dirty="0"/>
          </a:p>
        </p:txBody>
      </p:sp>
      <p:sp>
        <p:nvSpPr>
          <p:cNvPr id="31" name="Text Placeholder 30"/>
          <p:cNvSpPr>
            <a:spLocks noGrp="1"/>
          </p:cNvSpPr>
          <p:nvPr>
            <p:ph type="body" sz="quarter" idx="18"/>
          </p:nvPr>
        </p:nvSpPr>
        <p:spPr>
          <a:xfrm>
            <a:off x="8658534" y="5007401"/>
            <a:ext cx="2648374" cy="1022350"/>
          </a:xfrm>
        </p:spPr>
        <p:txBody>
          <a:bodyPr/>
          <a:lstStyle/>
          <a:p>
            <a:pPr marL="285750" lvl="0" indent="-285750">
              <a:buFont typeface="Arial" panose="020B0604020202020204" pitchFamily="34" charset="0"/>
              <a:buChar char="•"/>
            </a:pPr>
            <a:r>
              <a:rPr lang="en-US" dirty="0"/>
              <a:t>Training tuning libraries to speed up training process</a:t>
            </a:r>
          </a:p>
          <a:p>
            <a:pPr marL="285750" lvl="0" indent="-285750">
              <a:buFont typeface="Arial" panose="020B0604020202020204" pitchFamily="34" charset="0"/>
              <a:buChar char="•"/>
            </a:pPr>
            <a:r>
              <a:rPr lang="en-US" dirty="0"/>
              <a:t>creating high performance GPU-accelerated applications</a:t>
            </a:r>
            <a:endParaRPr lang="ru-RU" dirty="0"/>
          </a:p>
          <a:p>
            <a:endParaRPr lang="ru-RU" dirty="0"/>
          </a:p>
        </p:txBody>
      </p:sp>
      <p:sp>
        <p:nvSpPr>
          <p:cNvPr id="32" name="Text Placeholder 31"/>
          <p:cNvSpPr>
            <a:spLocks noGrp="1"/>
          </p:cNvSpPr>
          <p:nvPr>
            <p:ph type="body" sz="quarter" idx="19"/>
          </p:nvPr>
        </p:nvSpPr>
        <p:spPr>
          <a:xfrm>
            <a:off x="8831316" y="4475658"/>
            <a:ext cx="1688021" cy="348864"/>
          </a:xfrm>
        </p:spPr>
        <p:txBody>
          <a:bodyPr/>
          <a:lstStyle/>
          <a:p>
            <a:r>
              <a:rPr lang="en-US" dirty="0"/>
              <a:t>NIVIDIA GPU</a:t>
            </a:r>
            <a:endParaRPr lang="ru-RU" dirty="0"/>
          </a:p>
        </p:txBody>
      </p:sp>
      <p:sp>
        <p:nvSpPr>
          <p:cNvPr id="33" name="TextBox 22">
            <a:extLst>
              <a:ext uri="{FF2B5EF4-FFF2-40B4-BE49-F238E27FC236}">
                <a16:creationId xmlns:a16="http://schemas.microsoft.com/office/drawing/2014/main" id="{C52DEE78-8E1A-417D-ABE1-6B9F527318CF}"/>
              </a:ext>
            </a:extLst>
          </p:cNvPr>
          <p:cNvSpPr txBox="1"/>
          <p:nvPr/>
        </p:nvSpPr>
        <p:spPr>
          <a:xfrm>
            <a:off x="3821399" y="227896"/>
            <a:ext cx="4350871" cy="461665"/>
          </a:xfrm>
          <a:prstGeom prst="rect">
            <a:avLst/>
          </a:prstGeom>
          <a:noFill/>
        </p:spPr>
        <p:txBody>
          <a:bodyPr wrap="none" rtlCol="0">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Montserrat SemiBold" panose="00000700000000000000" pitchFamily="50" charset="-52"/>
              </a:rPr>
              <a:t>Tools &amp; Components Used</a:t>
            </a:r>
            <a:endParaRPr lang="ru-UA" sz="2400" dirty="0">
              <a:latin typeface="Montserrat SemiBold" panose="00000700000000000000" pitchFamily="50" charset="-52"/>
            </a:endParaRPr>
          </a:p>
        </p:txBody>
      </p:sp>
      <p:sp>
        <p:nvSpPr>
          <p:cNvPr id="34" name="TextBox 23">
            <a:extLst>
              <a:ext uri="{FF2B5EF4-FFF2-40B4-BE49-F238E27FC236}">
                <a16:creationId xmlns:a16="http://schemas.microsoft.com/office/drawing/2014/main" id="{7F8512A0-8704-4F16-BC36-16112831C30B}"/>
              </a:ext>
            </a:extLst>
          </p:cNvPr>
          <p:cNvSpPr txBox="1"/>
          <p:nvPr/>
        </p:nvSpPr>
        <p:spPr>
          <a:xfrm>
            <a:off x="4898653" y="620643"/>
            <a:ext cx="2236511" cy="338554"/>
          </a:xfrm>
          <a:prstGeom prst="rect">
            <a:avLst/>
          </a:prstGeom>
          <a:noFill/>
        </p:spPr>
        <p:txBody>
          <a:bodyPr wrap="none" rtlCol="0">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40000"/>
                    <a:lumOff val="60000"/>
                  </a:schemeClr>
                </a:solidFill>
                <a:latin typeface="Montserrat SemiBold" panose="00000700000000000000" pitchFamily="50" charset="-52"/>
              </a:rPr>
              <a:t>Development parts</a:t>
            </a:r>
            <a:endParaRPr lang="ru-UA" sz="1600" dirty="0">
              <a:solidFill>
                <a:schemeClr val="tx1">
                  <a:lumMod val="40000"/>
                  <a:lumOff val="60000"/>
                </a:schemeClr>
              </a:solidFill>
              <a:latin typeface="Montserrat SemiBold" panose="00000700000000000000" pitchFamily="50" charset="-52"/>
            </a:endParaRPr>
          </a:p>
        </p:txBody>
      </p:sp>
      <p:pic>
        <p:nvPicPr>
          <p:cNvPr id="2050" name="Picture 2" descr="Python (programming language) - Wikipedia">
            <a:extLst>
              <a:ext uri="{FF2B5EF4-FFF2-40B4-BE49-F238E27FC236}">
                <a16:creationId xmlns:a16="http://schemas.microsoft.com/office/drawing/2014/main" id="{14645EC5-D372-49EA-B7E9-A00E77974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1757" y="2634456"/>
            <a:ext cx="965200" cy="9652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DA for Arm64 | NVIDIA NGC">
            <a:extLst>
              <a:ext uri="{FF2B5EF4-FFF2-40B4-BE49-F238E27FC236}">
                <a16:creationId xmlns:a16="http://schemas.microsoft.com/office/drawing/2014/main" id="{6A22D125-7C7C-45E3-9EFD-83178A1A3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5412" y="2089829"/>
            <a:ext cx="3611588" cy="20331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BF66BAE-3C31-27F7-BD3C-7CB6D5AF31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8704" y="2019299"/>
            <a:ext cx="1636031" cy="2313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81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 calcmode="lin" valueType="num">
                                      <p:cBhvr>
                                        <p:cTn id="17" dur="500" fill="hold"/>
                                        <p:tgtEl>
                                          <p:spTgt spid="2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9">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9">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 calcmode="lin" valueType="num">
                                      <p:cBhvr>
                                        <p:cTn id="27"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29">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
                                            <p:txEl>
                                              <p:pRg st="0" end="0"/>
                                            </p:txEl>
                                          </p:spTgt>
                                        </p:tgtEl>
                                        <p:attrNameLst>
                                          <p:attrName>style.visibility</p:attrName>
                                        </p:attrNameLst>
                                      </p:cBhvr>
                                      <p:to>
                                        <p:strVal val="visible"/>
                                      </p:to>
                                    </p:set>
                                    <p:anim calcmode="lin" valueType="num">
                                      <p:cBhvr>
                                        <p:cTn id="32"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30">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xEl>
                                              <p:pRg st="1" end="1"/>
                                            </p:txEl>
                                          </p:spTgt>
                                        </p:tgtEl>
                                        <p:attrNameLst>
                                          <p:attrName>style.visibility</p:attrName>
                                        </p:attrNameLst>
                                      </p:cBhvr>
                                      <p:to>
                                        <p:strVal val="visible"/>
                                      </p:to>
                                    </p:set>
                                    <p:anim calcmode="lin" valueType="num">
                                      <p:cBhvr>
                                        <p:cTn id="37" dur="500" fill="hold"/>
                                        <p:tgtEl>
                                          <p:spTgt spid="29">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29">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29">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7">
                                            <p:txEl>
                                              <p:pRg st="2" end="2"/>
                                            </p:txEl>
                                          </p:spTgt>
                                        </p:tgtEl>
                                        <p:attrNameLst>
                                          <p:attrName>style.visibility</p:attrName>
                                        </p:attrNameLst>
                                      </p:cBhvr>
                                      <p:to>
                                        <p:strVal val="visible"/>
                                      </p:to>
                                    </p:set>
                                    <p:anim calcmode="lin" valueType="num">
                                      <p:cBhvr>
                                        <p:cTn id="49"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51" dur="500"/>
                                        <p:tgtEl>
                                          <p:spTgt spid="27">
                                            <p:txEl>
                                              <p:pRg st="2" end="2"/>
                                            </p:tx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7">
                                            <p:txEl>
                                              <p:pRg st="1" end="1"/>
                                            </p:txEl>
                                          </p:spTgt>
                                        </p:tgtEl>
                                        <p:attrNameLst>
                                          <p:attrName>style.visibility</p:attrName>
                                        </p:attrNameLst>
                                      </p:cBhvr>
                                      <p:to>
                                        <p:strVal val="visible"/>
                                      </p:to>
                                    </p:set>
                                    <p:anim calcmode="lin" valueType="num">
                                      <p:cBhvr>
                                        <p:cTn id="54"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55"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56" dur="500"/>
                                        <p:tgtEl>
                                          <p:spTgt spid="27">
                                            <p:txEl>
                                              <p:pRg st="1" end="1"/>
                                            </p:txEl>
                                          </p:spTgt>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 calcmode="lin" valueType="num">
                                      <p:cBhvr>
                                        <p:cTn id="59"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60"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61" dur="500"/>
                                        <p:tgtEl>
                                          <p:spTgt spid="27">
                                            <p:txEl>
                                              <p:pRg st="0" end="0"/>
                                            </p:txEl>
                                          </p:spTgt>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8">
                                            <p:txEl>
                                              <p:pRg st="0" end="0"/>
                                            </p:txEl>
                                          </p:spTgt>
                                        </p:tgtEl>
                                        <p:attrNameLst>
                                          <p:attrName>style.visibility</p:attrName>
                                        </p:attrNameLst>
                                      </p:cBhvr>
                                      <p:to>
                                        <p:strVal val="visible"/>
                                      </p:to>
                                    </p:set>
                                    <p:anim calcmode="lin" valueType="num">
                                      <p:cBhvr>
                                        <p:cTn id="64"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65"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66" dur="500"/>
                                        <p:tgtEl>
                                          <p:spTgt spid="28">
                                            <p:txEl>
                                              <p:pRg st="0" end="0"/>
                                            </p:txEl>
                                          </p:spTgt>
                                        </p:tgtEl>
                                      </p:cBhvr>
                                    </p:animEffect>
                                  </p:childTnLst>
                                </p:cTn>
                              </p:par>
                              <p:par>
                                <p:cTn id="67" presetID="53" presetClass="entr" presetSubtype="16" fill="hold" nodeType="withEffect">
                                  <p:stCondLst>
                                    <p:cond delay="0"/>
                                  </p:stCondLst>
                                  <p:childTnLst>
                                    <p:set>
                                      <p:cBhvr>
                                        <p:cTn id="68" dur="1" fill="hold">
                                          <p:stCondLst>
                                            <p:cond delay="0"/>
                                          </p:stCondLst>
                                        </p:cTn>
                                        <p:tgtEl>
                                          <p:spTgt spid="2050"/>
                                        </p:tgtEl>
                                        <p:attrNameLst>
                                          <p:attrName>style.visibility</p:attrName>
                                        </p:attrNameLst>
                                      </p:cBhvr>
                                      <p:to>
                                        <p:strVal val="visible"/>
                                      </p:to>
                                    </p:set>
                                    <p:anim calcmode="lin" valueType="num">
                                      <p:cBhvr>
                                        <p:cTn id="69" dur="500" fill="hold"/>
                                        <p:tgtEl>
                                          <p:spTgt spid="2050"/>
                                        </p:tgtEl>
                                        <p:attrNameLst>
                                          <p:attrName>ppt_w</p:attrName>
                                        </p:attrNameLst>
                                      </p:cBhvr>
                                      <p:tavLst>
                                        <p:tav tm="0">
                                          <p:val>
                                            <p:fltVal val="0"/>
                                          </p:val>
                                        </p:tav>
                                        <p:tav tm="100000">
                                          <p:val>
                                            <p:strVal val="#ppt_w"/>
                                          </p:val>
                                        </p:tav>
                                      </p:tavLst>
                                    </p:anim>
                                    <p:anim calcmode="lin" valueType="num">
                                      <p:cBhvr>
                                        <p:cTn id="70" dur="500" fill="hold"/>
                                        <p:tgtEl>
                                          <p:spTgt spid="2050"/>
                                        </p:tgtEl>
                                        <p:attrNameLst>
                                          <p:attrName>ppt_h</p:attrName>
                                        </p:attrNameLst>
                                      </p:cBhvr>
                                      <p:tavLst>
                                        <p:tav tm="0">
                                          <p:val>
                                            <p:fltVal val="0"/>
                                          </p:val>
                                        </p:tav>
                                        <p:tav tm="100000">
                                          <p:val>
                                            <p:strVal val="#ppt_h"/>
                                          </p:val>
                                        </p:tav>
                                      </p:tavLst>
                                    </p:anim>
                                    <p:animEffect transition="in" filter="fade">
                                      <p:cBhvr>
                                        <p:cTn id="71" dur="500"/>
                                        <p:tgtEl>
                                          <p:spTgt spid="2050"/>
                                        </p:tgtEl>
                                      </p:cBhvr>
                                    </p:animEffect>
                                  </p:childTnLst>
                                </p:cTn>
                              </p:par>
                              <p:par>
                                <p:cTn id="72" presetID="53" presetClass="entr" presetSubtype="16"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500" fill="hold"/>
                                        <p:tgtEl>
                                          <p:spTgt spid="25"/>
                                        </p:tgtEl>
                                        <p:attrNameLst>
                                          <p:attrName>ppt_w</p:attrName>
                                        </p:attrNameLst>
                                      </p:cBhvr>
                                      <p:tavLst>
                                        <p:tav tm="0">
                                          <p:val>
                                            <p:fltVal val="0"/>
                                          </p:val>
                                        </p:tav>
                                        <p:tav tm="100000">
                                          <p:val>
                                            <p:strVal val="#ppt_w"/>
                                          </p:val>
                                        </p:tav>
                                      </p:tavLst>
                                    </p:anim>
                                    <p:anim calcmode="lin" valueType="num">
                                      <p:cBhvr>
                                        <p:cTn id="75" dur="500" fill="hold"/>
                                        <p:tgtEl>
                                          <p:spTgt spid="25"/>
                                        </p:tgtEl>
                                        <p:attrNameLst>
                                          <p:attrName>ppt_h</p:attrName>
                                        </p:attrNameLst>
                                      </p:cBhvr>
                                      <p:tavLst>
                                        <p:tav tm="0">
                                          <p:val>
                                            <p:fltVal val="0"/>
                                          </p:val>
                                        </p:tav>
                                        <p:tav tm="100000">
                                          <p:val>
                                            <p:strVal val="#ppt_h"/>
                                          </p:val>
                                        </p:tav>
                                      </p:tavLst>
                                    </p:anim>
                                    <p:animEffect transition="in" filter="fade">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500" fill="hold"/>
                                        <p:tgtEl>
                                          <p:spTgt spid="16"/>
                                        </p:tgtEl>
                                        <p:attrNameLst>
                                          <p:attrName>ppt_w</p:attrName>
                                        </p:attrNameLst>
                                      </p:cBhvr>
                                      <p:tavLst>
                                        <p:tav tm="0">
                                          <p:val>
                                            <p:fltVal val="0"/>
                                          </p:val>
                                        </p:tav>
                                        <p:tav tm="100000">
                                          <p:val>
                                            <p:strVal val="#ppt_w"/>
                                          </p:val>
                                        </p:tav>
                                      </p:tavLst>
                                    </p:anim>
                                    <p:anim calcmode="lin" valueType="num">
                                      <p:cBhvr>
                                        <p:cTn id="82" dur="500" fill="hold"/>
                                        <p:tgtEl>
                                          <p:spTgt spid="16"/>
                                        </p:tgtEl>
                                        <p:attrNameLst>
                                          <p:attrName>ppt_h</p:attrName>
                                        </p:attrNameLst>
                                      </p:cBhvr>
                                      <p:tavLst>
                                        <p:tav tm="0">
                                          <p:val>
                                            <p:fltVal val="0"/>
                                          </p:val>
                                        </p:tav>
                                        <p:tav tm="100000">
                                          <p:val>
                                            <p:strVal val="#ppt_h"/>
                                          </p:val>
                                        </p:tav>
                                      </p:tavLst>
                                    </p:anim>
                                    <p:animEffect transition="in" filter="fade">
                                      <p:cBhvr>
                                        <p:cTn id="83" dur="500"/>
                                        <p:tgtEl>
                                          <p:spTgt spid="16"/>
                                        </p:tgtEl>
                                      </p:cBhvr>
                                    </p:animEffect>
                                  </p:childTnLst>
                                </p:cTn>
                              </p:par>
                              <p:par>
                                <p:cTn id="84" presetID="53" presetClass="entr" presetSubtype="16"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500" fill="hold"/>
                                        <p:tgtEl>
                                          <p:spTgt spid="26"/>
                                        </p:tgtEl>
                                        <p:attrNameLst>
                                          <p:attrName>ppt_w</p:attrName>
                                        </p:attrNameLst>
                                      </p:cBhvr>
                                      <p:tavLst>
                                        <p:tav tm="0">
                                          <p:val>
                                            <p:fltVal val="0"/>
                                          </p:val>
                                        </p:tav>
                                        <p:tav tm="100000">
                                          <p:val>
                                            <p:strVal val="#ppt_w"/>
                                          </p:val>
                                        </p:tav>
                                      </p:tavLst>
                                    </p:anim>
                                    <p:anim calcmode="lin" valueType="num">
                                      <p:cBhvr>
                                        <p:cTn id="87" dur="500" fill="hold"/>
                                        <p:tgtEl>
                                          <p:spTgt spid="26"/>
                                        </p:tgtEl>
                                        <p:attrNameLst>
                                          <p:attrName>ppt_h</p:attrName>
                                        </p:attrNameLst>
                                      </p:cBhvr>
                                      <p:tavLst>
                                        <p:tav tm="0">
                                          <p:val>
                                            <p:fltVal val="0"/>
                                          </p:val>
                                        </p:tav>
                                        <p:tav tm="100000">
                                          <p:val>
                                            <p:strVal val="#ppt_h"/>
                                          </p:val>
                                        </p:tav>
                                      </p:tavLst>
                                    </p:anim>
                                    <p:animEffect transition="in" filter="fade">
                                      <p:cBhvr>
                                        <p:cTn id="88" dur="500"/>
                                        <p:tgtEl>
                                          <p:spTgt spid="26"/>
                                        </p:tgtEl>
                                      </p:cBhvr>
                                    </p:animEffect>
                                  </p:childTnLst>
                                </p:cTn>
                              </p:par>
                              <p:par>
                                <p:cTn id="89" presetID="53" presetClass="entr" presetSubtype="16" fill="hold" nodeType="withEffect">
                                  <p:stCondLst>
                                    <p:cond delay="0"/>
                                  </p:stCondLst>
                                  <p:childTnLst>
                                    <p:set>
                                      <p:cBhvr>
                                        <p:cTn id="90" dur="1" fill="hold">
                                          <p:stCondLst>
                                            <p:cond delay="0"/>
                                          </p:stCondLst>
                                        </p:cTn>
                                        <p:tgtEl>
                                          <p:spTgt spid="2060"/>
                                        </p:tgtEl>
                                        <p:attrNameLst>
                                          <p:attrName>style.visibility</p:attrName>
                                        </p:attrNameLst>
                                      </p:cBhvr>
                                      <p:to>
                                        <p:strVal val="visible"/>
                                      </p:to>
                                    </p:set>
                                    <p:anim calcmode="lin" valueType="num">
                                      <p:cBhvr>
                                        <p:cTn id="91" dur="500" fill="hold"/>
                                        <p:tgtEl>
                                          <p:spTgt spid="2060"/>
                                        </p:tgtEl>
                                        <p:attrNameLst>
                                          <p:attrName>ppt_w</p:attrName>
                                        </p:attrNameLst>
                                      </p:cBhvr>
                                      <p:tavLst>
                                        <p:tav tm="0">
                                          <p:val>
                                            <p:fltVal val="0"/>
                                          </p:val>
                                        </p:tav>
                                        <p:tav tm="100000">
                                          <p:val>
                                            <p:strVal val="#ppt_w"/>
                                          </p:val>
                                        </p:tav>
                                      </p:tavLst>
                                    </p:anim>
                                    <p:anim calcmode="lin" valueType="num">
                                      <p:cBhvr>
                                        <p:cTn id="92" dur="500" fill="hold"/>
                                        <p:tgtEl>
                                          <p:spTgt spid="2060"/>
                                        </p:tgtEl>
                                        <p:attrNameLst>
                                          <p:attrName>ppt_h</p:attrName>
                                        </p:attrNameLst>
                                      </p:cBhvr>
                                      <p:tavLst>
                                        <p:tav tm="0">
                                          <p:val>
                                            <p:fltVal val="0"/>
                                          </p:val>
                                        </p:tav>
                                        <p:tav tm="100000">
                                          <p:val>
                                            <p:strVal val="#ppt_h"/>
                                          </p:val>
                                        </p:tav>
                                      </p:tavLst>
                                    </p:anim>
                                    <p:animEffect transition="in" filter="fade">
                                      <p:cBhvr>
                                        <p:cTn id="93" dur="500"/>
                                        <p:tgtEl>
                                          <p:spTgt spid="2060"/>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1">
                                            <p:txEl>
                                              <p:pRg st="0" end="0"/>
                                            </p:txEl>
                                          </p:spTgt>
                                        </p:tgtEl>
                                        <p:attrNameLst>
                                          <p:attrName>style.visibility</p:attrName>
                                        </p:attrNameLst>
                                      </p:cBhvr>
                                      <p:to>
                                        <p:strVal val="visible"/>
                                      </p:to>
                                    </p:set>
                                    <p:anim calcmode="lin" valueType="num">
                                      <p:cBhvr>
                                        <p:cTn id="96"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97"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98" dur="500"/>
                                        <p:tgtEl>
                                          <p:spTgt spid="31">
                                            <p:txEl>
                                              <p:pRg st="0" end="0"/>
                                            </p:txEl>
                                          </p:spTgt>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31">
                                            <p:txEl>
                                              <p:pRg st="1" end="1"/>
                                            </p:txEl>
                                          </p:spTgt>
                                        </p:tgtEl>
                                        <p:attrNameLst>
                                          <p:attrName>style.visibility</p:attrName>
                                        </p:attrNameLst>
                                      </p:cBhvr>
                                      <p:to>
                                        <p:strVal val="visible"/>
                                      </p:to>
                                    </p:set>
                                    <p:anim calcmode="lin" valueType="num">
                                      <p:cBhvr>
                                        <p:cTn id="101" dur="500" fill="hold"/>
                                        <p:tgtEl>
                                          <p:spTgt spid="31">
                                            <p:txEl>
                                              <p:pRg st="1" end="1"/>
                                            </p:txEl>
                                          </p:spTgt>
                                        </p:tgtEl>
                                        <p:attrNameLst>
                                          <p:attrName>ppt_w</p:attrName>
                                        </p:attrNameLst>
                                      </p:cBhvr>
                                      <p:tavLst>
                                        <p:tav tm="0">
                                          <p:val>
                                            <p:fltVal val="0"/>
                                          </p:val>
                                        </p:tav>
                                        <p:tav tm="100000">
                                          <p:val>
                                            <p:strVal val="#ppt_w"/>
                                          </p:val>
                                        </p:tav>
                                      </p:tavLst>
                                    </p:anim>
                                    <p:anim calcmode="lin" valueType="num">
                                      <p:cBhvr>
                                        <p:cTn id="102" dur="500" fill="hold"/>
                                        <p:tgtEl>
                                          <p:spTgt spid="31">
                                            <p:txEl>
                                              <p:pRg st="1" end="1"/>
                                            </p:txEl>
                                          </p:spTgt>
                                        </p:tgtEl>
                                        <p:attrNameLst>
                                          <p:attrName>ppt_h</p:attrName>
                                        </p:attrNameLst>
                                      </p:cBhvr>
                                      <p:tavLst>
                                        <p:tav tm="0">
                                          <p:val>
                                            <p:fltVal val="0"/>
                                          </p:val>
                                        </p:tav>
                                        <p:tav tm="100000">
                                          <p:val>
                                            <p:strVal val="#ppt_h"/>
                                          </p:val>
                                        </p:tav>
                                      </p:tavLst>
                                    </p:anim>
                                    <p:animEffect transition="in" filter="fade">
                                      <p:cBhvr>
                                        <p:cTn id="103" dur="500"/>
                                        <p:tgtEl>
                                          <p:spTgt spid="31">
                                            <p:txEl>
                                              <p:pRg st="1" end="1"/>
                                            </p:txEl>
                                          </p:spTgt>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2">
                                            <p:txEl>
                                              <p:pRg st="0" end="0"/>
                                            </p:txEl>
                                          </p:spTgt>
                                        </p:tgtEl>
                                        <p:attrNameLst>
                                          <p:attrName>style.visibility</p:attrName>
                                        </p:attrNameLst>
                                      </p:cBhvr>
                                      <p:to>
                                        <p:strVal val="visible"/>
                                      </p:to>
                                    </p:set>
                                    <p:anim calcmode="lin" valueType="num">
                                      <p:cBhvr>
                                        <p:cTn id="106"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107"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10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6" grpId="0" animBg="1"/>
      <p:bldP spid="27" grpId="0" uiExpand="1" build="p"/>
      <p:bldP spid="28" grpId="0" build="p"/>
      <p:bldP spid="29" grpId="0" uiExpand="1" build="p"/>
      <p:bldP spid="30" grpId="0" build="p"/>
      <p:bldP spid="31" grpId="0" uiExpand="1" build="p"/>
      <p:bldP spid="3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dow 04">
            <a:extLst>
              <a:ext uri="{FF2B5EF4-FFF2-40B4-BE49-F238E27FC236}">
                <a16:creationId xmlns:a16="http://schemas.microsoft.com/office/drawing/2014/main" id="{B869ABBD-2003-40C0-921C-4B7A3D0D8F71}"/>
              </a:ext>
            </a:extLst>
          </p:cNvPr>
          <p:cNvSpPr>
            <a:spLocks/>
          </p:cNvSpPr>
          <p:nvPr/>
        </p:nvSpPr>
        <p:spPr bwMode="auto">
          <a:xfrm>
            <a:off x="7844677" y="2921643"/>
            <a:ext cx="2272506" cy="1968105"/>
          </a:xfrm>
          <a:custGeom>
            <a:avLst/>
            <a:gdLst>
              <a:gd name="T0" fmla="*/ 465 w 465"/>
              <a:gd name="T1" fmla="*/ 406 h 412"/>
              <a:gd name="T2" fmla="*/ 461 w 465"/>
              <a:gd name="T3" fmla="*/ 411 h 412"/>
              <a:gd name="T4" fmla="*/ 43 w 465"/>
              <a:gd name="T5" fmla="*/ 411 h 412"/>
              <a:gd name="T6" fmla="*/ 39 w 465"/>
              <a:gd name="T7" fmla="*/ 408 h 412"/>
              <a:gd name="T8" fmla="*/ 0 w 465"/>
              <a:gd name="T9" fmla="*/ 46 h 412"/>
              <a:gd name="T10" fmla="*/ 4 w 465"/>
              <a:gd name="T11" fmla="*/ 41 h 412"/>
              <a:gd name="T12" fmla="*/ 295 w 465"/>
              <a:gd name="T13" fmla="*/ 0 h 412"/>
              <a:gd name="T14" fmla="*/ 299 w 465"/>
              <a:gd name="T15" fmla="*/ 4 h 412"/>
              <a:gd name="T16" fmla="*/ 465 w 465"/>
              <a:gd name="T17" fmla="*/ 4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412">
                <a:moveTo>
                  <a:pt x="465" y="406"/>
                </a:moveTo>
                <a:cubicBezTo>
                  <a:pt x="465" y="408"/>
                  <a:pt x="463" y="410"/>
                  <a:pt x="461" y="411"/>
                </a:cubicBezTo>
                <a:cubicBezTo>
                  <a:pt x="43" y="411"/>
                  <a:pt x="43" y="411"/>
                  <a:pt x="43" y="411"/>
                </a:cubicBezTo>
                <a:cubicBezTo>
                  <a:pt x="41" y="412"/>
                  <a:pt x="39" y="410"/>
                  <a:pt x="39" y="408"/>
                </a:cubicBezTo>
                <a:cubicBezTo>
                  <a:pt x="0" y="46"/>
                  <a:pt x="0" y="46"/>
                  <a:pt x="0" y="46"/>
                </a:cubicBezTo>
                <a:cubicBezTo>
                  <a:pt x="0" y="43"/>
                  <a:pt x="2" y="41"/>
                  <a:pt x="4" y="41"/>
                </a:cubicBezTo>
                <a:cubicBezTo>
                  <a:pt x="295" y="0"/>
                  <a:pt x="295" y="0"/>
                  <a:pt x="295" y="0"/>
                </a:cubicBezTo>
                <a:cubicBezTo>
                  <a:pt x="298" y="0"/>
                  <a:pt x="299" y="1"/>
                  <a:pt x="299" y="4"/>
                </a:cubicBezTo>
                <a:lnTo>
                  <a:pt x="465" y="406"/>
                </a:lnTo>
                <a:close/>
              </a:path>
            </a:pathLst>
          </a:custGeom>
          <a:gradFill>
            <a:gsLst>
              <a:gs pos="1000">
                <a:srgbClr val="000000">
                  <a:alpha val="53000"/>
                </a:srgbClr>
              </a:gs>
              <a:gs pos="100000">
                <a:schemeClr val="bg2">
                  <a:alpha val="8000"/>
                </a:schemeClr>
              </a:gs>
            </a:gsLst>
            <a:lin ang="5400000" scaled="0"/>
          </a:gradFill>
          <a:ln>
            <a:noFill/>
          </a:ln>
          <a:effectLst>
            <a:softEdge rad="139700"/>
          </a:effectLst>
        </p:spPr>
        <p:txBody>
          <a:bodyPr vert="horz" wrap="square" lIns="91440" tIns="45720" rIns="91440" bIns="45720" numCol="1" anchor="t" anchorCtr="0" compatLnSpc="1">
            <a:prstTxWarp prst="textNoShape">
              <a:avLst/>
            </a:prstTxWarp>
          </a:bodyPr>
          <a:lstStyle/>
          <a:p>
            <a:endParaRPr lang="ru-UA"/>
          </a:p>
        </p:txBody>
      </p:sp>
      <p:sp>
        <p:nvSpPr>
          <p:cNvPr id="40" name="Shadow 03">
            <a:extLst>
              <a:ext uri="{FF2B5EF4-FFF2-40B4-BE49-F238E27FC236}">
                <a16:creationId xmlns:a16="http://schemas.microsoft.com/office/drawing/2014/main" id="{0E1C35B7-C6B8-481E-B987-24008ACEA94C}"/>
              </a:ext>
            </a:extLst>
          </p:cNvPr>
          <p:cNvSpPr>
            <a:spLocks/>
          </p:cNvSpPr>
          <p:nvPr/>
        </p:nvSpPr>
        <p:spPr bwMode="auto">
          <a:xfrm>
            <a:off x="5996827" y="3635126"/>
            <a:ext cx="2272506" cy="1968105"/>
          </a:xfrm>
          <a:custGeom>
            <a:avLst/>
            <a:gdLst>
              <a:gd name="T0" fmla="*/ 465 w 465"/>
              <a:gd name="T1" fmla="*/ 406 h 412"/>
              <a:gd name="T2" fmla="*/ 461 w 465"/>
              <a:gd name="T3" fmla="*/ 411 h 412"/>
              <a:gd name="T4" fmla="*/ 43 w 465"/>
              <a:gd name="T5" fmla="*/ 411 h 412"/>
              <a:gd name="T6" fmla="*/ 39 w 465"/>
              <a:gd name="T7" fmla="*/ 408 h 412"/>
              <a:gd name="T8" fmla="*/ 0 w 465"/>
              <a:gd name="T9" fmla="*/ 46 h 412"/>
              <a:gd name="T10" fmla="*/ 4 w 465"/>
              <a:gd name="T11" fmla="*/ 41 h 412"/>
              <a:gd name="T12" fmla="*/ 295 w 465"/>
              <a:gd name="T13" fmla="*/ 0 h 412"/>
              <a:gd name="T14" fmla="*/ 299 w 465"/>
              <a:gd name="T15" fmla="*/ 4 h 412"/>
              <a:gd name="T16" fmla="*/ 465 w 465"/>
              <a:gd name="T17" fmla="*/ 4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412">
                <a:moveTo>
                  <a:pt x="465" y="406"/>
                </a:moveTo>
                <a:cubicBezTo>
                  <a:pt x="465" y="408"/>
                  <a:pt x="463" y="410"/>
                  <a:pt x="461" y="411"/>
                </a:cubicBezTo>
                <a:cubicBezTo>
                  <a:pt x="43" y="411"/>
                  <a:pt x="43" y="411"/>
                  <a:pt x="43" y="411"/>
                </a:cubicBezTo>
                <a:cubicBezTo>
                  <a:pt x="41" y="412"/>
                  <a:pt x="39" y="410"/>
                  <a:pt x="39" y="408"/>
                </a:cubicBezTo>
                <a:cubicBezTo>
                  <a:pt x="0" y="46"/>
                  <a:pt x="0" y="46"/>
                  <a:pt x="0" y="46"/>
                </a:cubicBezTo>
                <a:cubicBezTo>
                  <a:pt x="0" y="43"/>
                  <a:pt x="2" y="41"/>
                  <a:pt x="4" y="41"/>
                </a:cubicBezTo>
                <a:cubicBezTo>
                  <a:pt x="295" y="0"/>
                  <a:pt x="295" y="0"/>
                  <a:pt x="295" y="0"/>
                </a:cubicBezTo>
                <a:cubicBezTo>
                  <a:pt x="298" y="0"/>
                  <a:pt x="299" y="1"/>
                  <a:pt x="299" y="4"/>
                </a:cubicBezTo>
                <a:lnTo>
                  <a:pt x="465" y="406"/>
                </a:lnTo>
                <a:close/>
              </a:path>
            </a:pathLst>
          </a:custGeom>
          <a:gradFill>
            <a:gsLst>
              <a:gs pos="1000">
                <a:srgbClr val="000000">
                  <a:alpha val="53000"/>
                </a:srgbClr>
              </a:gs>
              <a:gs pos="100000">
                <a:schemeClr val="bg2">
                  <a:alpha val="8000"/>
                </a:schemeClr>
              </a:gs>
            </a:gsLst>
            <a:lin ang="5400000" scaled="0"/>
          </a:gradFill>
          <a:ln>
            <a:noFill/>
          </a:ln>
          <a:effectLst>
            <a:softEdge rad="139700"/>
          </a:effectLst>
        </p:spPr>
        <p:txBody>
          <a:bodyPr vert="horz" wrap="square" lIns="91440" tIns="45720" rIns="91440" bIns="45720" numCol="1" anchor="t" anchorCtr="0" compatLnSpc="1">
            <a:prstTxWarp prst="textNoShape">
              <a:avLst/>
            </a:prstTxWarp>
          </a:bodyPr>
          <a:lstStyle/>
          <a:p>
            <a:endParaRPr lang="ru-UA"/>
          </a:p>
        </p:txBody>
      </p:sp>
      <p:sp>
        <p:nvSpPr>
          <p:cNvPr id="39" name="Shadow 02">
            <a:extLst>
              <a:ext uri="{FF2B5EF4-FFF2-40B4-BE49-F238E27FC236}">
                <a16:creationId xmlns:a16="http://schemas.microsoft.com/office/drawing/2014/main" id="{87BA9991-F6E2-456E-857C-6EDB6E18A608}"/>
              </a:ext>
            </a:extLst>
          </p:cNvPr>
          <p:cNvSpPr>
            <a:spLocks/>
          </p:cNvSpPr>
          <p:nvPr/>
        </p:nvSpPr>
        <p:spPr bwMode="auto">
          <a:xfrm>
            <a:off x="4125516" y="4320713"/>
            <a:ext cx="2272506" cy="1968105"/>
          </a:xfrm>
          <a:custGeom>
            <a:avLst/>
            <a:gdLst>
              <a:gd name="T0" fmla="*/ 465 w 465"/>
              <a:gd name="T1" fmla="*/ 406 h 412"/>
              <a:gd name="T2" fmla="*/ 461 w 465"/>
              <a:gd name="T3" fmla="*/ 411 h 412"/>
              <a:gd name="T4" fmla="*/ 43 w 465"/>
              <a:gd name="T5" fmla="*/ 411 h 412"/>
              <a:gd name="T6" fmla="*/ 39 w 465"/>
              <a:gd name="T7" fmla="*/ 408 h 412"/>
              <a:gd name="T8" fmla="*/ 0 w 465"/>
              <a:gd name="T9" fmla="*/ 46 h 412"/>
              <a:gd name="T10" fmla="*/ 4 w 465"/>
              <a:gd name="T11" fmla="*/ 41 h 412"/>
              <a:gd name="T12" fmla="*/ 295 w 465"/>
              <a:gd name="T13" fmla="*/ 0 h 412"/>
              <a:gd name="T14" fmla="*/ 299 w 465"/>
              <a:gd name="T15" fmla="*/ 4 h 412"/>
              <a:gd name="T16" fmla="*/ 465 w 465"/>
              <a:gd name="T17" fmla="*/ 4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412">
                <a:moveTo>
                  <a:pt x="465" y="406"/>
                </a:moveTo>
                <a:cubicBezTo>
                  <a:pt x="465" y="408"/>
                  <a:pt x="463" y="410"/>
                  <a:pt x="461" y="411"/>
                </a:cubicBezTo>
                <a:cubicBezTo>
                  <a:pt x="43" y="411"/>
                  <a:pt x="43" y="411"/>
                  <a:pt x="43" y="411"/>
                </a:cubicBezTo>
                <a:cubicBezTo>
                  <a:pt x="41" y="412"/>
                  <a:pt x="39" y="410"/>
                  <a:pt x="39" y="408"/>
                </a:cubicBezTo>
                <a:cubicBezTo>
                  <a:pt x="0" y="46"/>
                  <a:pt x="0" y="46"/>
                  <a:pt x="0" y="46"/>
                </a:cubicBezTo>
                <a:cubicBezTo>
                  <a:pt x="0" y="43"/>
                  <a:pt x="2" y="41"/>
                  <a:pt x="4" y="41"/>
                </a:cubicBezTo>
                <a:cubicBezTo>
                  <a:pt x="295" y="0"/>
                  <a:pt x="295" y="0"/>
                  <a:pt x="295" y="0"/>
                </a:cubicBezTo>
                <a:cubicBezTo>
                  <a:pt x="298" y="0"/>
                  <a:pt x="299" y="1"/>
                  <a:pt x="299" y="4"/>
                </a:cubicBezTo>
                <a:lnTo>
                  <a:pt x="465" y="406"/>
                </a:lnTo>
                <a:close/>
              </a:path>
            </a:pathLst>
          </a:custGeom>
          <a:gradFill>
            <a:gsLst>
              <a:gs pos="1000">
                <a:srgbClr val="000000">
                  <a:alpha val="53000"/>
                </a:srgbClr>
              </a:gs>
              <a:gs pos="100000">
                <a:schemeClr val="bg2">
                  <a:alpha val="8000"/>
                </a:schemeClr>
              </a:gs>
            </a:gsLst>
            <a:lin ang="5400000" scaled="0"/>
          </a:gradFill>
          <a:ln>
            <a:noFill/>
          </a:ln>
          <a:effectLst>
            <a:softEdge rad="139700"/>
          </a:effectLst>
        </p:spPr>
        <p:txBody>
          <a:bodyPr vert="horz" wrap="square" lIns="91440" tIns="45720" rIns="91440" bIns="45720" numCol="1" anchor="t" anchorCtr="0" compatLnSpc="1">
            <a:prstTxWarp prst="textNoShape">
              <a:avLst/>
            </a:prstTxWarp>
          </a:bodyPr>
          <a:lstStyle/>
          <a:p>
            <a:endParaRPr lang="ru-UA"/>
          </a:p>
        </p:txBody>
      </p:sp>
      <p:sp>
        <p:nvSpPr>
          <p:cNvPr id="38" name="Shadow 01">
            <a:extLst>
              <a:ext uri="{FF2B5EF4-FFF2-40B4-BE49-F238E27FC236}">
                <a16:creationId xmlns:a16="http://schemas.microsoft.com/office/drawing/2014/main" id="{26C04C07-95F0-4141-B369-321134FAEA70}"/>
              </a:ext>
            </a:extLst>
          </p:cNvPr>
          <p:cNvSpPr>
            <a:spLocks/>
          </p:cNvSpPr>
          <p:nvPr/>
        </p:nvSpPr>
        <p:spPr bwMode="auto">
          <a:xfrm>
            <a:off x="2055723" y="5284848"/>
            <a:ext cx="2272506" cy="1968105"/>
          </a:xfrm>
          <a:custGeom>
            <a:avLst/>
            <a:gdLst>
              <a:gd name="T0" fmla="*/ 465 w 465"/>
              <a:gd name="T1" fmla="*/ 406 h 412"/>
              <a:gd name="T2" fmla="*/ 461 w 465"/>
              <a:gd name="T3" fmla="*/ 411 h 412"/>
              <a:gd name="T4" fmla="*/ 43 w 465"/>
              <a:gd name="T5" fmla="*/ 411 h 412"/>
              <a:gd name="T6" fmla="*/ 39 w 465"/>
              <a:gd name="T7" fmla="*/ 408 h 412"/>
              <a:gd name="T8" fmla="*/ 0 w 465"/>
              <a:gd name="T9" fmla="*/ 46 h 412"/>
              <a:gd name="T10" fmla="*/ 4 w 465"/>
              <a:gd name="T11" fmla="*/ 41 h 412"/>
              <a:gd name="T12" fmla="*/ 295 w 465"/>
              <a:gd name="T13" fmla="*/ 0 h 412"/>
              <a:gd name="T14" fmla="*/ 299 w 465"/>
              <a:gd name="T15" fmla="*/ 4 h 412"/>
              <a:gd name="T16" fmla="*/ 465 w 465"/>
              <a:gd name="T17" fmla="*/ 4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412">
                <a:moveTo>
                  <a:pt x="465" y="406"/>
                </a:moveTo>
                <a:cubicBezTo>
                  <a:pt x="465" y="408"/>
                  <a:pt x="463" y="410"/>
                  <a:pt x="461" y="411"/>
                </a:cubicBezTo>
                <a:cubicBezTo>
                  <a:pt x="43" y="411"/>
                  <a:pt x="43" y="411"/>
                  <a:pt x="43" y="411"/>
                </a:cubicBezTo>
                <a:cubicBezTo>
                  <a:pt x="41" y="412"/>
                  <a:pt x="39" y="410"/>
                  <a:pt x="39" y="408"/>
                </a:cubicBezTo>
                <a:cubicBezTo>
                  <a:pt x="0" y="46"/>
                  <a:pt x="0" y="46"/>
                  <a:pt x="0" y="46"/>
                </a:cubicBezTo>
                <a:cubicBezTo>
                  <a:pt x="0" y="43"/>
                  <a:pt x="2" y="41"/>
                  <a:pt x="4" y="41"/>
                </a:cubicBezTo>
                <a:cubicBezTo>
                  <a:pt x="295" y="0"/>
                  <a:pt x="295" y="0"/>
                  <a:pt x="295" y="0"/>
                </a:cubicBezTo>
                <a:cubicBezTo>
                  <a:pt x="298" y="0"/>
                  <a:pt x="299" y="1"/>
                  <a:pt x="299" y="4"/>
                </a:cubicBezTo>
                <a:lnTo>
                  <a:pt x="465" y="406"/>
                </a:lnTo>
                <a:close/>
              </a:path>
            </a:pathLst>
          </a:custGeom>
          <a:gradFill>
            <a:gsLst>
              <a:gs pos="1000">
                <a:srgbClr val="000000">
                  <a:alpha val="53000"/>
                </a:srgbClr>
              </a:gs>
              <a:gs pos="100000">
                <a:schemeClr val="bg2">
                  <a:alpha val="8000"/>
                </a:schemeClr>
              </a:gs>
            </a:gsLst>
            <a:lin ang="5400000" scaled="0"/>
          </a:gradFill>
          <a:ln>
            <a:noFill/>
          </a:ln>
          <a:effectLst>
            <a:softEdge rad="139700"/>
          </a:effectLst>
        </p:spPr>
        <p:txBody>
          <a:bodyPr vert="horz" wrap="square" lIns="91440" tIns="45720" rIns="91440" bIns="45720" numCol="1" anchor="t" anchorCtr="0" compatLnSpc="1">
            <a:prstTxWarp prst="textNoShape">
              <a:avLst/>
            </a:prstTxWarp>
          </a:bodyPr>
          <a:lstStyle/>
          <a:p>
            <a:endParaRPr lang="ru-UA"/>
          </a:p>
        </p:txBody>
      </p:sp>
      <p:grpSp>
        <p:nvGrpSpPr>
          <p:cNvPr id="30" name="Group 29">
            <a:extLst>
              <a:ext uri="{FF2B5EF4-FFF2-40B4-BE49-F238E27FC236}">
                <a16:creationId xmlns:a16="http://schemas.microsoft.com/office/drawing/2014/main" id="{141BC79D-7139-462C-BF9D-65F7BA24432B}"/>
              </a:ext>
            </a:extLst>
          </p:cNvPr>
          <p:cNvGrpSpPr/>
          <p:nvPr/>
        </p:nvGrpSpPr>
        <p:grpSpPr>
          <a:xfrm>
            <a:off x="8270424" y="786054"/>
            <a:ext cx="862416" cy="1131779"/>
            <a:chOff x="8050011" y="696913"/>
            <a:chExt cx="862416" cy="1131779"/>
          </a:xfrm>
        </p:grpSpPr>
        <p:sp>
          <p:nvSpPr>
            <p:cNvPr id="12" name="Rectangle 11">
              <a:extLst>
                <a:ext uri="{FF2B5EF4-FFF2-40B4-BE49-F238E27FC236}">
                  <a16:creationId xmlns:a16="http://schemas.microsoft.com/office/drawing/2014/main" id="{0BEABF2B-FF8A-48DB-99C8-919BF20C3C7D}"/>
                </a:ext>
              </a:extLst>
            </p:cNvPr>
            <p:cNvSpPr>
              <a:spLocks noChangeArrowheads="1"/>
            </p:cNvSpPr>
            <p:nvPr/>
          </p:nvSpPr>
          <p:spPr bwMode="auto">
            <a:xfrm>
              <a:off x="8110302" y="696913"/>
              <a:ext cx="7053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UA" altLang="ru-UA" sz="2400" b="1" i="0" u="none" strike="noStrike" cap="none" normalizeH="0" baseline="0">
                  <a:ln>
                    <a:noFill/>
                  </a:ln>
                  <a:solidFill>
                    <a:schemeClr val="accent5"/>
                  </a:solidFill>
                  <a:effectLst/>
                  <a:latin typeface="Open Sans Semibold" panose="020B0706030804020204" pitchFamily="34" charset="0"/>
                </a:rPr>
                <a:t>STEP</a:t>
              </a:r>
              <a:endParaRPr kumimoji="0" lang="ru-UA" altLang="ru-UA" sz="1800" b="0" i="0" u="none" strike="noStrike" cap="none" normalizeH="0" baseline="0">
                <a:ln>
                  <a:noFill/>
                </a:ln>
                <a:solidFill>
                  <a:schemeClr val="accent5"/>
                </a:solidFill>
                <a:effectLst/>
              </a:endParaRPr>
            </a:p>
          </p:txBody>
        </p:sp>
        <p:sp>
          <p:nvSpPr>
            <p:cNvPr id="13" name="Rectangle 12">
              <a:extLst>
                <a:ext uri="{FF2B5EF4-FFF2-40B4-BE49-F238E27FC236}">
                  <a16:creationId xmlns:a16="http://schemas.microsoft.com/office/drawing/2014/main" id="{B8B109E8-8325-4FB7-A62A-F8445E41020F}"/>
                </a:ext>
              </a:extLst>
            </p:cNvPr>
            <p:cNvSpPr>
              <a:spLocks noChangeArrowheads="1"/>
            </p:cNvSpPr>
            <p:nvPr/>
          </p:nvSpPr>
          <p:spPr bwMode="auto">
            <a:xfrm>
              <a:off x="8050011" y="920751"/>
              <a:ext cx="862416"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UA" altLang="ru-UA" sz="5900" b="1" i="0" u="none" strike="noStrike" cap="none" normalizeH="0" baseline="0">
                  <a:ln>
                    <a:noFill/>
                  </a:ln>
                  <a:solidFill>
                    <a:schemeClr val="accent5"/>
                  </a:solidFill>
                  <a:effectLst/>
                  <a:latin typeface="Open Sans Semibold" panose="020B0706030804020204" pitchFamily="34" charset="0"/>
                </a:rPr>
                <a:t>04</a:t>
              </a:r>
              <a:endParaRPr kumimoji="0" lang="ru-UA" altLang="ru-UA" sz="1800" b="0" i="0" u="none" strike="noStrike" cap="none" normalizeH="0" baseline="0">
                <a:ln>
                  <a:noFill/>
                </a:ln>
                <a:solidFill>
                  <a:schemeClr val="accent5"/>
                </a:solidFill>
                <a:effectLst/>
              </a:endParaRPr>
            </a:p>
          </p:txBody>
        </p:sp>
      </p:grpSp>
      <p:grpSp>
        <p:nvGrpSpPr>
          <p:cNvPr id="31" name="Group 30">
            <a:extLst>
              <a:ext uri="{FF2B5EF4-FFF2-40B4-BE49-F238E27FC236}">
                <a16:creationId xmlns:a16="http://schemas.microsoft.com/office/drawing/2014/main" id="{1D73BCB3-51FA-4BFC-A94A-309A83CFCA1F}"/>
              </a:ext>
            </a:extLst>
          </p:cNvPr>
          <p:cNvGrpSpPr/>
          <p:nvPr/>
        </p:nvGrpSpPr>
        <p:grpSpPr>
          <a:xfrm>
            <a:off x="6428924" y="1384542"/>
            <a:ext cx="862416" cy="1122253"/>
            <a:chOff x="6208511" y="1295401"/>
            <a:chExt cx="862416" cy="1122253"/>
          </a:xfrm>
        </p:grpSpPr>
        <p:sp>
          <p:nvSpPr>
            <p:cNvPr id="14" name="Rectangle 13">
              <a:extLst>
                <a:ext uri="{FF2B5EF4-FFF2-40B4-BE49-F238E27FC236}">
                  <a16:creationId xmlns:a16="http://schemas.microsoft.com/office/drawing/2014/main" id="{84795EB8-4C3A-40B8-94EC-1736E8C4A150}"/>
                </a:ext>
              </a:extLst>
            </p:cNvPr>
            <p:cNvSpPr>
              <a:spLocks noChangeArrowheads="1"/>
            </p:cNvSpPr>
            <p:nvPr/>
          </p:nvSpPr>
          <p:spPr bwMode="auto">
            <a:xfrm>
              <a:off x="6278327" y="1295401"/>
              <a:ext cx="7053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UA" altLang="ru-UA" sz="2400" b="1" i="0" u="none" strike="noStrike" cap="none" normalizeH="0" baseline="0">
                  <a:ln>
                    <a:noFill/>
                  </a:ln>
                  <a:solidFill>
                    <a:schemeClr val="accent3"/>
                  </a:solidFill>
                  <a:effectLst/>
                  <a:latin typeface="Open Sans Semibold" panose="020B0706030804020204" pitchFamily="34" charset="0"/>
                </a:rPr>
                <a:t>STEP</a:t>
              </a:r>
              <a:endParaRPr kumimoji="0" lang="ru-UA" altLang="ru-UA" sz="1800" b="0" i="0" u="none" strike="noStrike" cap="none" normalizeH="0" baseline="0">
                <a:ln>
                  <a:noFill/>
                </a:ln>
                <a:solidFill>
                  <a:schemeClr val="accent3"/>
                </a:solidFill>
                <a:effectLst/>
              </a:endParaRPr>
            </a:p>
          </p:txBody>
        </p:sp>
        <p:sp>
          <p:nvSpPr>
            <p:cNvPr id="15" name="Rectangle 14">
              <a:extLst>
                <a:ext uri="{FF2B5EF4-FFF2-40B4-BE49-F238E27FC236}">
                  <a16:creationId xmlns:a16="http://schemas.microsoft.com/office/drawing/2014/main" id="{7262961A-97A6-4674-8A55-123027A1E815}"/>
                </a:ext>
              </a:extLst>
            </p:cNvPr>
            <p:cNvSpPr>
              <a:spLocks noChangeArrowheads="1"/>
            </p:cNvSpPr>
            <p:nvPr/>
          </p:nvSpPr>
          <p:spPr bwMode="auto">
            <a:xfrm>
              <a:off x="6208511" y="1509713"/>
              <a:ext cx="862416"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UA" altLang="ru-UA" sz="5900" b="1" i="0" u="none" strike="noStrike" cap="none" normalizeH="0" baseline="0">
                  <a:ln>
                    <a:noFill/>
                  </a:ln>
                  <a:solidFill>
                    <a:schemeClr val="accent3"/>
                  </a:solidFill>
                  <a:effectLst/>
                  <a:latin typeface="Open Sans Semibold" panose="020B0706030804020204" pitchFamily="34" charset="0"/>
                </a:rPr>
                <a:t>03</a:t>
              </a:r>
              <a:endParaRPr kumimoji="0" lang="ru-UA" altLang="ru-UA" sz="1800" b="0" i="0" u="none" strike="noStrike" cap="none" normalizeH="0" baseline="0">
                <a:ln>
                  <a:noFill/>
                </a:ln>
                <a:solidFill>
                  <a:schemeClr val="accent3"/>
                </a:solidFill>
                <a:effectLst/>
              </a:endParaRPr>
            </a:p>
          </p:txBody>
        </p:sp>
      </p:grpSp>
      <p:grpSp>
        <p:nvGrpSpPr>
          <p:cNvPr id="32" name="Group 31">
            <a:extLst>
              <a:ext uri="{FF2B5EF4-FFF2-40B4-BE49-F238E27FC236}">
                <a16:creationId xmlns:a16="http://schemas.microsoft.com/office/drawing/2014/main" id="{39353248-10AD-4A63-ACF8-CF1C78FDBD94}"/>
              </a:ext>
            </a:extLst>
          </p:cNvPr>
          <p:cNvGrpSpPr/>
          <p:nvPr/>
        </p:nvGrpSpPr>
        <p:grpSpPr>
          <a:xfrm>
            <a:off x="4587424" y="2022717"/>
            <a:ext cx="862416" cy="1130191"/>
            <a:chOff x="4367011" y="1933576"/>
            <a:chExt cx="862416" cy="1130191"/>
          </a:xfrm>
        </p:grpSpPr>
        <p:sp>
          <p:nvSpPr>
            <p:cNvPr id="16" name="Rectangle 15">
              <a:extLst>
                <a:ext uri="{FF2B5EF4-FFF2-40B4-BE49-F238E27FC236}">
                  <a16:creationId xmlns:a16="http://schemas.microsoft.com/office/drawing/2014/main" id="{CE3D00F1-E87C-464C-9CBC-B1AB9C582BD9}"/>
                </a:ext>
              </a:extLst>
            </p:cNvPr>
            <p:cNvSpPr>
              <a:spLocks noChangeArrowheads="1"/>
            </p:cNvSpPr>
            <p:nvPr/>
          </p:nvSpPr>
          <p:spPr bwMode="auto">
            <a:xfrm>
              <a:off x="4430477" y="1933576"/>
              <a:ext cx="7053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UA" altLang="ru-UA" sz="2400" b="1" i="0" u="none" strike="noStrike" cap="none" normalizeH="0" baseline="0">
                  <a:ln>
                    <a:noFill/>
                  </a:ln>
                  <a:solidFill>
                    <a:schemeClr val="accent2"/>
                  </a:solidFill>
                  <a:effectLst/>
                  <a:latin typeface="Open Sans Semibold" panose="020B0706030804020204" pitchFamily="34" charset="0"/>
                </a:rPr>
                <a:t>STEP</a:t>
              </a:r>
              <a:endParaRPr kumimoji="0" lang="ru-UA" altLang="ru-UA" sz="1800" b="0" i="0" u="none" strike="noStrike" cap="none" normalizeH="0" baseline="0">
                <a:ln>
                  <a:noFill/>
                </a:ln>
                <a:solidFill>
                  <a:schemeClr val="accent2"/>
                </a:solidFill>
                <a:effectLst/>
              </a:endParaRPr>
            </a:p>
          </p:txBody>
        </p:sp>
        <p:sp>
          <p:nvSpPr>
            <p:cNvPr id="17" name="Rectangle 16">
              <a:extLst>
                <a:ext uri="{FF2B5EF4-FFF2-40B4-BE49-F238E27FC236}">
                  <a16:creationId xmlns:a16="http://schemas.microsoft.com/office/drawing/2014/main" id="{D95A476A-0A03-49F2-B7E7-88FE1497CB7C}"/>
                </a:ext>
              </a:extLst>
            </p:cNvPr>
            <p:cNvSpPr>
              <a:spLocks noChangeArrowheads="1"/>
            </p:cNvSpPr>
            <p:nvPr/>
          </p:nvSpPr>
          <p:spPr bwMode="auto">
            <a:xfrm>
              <a:off x="4367011" y="2155826"/>
              <a:ext cx="862416"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UA" altLang="ru-UA" sz="5900" b="1" i="0" u="none" strike="noStrike" cap="none" normalizeH="0" baseline="0">
                  <a:ln>
                    <a:noFill/>
                  </a:ln>
                  <a:solidFill>
                    <a:schemeClr val="accent2"/>
                  </a:solidFill>
                  <a:effectLst/>
                  <a:latin typeface="Open Sans Semibold" panose="020B0706030804020204" pitchFamily="34" charset="0"/>
                </a:rPr>
                <a:t>02</a:t>
              </a:r>
              <a:endParaRPr kumimoji="0" lang="ru-UA" altLang="ru-UA" sz="1800" b="0" i="0" u="none" strike="noStrike" cap="none" normalizeH="0" baseline="0">
                <a:ln>
                  <a:noFill/>
                </a:ln>
                <a:solidFill>
                  <a:schemeClr val="accent2"/>
                </a:solidFill>
                <a:effectLst/>
              </a:endParaRPr>
            </a:p>
          </p:txBody>
        </p:sp>
      </p:grpSp>
      <p:grpSp>
        <p:nvGrpSpPr>
          <p:cNvPr id="33" name="Group 32">
            <a:extLst>
              <a:ext uri="{FF2B5EF4-FFF2-40B4-BE49-F238E27FC236}">
                <a16:creationId xmlns:a16="http://schemas.microsoft.com/office/drawing/2014/main" id="{40BDBE6D-54ED-430A-A96B-1D2A22E3F1D6}"/>
              </a:ext>
            </a:extLst>
          </p:cNvPr>
          <p:cNvGrpSpPr/>
          <p:nvPr/>
        </p:nvGrpSpPr>
        <p:grpSpPr>
          <a:xfrm>
            <a:off x="2531612" y="2713279"/>
            <a:ext cx="862416" cy="1117491"/>
            <a:chOff x="2311199" y="2624138"/>
            <a:chExt cx="862416" cy="1117491"/>
          </a:xfrm>
        </p:grpSpPr>
        <p:sp>
          <p:nvSpPr>
            <p:cNvPr id="18" name="Rectangle 17">
              <a:extLst>
                <a:ext uri="{FF2B5EF4-FFF2-40B4-BE49-F238E27FC236}">
                  <a16:creationId xmlns:a16="http://schemas.microsoft.com/office/drawing/2014/main" id="{2EA65503-90DC-4FCD-8E3A-749ED52C8F2C}"/>
                </a:ext>
              </a:extLst>
            </p:cNvPr>
            <p:cNvSpPr>
              <a:spLocks noChangeArrowheads="1"/>
            </p:cNvSpPr>
            <p:nvPr/>
          </p:nvSpPr>
          <p:spPr bwMode="auto">
            <a:xfrm>
              <a:off x="2363552" y="2624138"/>
              <a:ext cx="7053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UA" altLang="ru-UA" sz="2400" b="1" i="0" u="none" strike="noStrike" cap="none" normalizeH="0" baseline="0" dirty="0">
                  <a:ln>
                    <a:noFill/>
                  </a:ln>
                  <a:solidFill>
                    <a:schemeClr val="accent1"/>
                  </a:solidFill>
                  <a:effectLst/>
                  <a:latin typeface="Open Sans Semibold" panose="020B0706030804020204" pitchFamily="34" charset="0"/>
                </a:rPr>
                <a:t>STEP</a:t>
              </a:r>
              <a:endParaRPr kumimoji="0" lang="ru-UA" altLang="ru-UA" sz="1800" b="0" i="0" u="none" strike="noStrike" cap="none" normalizeH="0" baseline="0" dirty="0">
                <a:ln>
                  <a:noFill/>
                </a:ln>
                <a:solidFill>
                  <a:schemeClr val="accent1"/>
                </a:solidFill>
                <a:effectLst/>
              </a:endParaRPr>
            </a:p>
          </p:txBody>
        </p:sp>
        <p:sp>
          <p:nvSpPr>
            <p:cNvPr id="19" name="Rectangle 18">
              <a:extLst>
                <a:ext uri="{FF2B5EF4-FFF2-40B4-BE49-F238E27FC236}">
                  <a16:creationId xmlns:a16="http://schemas.microsoft.com/office/drawing/2014/main" id="{EDFA675F-8AA9-46D1-A84A-70F29C3C00E7}"/>
                </a:ext>
              </a:extLst>
            </p:cNvPr>
            <p:cNvSpPr>
              <a:spLocks noChangeArrowheads="1"/>
            </p:cNvSpPr>
            <p:nvPr/>
          </p:nvSpPr>
          <p:spPr bwMode="auto">
            <a:xfrm>
              <a:off x="2311199" y="2833688"/>
              <a:ext cx="862416"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UA" altLang="ru-UA" sz="5900" b="1" i="0" u="none" strike="noStrike" cap="none" normalizeH="0" baseline="0">
                  <a:ln>
                    <a:noFill/>
                  </a:ln>
                  <a:solidFill>
                    <a:schemeClr val="accent1"/>
                  </a:solidFill>
                  <a:effectLst/>
                  <a:latin typeface="Open Sans Semibold" panose="020B0706030804020204" pitchFamily="34" charset="0"/>
                </a:rPr>
                <a:t>01</a:t>
              </a:r>
              <a:endParaRPr kumimoji="0" lang="ru-UA" altLang="ru-UA" sz="1800" b="0" i="0" u="none" strike="noStrike" cap="none" normalizeH="0" baseline="0">
                <a:ln>
                  <a:noFill/>
                </a:ln>
                <a:solidFill>
                  <a:schemeClr val="accent1"/>
                </a:solidFill>
                <a:effectLst/>
              </a:endParaRPr>
            </a:p>
          </p:txBody>
        </p:sp>
      </p:grpSp>
      <p:grpSp>
        <p:nvGrpSpPr>
          <p:cNvPr id="37" name="Stair_04">
            <a:extLst>
              <a:ext uri="{FF2B5EF4-FFF2-40B4-BE49-F238E27FC236}">
                <a16:creationId xmlns:a16="http://schemas.microsoft.com/office/drawing/2014/main" id="{2FDCCA3B-0F19-42F9-B452-9FE763469F3D}"/>
              </a:ext>
            </a:extLst>
          </p:cNvPr>
          <p:cNvGrpSpPr/>
          <p:nvPr/>
        </p:nvGrpSpPr>
        <p:grpSpPr>
          <a:xfrm>
            <a:off x="7975351" y="3108567"/>
            <a:ext cx="2463800" cy="1017588"/>
            <a:chOff x="7754938" y="3019426"/>
            <a:chExt cx="2463800" cy="1017588"/>
          </a:xfrm>
        </p:grpSpPr>
        <p:sp>
          <p:nvSpPr>
            <p:cNvPr id="26" name="Freeform 25">
              <a:extLst>
                <a:ext uri="{FF2B5EF4-FFF2-40B4-BE49-F238E27FC236}">
                  <a16:creationId xmlns:a16="http://schemas.microsoft.com/office/drawing/2014/main" id="{4319D15D-C3BA-45BA-93AE-2AA6C17DD48B}"/>
                </a:ext>
              </a:extLst>
            </p:cNvPr>
            <p:cNvSpPr>
              <a:spLocks/>
            </p:cNvSpPr>
            <p:nvPr/>
          </p:nvSpPr>
          <p:spPr bwMode="auto">
            <a:xfrm>
              <a:off x="7754938" y="3189288"/>
              <a:ext cx="1258888" cy="847725"/>
            </a:xfrm>
            <a:custGeom>
              <a:avLst/>
              <a:gdLst>
                <a:gd name="T0" fmla="*/ 793 w 793"/>
                <a:gd name="T1" fmla="*/ 534 h 534"/>
                <a:gd name="T2" fmla="*/ 0 w 793"/>
                <a:gd name="T3" fmla="*/ 101 h 534"/>
                <a:gd name="T4" fmla="*/ 0 w 793"/>
                <a:gd name="T5" fmla="*/ 0 h 534"/>
                <a:gd name="T6" fmla="*/ 793 w 793"/>
                <a:gd name="T7" fmla="*/ 432 h 534"/>
                <a:gd name="T8" fmla="*/ 793 w 793"/>
                <a:gd name="T9" fmla="*/ 534 h 534"/>
              </a:gdLst>
              <a:ahLst/>
              <a:cxnLst>
                <a:cxn ang="0">
                  <a:pos x="T0" y="T1"/>
                </a:cxn>
                <a:cxn ang="0">
                  <a:pos x="T2" y="T3"/>
                </a:cxn>
                <a:cxn ang="0">
                  <a:pos x="T4" y="T5"/>
                </a:cxn>
                <a:cxn ang="0">
                  <a:pos x="T6" y="T7"/>
                </a:cxn>
                <a:cxn ang="0">
                  <a:pos x="T8" y="T9"/>
                </a:cxn>
              </a:cxnLst>
              <a:rect l="0" t="0" r="r" b="b"/>
              <a:pathLst>
                <a:path w="793" h="534">
                  <a:moveTo>
                    <a:pt x="793" y="534"/>
                  </a:moveTo>
                  <a:lnTo>
                    <a:pt x="0" y="101"/>
                  </a:lnTo>
                  <a:lnTo>
                    <a:pt x="0" y="0"/>
                  </a:lnTo>
                  <a:lnTo>
                    <a:pt x="793" y="432"/>
                  </a:lnTo>
                  <a:lnTo>
                    <a:pt x="793" y="534"/>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ru-UA"/>
            </a:p>
          </p:txBody>
        </p:sp>
        <p:sp>
          <p:nvSpPr>
            <p:cNvPr id="27" name="Freeform 26">
              <a:extLst>
                <a:ext uri="{FF2B5EF4-FFF2-40B4-BE49-F238E27FC236}">
                  <a16:creationId xmlns:a16="http://schemas.microsoft.com/office/drawing/2014/main" id="{6CA80AF0-081D-4CBB-A3D2-2965F8AB3731}"/>
                </a:ext>
              </a:extLst>
            </p:cNvPr>
            <p:cNvSpPr>
              <a:spLocks/>
            </p:cNvSpPr>
            <p:nvPr/>
          </p:nvSpPr>
          <p:spPr bwMode="auto">
            <a:xfrm>
              <a:off x="7754938" y="3019426"/>
              <a:ext cx="2463800" cy="855663"/>
            </a:xfrm>
            <a:custGeom>
              <a:avLst/>
              <a:gdLst>
                <a:gd name="T0" fmla="*/ 793 w 1552"/>
                <a:gd name="T1" fmla="*/ 539 h 539"/>
                <a:gd name="T2" fmla="*/ 0 w 1552"/>
                <a:gd name="T3" fmla="*/ 107 h 539"/>
                <a:gd name="T4" fmla="*/ 759 w 1552"/>
                <a:gd name="T5" fmla="*/ 0 h 539"/>
                <a:gd name="T6" fmla="*/ 1552 w 1552"/>
                <a:gd name="T7" fmla="*/ 432 h 539"/>
                <a:gd name="T8" fmla="*/ 793 w 1552"/>
                <a:gd name="T9" fmla="*/ 539 h 539"/>
              </a:gdLst>
              <a:ahLst/>
              <a:cxnLst>
                <a:cxn ang="0">
                  <a:pos x="T0" y="T1"/>
                </a:cxn>
                <a:cxn ang="0">
                  <a:pos x="T2" y="T3"/>
                </a:cxn>
                <a:cxn ang="0">
                  <a:pos x="T4" y="T5"/>
                </a:cxn>
                <a:cxn ang="0">
                  <a:pos x="T6" y="T7"/>
                </a:cxn>
                <a:cxn ang="0">
                  <a:pos x="T8" y="T9"/>
                </a:cxn>
              </a:cxnLst>
              <a:rect l="0" t="0" r="r" b="b"/>
              <a:pathLst>
                <a:path w="1552" h="539">
                  <a:moveTo>
                    <a:pt x="793" y="539"/>
                  </a:moveTo>
                  <a:lnTo>
                    <a:pt x="0" y="107"/>
                  </a:lnTo>
                  <a:lnTo>
                    <a:pt x="759" y="0"/>
                  </a:lnTo>
                  <a:lnTo>
                    <a:pt x="1552" y="432"/>
                  </a:lnTo>
                  <a:lnTo>
                    <a:pt x="793" y="53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ru-UA"/>
            </a:p>
          </p:txBody>
        </p:sp>
        <p:sp>
          <p:nvSpPr>
            <p:cNvPr id="28" name="Freeform 27">
              <a:extLst>
                <a:ext uri="{FF2B5EF4-FFF2-40B4-BE49-F238E27FC236}">
                  <a16:creationId xmlns:a16="http://schemas.microsoft.com/office/drawing/2014/main" id="{31BACDB0-E972-4A7E-AB19-2C58791A4DFE}"/>
                </a:ext>
              </a:extLst>
            </p:cNvPr>
            <p:cNvSpPr>
              <a:spLocks/>
            </p:cNvSpPr>
            <p:nvPr/>
          </p:nvSpPr>
          <p:spPr bwMode="auto">
            <a:xfrm>
              <a:off x="9013825" y="3705226"/>
              <a:ext cx="1204913" cy="331788"/>
            </a:xfrm>
            <a:custGeom>
              <a:avLst/>
              <a:gdLst>
                <a:gd name="T0" fmla="*/ 759 w 759"/>
                <a:gd name="T1" fmla="*/ 0 h 209"/>
                <a:gd name="T2" fmla="*/ 759 w 759"/>
                <a:gd name="T3" fmla="*/ 102 h 209"/>
                <a:gd name="T4" fmla="*/ 0 w 759"/>
                <a:gd name="T5" fmla="*/ 209 h 209"/>
                <a:gd name="T6" fmla="*/ 0 w 759"/>
                <a:gd name="T7" fmla="*/ 107 h 209"/>
                <a:gd name="T8" fmla="*/ 759 w 759"/>
                <a:gd name="T9" fmla="*/ 0 h 209"/>
              </a:gdLst>
              <a:ahLst/>
              <a:cxnLst>
                <a:cxn ang="0">
                  <a:pos x="T0" y="T1"/>
                </a:cxn>
                <a:cxn ang="0">
                  <a:pos x="T2" y="T3"/>
                </a:cxn>
                <a:cxn ang="0">
                  <a:pos x="T4" y="T5"/>
                </a:cxn>
                <a:cxn ang="0">
                  <a:pos x="T6" y="T7"/>
                </a:cxn>
                <a:cxn ang="0">
                  <a:pos x="T8" y="T9"/>
                </a:cxn>
              </a:cxnLst>
              <a:rect l="0" t="0" r="r" b="b"/>
              <a:pathLst>
                <a:path w="759" h="209">
                  <a:moveTo>
                    <a:pt x="759" y="0"/>
                  </a:moveTo>
                  <a:lnTo>
                    <a:pt x="759" y="102"/>
                  </a:lnTo>
                  <a:lnTo>
                    <a:pt x="0" y="209"/>
                  </a:lnTo>
                  <a:lnTo>
                    <a:pt x="0" y="107"/>
                  </a:lnTo>
                  <a:lnTo>
                    <a:pt x="759"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ru-UA"/>
            </a:p>
          </p:txBody>
        </p:sp>
        <p:sp>
          <p:nvSpPr>
            <p:cNvPr id="29" name="Freeform 28">
              <a:extLst>
                <a:ext uri="{FF2B5EF4-FFF2-40B4-BE49-F238E27FC236}">
                  <a16:creationId xmlns:a16="http://schemas.microsoft.com/office/drawing/2014/main" id="{6D26E4E2-247E-4718-942C-B82A3A73961E}"/>
                </a:ext>
              </a:extLst>
            </p:cNvPr>
            <p:cNvSpPr>
              <a:spLocks/>
            </p:cNvSpPr>
            <p:nvPr/>
          </p:nvSpPr>
          <p:spPr bwMode="auto">
            <a:xfrm>
              <a:off x="7754938" y="3189288"/>
              <a:ext cx="2463800" cy="685800"/>
            </a:xfrm>
            <a:custGeom>
              <a:avLst/>
              <a:gdLst>
                <a:gd name="T0" fmla="*/ 0 w 1552"/>
                <a:gd name="T1" fmla="*/ 0 h 432"/>
                <a:gd name="T2" fmla="*/ 793 w 1552"/>
                <a:gd name="T3" fmla="*/ 432 h 432"/>
                <a:gd name="T4" fmla="*/ 1552 w 1552"/>
                <a:gd name="T5" fmla="*/ 325 h 432"/>
              </a:gdLst>
              <a:ahLst/>
              <a:cxnLst>
                <a:cxn ang="0">
                  <a:pos x="T0" y="T1"/>
                </a:cxn>
                <a:cxn ang="0">
                  <a:pos x="T2" y="T3"/>
                </a:cxn>
                <a:cxn ang="0">
                  <a:pos x="T4" y="T5"/>
                </a:cxn>
              </a:cxnLst>
              <a:rect l="0" t="0" r="r" b="b"/>
              <a:pathLst>
                <a:path w="1552" h="432">
                  <a:moveTo>
                    <a:pt x="0" y="0"/>
                  </a:moveTo>
                  <a:lnTo>
                    <a:pt x="793" y="432"/>
                  </a:lnTo>
                  <a:lnTo>
                    <a:pt x="1552" y="325"/>
                  </a:lnTo>
                </a:path>
              </a:pathLst>
            </a:custGeom>
            <a:noFill/>
            <a:ln w="15875" cap="flat">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UA"/>
            </a:p>
          </p:txBody>
        </p:sp>
      </p:grpSp>
      <p:grpSp>
        <p:nvGrpSpPr>
          <p:cNvPr id="36" name="Stair_03">
            <a:extLst>
              <a:ext uri="{FF2B5EF4-FFF2-40B4-BE49-F238E27FC236}">
                <a16:creationId xmlns:a16="http://schemas.microsoft.com/office/drawing/2014/main" id="{6C017BF9-6D24-4192-8594-83599629D593}"/>
              </a:ext>
            </a:extLst>
          </p:cNvPr>
          <p:cNvGrpSpPr/>
          <p:nvPr/>
        </p:nvGrpSpPr>
        <p:grpSpPr>
          <a:xfrm>
            <a:off x="6122738" y="3794367"/>
            <a:ext cx="2465388" cy="1017587"/>
            <a:chOff x="5902325" y="3705226"/>
            <a:chExt cx="2465388" cy="1017587"/>
          </a:xfrm>
        </p:grpSpPr>
        <p:sp>
          <p:nvSpPr>
            <p:cNvPr id="22" name="Freeform 21">
              <a:extLst>
                <a:ext uri="{FF2B5EF4-FFF2-40B4-BE49-F238E27FC236}">
                  <a16:creationId xmlns:a16="http://schemas.microsoft.com/office/drawing/2014/main" id="{1E47FEB7-9E69-4BA6-8219-434A15918CE3}"/>
                </a:ext>
              </a:extLst>
            </p:cNvPr>
            <p:cNvSpPr>
              <a:spLocks/>
            </p:cNvSpPr>
            <p:nvPr/>
          </p:nvSpPr>
          <p:spPr bwMode="auto">
            <a:xfrm>
              <a:off x="5902325" y="3705226"/>
              <a:ext cx="2465388" cy="857250"/>
            </a:xfrm>
            <a:custGeom>
              <a:avLst/>
              <a:gdLst>
                <a:gd name="T0" fmla="*/ 793 w 1553"/>
                <a:gd name="T1" fmla="*/ 540 h 540"/>
                <a:gd name="T2" fmla="*/ 0 w 1553"/>
                <a:gd name="T3" fmla="*/ 107 h 540"/>
                <a:gd name="T4" fmla="*/ 760 w 1553"/>
                <a:gd name="T5" fmla="*/ 0 h 540"/>
                <a:gd name="T6" fmla="*/ 1553 w 1553"/>
                <a:gd name="T7" fmla="*/ 433 h 540"/>
                <a:gd name="T8" fmla="*/ 793 w 1553"/>
                <a:gd name="T9" fmla="*/ 540 h 540"/>
              </a:gdLst>
              <a:ahLst/>
              <a:cxnLst>
                <a:cxn ang="0">
                  <a:pos x="T0" y="T1"/>
                </a:cxn>
                <a:cxn ang="0">
                  <a:pos x="T2" y="T3"/>
                </a:cxn>
                <a:cxn ang="0">
                  <a:pos x="T4" y="T5"/>
                </a:cxn>
                <a:cxn ang="0">
                  <a:pos x="T6" y="T7"/>
                </a:cxn>
                <a:cxn ang="0">
                  <a:pos x="T8" y="T9"/>
                </a:cxn>
              </a:cxnLst>
              <a:rect l="0" t="0" r="r" b="b"/>
              <a:pathLst>
                <a:path w="1553" h="540">
                  <a:moveTo>
                    <a:pt x="793" y="540"/>
                  </a:moveTo>
                  <a:lnTo>
                    <a:pt x="0" y="107"/>
                  </a:lnTo>
                  <a:lnTo>
                    <a:pt x="760" y="0"/>
                  </a:lnTo>
                  <a:lnTo>
                    <a:pt x="1553" y="433"/>
                  </a:lnTo>
                  <a:lnTo>
                    <a:pt x="793" y="5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ru-UA"/>
            </a:p>
          </p:txBody>
        </p:sp>
        <p:sp>
          <p:nvSpPr>
            <p:cNvPr id="23" name="Freeform 22">
              <a:extLst>
                <a:ext uri="{FF2B5EF4-FFF2-40B4-BE49-F238E27FC236}">
                  <a16:creationId xmlns:a16="http://schemas.microsoft.com/office/drawing/2014/main" id="{7CEEEDEA-9914-48BB-ABB8-EF30B6052275}"/>
                </a:ext>
              </a:extLst>
            </p:cNvPr>
            <p:cNvSpPr>
              <a:spLocks/>
            </p:cNvSpPr>
            <p:nvPr/>
          </p:nvSpPr>
          <p:spPr bwMode="auto">
            <a:xfrm>
              <a:off x="7161213" y="4392613"/>
              <a:ext cx="1206500" cy="330200"/>
            </a:xfrm>
            <a:custGeom>
              <a:avLst/>
              <a:gdLst>
                <a:gd name="T0" fmla="*/ 760 w 760"/>
                <a:gd name="T1" fmla="*/ 0 h 208"/>
                <a:gd name="T2" fmla="*/ 760 w 760"/>
                <a:gd name="T3" fmla="*/ 101 h 208"/>
                <a:gd name="T4" fmla="*/ 0 w 760"/>
                <a:gd name="T5" fmla="*/ 208 h 208"/>
                <a:gd name="T6" fmla="*/ 0 w 760"/>
                <a:gd name="T7" fmla="*/ 107 h 208"/>
                <a:gd name="T8" fmla="*/ 760 w 760"/>
                <a:gd name="T9" fmla="*/ 0 h 208"/>
              </a:gdLst>
              <a:ahLst/>
              <a:cxnLst>
                <a:cxn ang="0">
                  <a:pos x="T0" y="T1"/>
                </a:cxn>
                <a:cxn ang="0">
                  <a:pos x="T2" y="T3"/>
                </a:cxn>
                <a:cxn ang="0">
                  <a:pos x="T4" y="T5"/>
                </a:cxn>
                <a:cxn ang="0">
                  <a:pos x="T6" y="T7"/>
                </a:cxn>
                <a:cxn ang="0">
                  <a:pos x="T8" y="T9"/>
                </a:cxn>
              </a:cxnLst>
              <a:rect l="0" t="0" r="r" b="b"/>
              <a:pathLst>
                <a:path w="760" h="208">
                  <a:moveTo>
                    <a:pt x="760" y="0"/>
                  </a:moveTo>
                  <a:lnTo>
                    <a:pt x="760" y="101"/>
                  </a:lnTo>
                  <a:lnTo>
                    <a:pt x="0" y="208"/>
                  </a:lnTo>
                  <a:lnTo>
                    <a:pt x="0" y="107"/>
                  </a:lnTo>
                  <a:lnTo>
                    <a:pt x="760"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ru-UA"/>
            </a:p>
          </p:txBody>
        </p:sp>
        <p:sp>
          <p:nvSpPr>
            <p:cNvPr id="24" name="Freeform 23">
              <a:extLst>
                <a:ext uri="{FF2B5EF4-FFF2-40B4-BE49-F238E27FC236}">
                  <a16:creationId xmlns:a16="http://schemas.microsoft.com/office/drawing/2014/main" id="{D291B82A-7AB6-4451-9F40-B4A9151A1CC5}"/>
                </a:ext>
              </a:extLst>
            </p:cNvPr>
            <p:cNvSpPr>
              <a:spLocks/>
            </p:cNvSpPr>
            <p:nvPr/>
          </p:nvSpPr>
          <p:spPr bwMode="auto">
            <a:xfrm>
              <a:off x="5902325" y="3875088"/>
              <a:ext cx="1258888" cy="847725"/>
            </a:xfrm>
            <a:custGeom>
              <a:avLst/>
              <a:gdLst>
                <a:gd name="T0" fmla="*/ 793 w 793"/>
                <a:gd name="T1" fmla="*/ 534 h 534"/>
                <a:gd name="T2" fmla="*/ 0 w 793"/>
                <a:gd name="T3" fmla="*/ 102 h 534"/>
                <a:gd name="T4" fmla="*/ 0 w 793"/>
                <a:gd name="T5" fmla="*/ 0 h 534"/>
                <a:gd name="T6" fmla="*/ 793 w 793"/>
                <a:gd name="T7" fmla="*/ 433 h 534"/>
                <a:gd name="T8" fmla="*/ 793 w 793"/>
                <a:gd name="T9" fmla="*/ 534 h 534"/>
              </a:gdLst>
              <a:ahLst/>
              <a:cxnLst>
                <a:cxn ang="0">
                  <a:pos x="T0" y="T1"/>
                </a:cxn>
                <a:cxn ang="0">
                  <a:pos x="T2" y="T3"/>
                </a:cxn>
                <a:cxn ang="0">
                  <a:pos x="T4" y="T5"/>
                </a:cxn>
                <a:cxn ang="0">
                  <a:pos x="T6" y="T7"/>
                </a:cxn>
                <a:cxn ang="0">
                  <a:pos x="T8" y="T9"/>
                </a:cxn>
              </a:cxnLst>
              <a:rect l="0" t="0" r="r" b="b"/>
              <a:pathLst>
                <a:path w="793" h="534">
                  <a:moveTo>
                    <a:pt x="793" y="534"/>
                  </a:moveTo>
                  <a:lnTo>
                    <a:pt x="0" y="102"/>
                  </a:lnTo>
                  <a:lnTo>
                    <a:pt x="0" y="0"/>
                  </a:lnTo>
                  <a:lnTo>
                    <a:pt x="793" y="433"/>
                  </a:lnTo>
                  <a:lnTo>
                    <a:pt x="793" y="534"/>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ru-UA"/>
            </a:p>
          </p:txBody>
        </p:sp>
        <p:sp>
          <p:nvSpPr>
            <p:cNvPr id="25" name="Freeform 24">
              <a:extLst>
                <a:ext uri="{FF2B5EF4-FFF2-40B4-BE49-F238E27FC236}">
                  <a16:creationId xmlns:a16="http://schemas.microsoft.com/office/drawing/2014/main" id="{178032C4-4290-4084-8DB4-3720CC1B1737}"/>
                </a:ext>
              </a:extLst>
            </p:cNvPr>
            <p:cNvSpPr>
              <a:spLocks/>
            </p:cNvSpPr>
            <p:nvPr/>
          </p:nvSpPr>
          <p:spPr bwMode="auto">
            <a:xfrm>
              <a:off x="5902325" y="3875088"/>
              <a:ext cx="2465388" cy="687388"/>
            </a:xfrm>
            <a:custGeom>
              <a:avLst/>
              <a:gdLst>
                <a:gd name="T0" fmla="*/ 0 w 1553"/>
                <a:gd name="T1" fmla="*/ 0 h 433"/>
                <a:gd name="T2" fmla="*/ 793 w 1553"/>
                <a:gd name="T3" fmla="*/ 433 h 433"/>
                <a:gd name="T4" fmla="*/ 1553 w 1553"/>
                <a:gd name="T5" fmla="*/ 326 h 433"/>
              </a:gdLst>
              <a:ahLst/>
              <a:cxnLst>
                <a:cxn ang="0">
                  <a:pos x="T0" y="T1"/>
                </a:cxn>
                <a:cxn ang="0">
                  <a:pos x="T2" y="T3"/>
                </a:cxn>
                <a:cxn ang="0">
                  <a:pos x="T4" y="T5"/>
                </a:cxn>
              </a:cxnLst>
              <a:rect l="0" t="0" r="r" b="b"/>
              <a:pathLst>
                <a:path w="1553" h="433">
                  <a:moveTo>
                    <a:pt x="0" y="0"/>
                  </a:moveTo>
                  <a:lnTo>
                    <a:pt x="793" y="433"/>
                  </a:lnTo>
                  <a:lnTo>
                    <a:pt x="1553" y="326"/>
                  </a:lnTo>
                </a:path>
              </a:pathLst>
            </a:custGeom>
            <a:noFill/>
            <a:ln w="15875" cap="flat">
              <a:solidFill>
                <a:schemeClr val="accent3">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UA"/>
            </a:p>
          </p:txBody>
        </p:sp>
      </p:grpSp>
      <p:grpSp>
        <p:nvGrpSpPr>
          <p:cNvPr id="35" name="Stair_02">
            <a:extLst>
              <a:ext uri="{FF2B5EF4-FFF2-40B4-BE49-F238E27FC236}">
                <a16:creationId xmlns:a16="http://schemas.microsoft.com/office/drawing/2014/main" id="{8354A207-8721-46A4-B3BF-13687A7EC988}"/>
              </a:ext>
            </a:extLst>
          </p:cNvPr>
          <p:cNvGrpSpPr/>
          <p:nvPr/>
        </p:nvGrpSpPr>
        <p:grpSpPr>
          <a:xfrm>
            <a:off x="4274888" y="4481754"/>
            <a:ext cx="2465388" cy="1017588"/>
            <a:chOff x="4054475" y="4392613"/>
            <a:chExt cx="2465388" cy="1017588"/>
          </a:xfrm>
        </p:grpSpPr>
        <p:sp>
          <p:nvSpPr>
            <p:cNvPr id="6" name="Freeform 5">
              <a:extLst>
                <a:ext uri="{FF2B5EF4-FFF2-40B4-BE49-F238E27FC236}">
                  <a16:creationId xmlns:a16="http://schemas.microsoft.com/office/drawing/2014/main" id="{19D9E952-1BB4-44C2-9851-BB4DCE8548F7}"/>
                </a:ext>
              </a:extLst>
            </p:cNvPr>
            <p:cNvSpPr>
              <a:spLocks/>
            </p:cNvSpPr>
            <p:nvPr/>
          </p:nvSpPr>
          <p:spPr bwMode="auto">
            <a:xfrm>
              <a:off x="4054475" y="4392613"/>
              <a:ext cx="2465388" cy="850900"/>
            </a:xfrm>
            <a:custGeom>
              <a:avLst/>
              <a:gdLst>
                <a:gd name="T0" fmla="*/ 793 w 1553"/>
                <a:gd name="T1" fmla="*/ 536 h 536"/>
                <a:gd name="T2" fmla="*/ 0 w 1553"/>
                <a:gd name="T3" fmla="*/ 107 h 536"/>
                <a:gd name="T4" fmla="*/ 760 w 1553"/>
                <a:gd name="T5" fmla="*/ 0 h 536"/>
                <a:gd name="T6" fmla="*/ 1553 w 1553"/>
                <a:gd name="T7" fmla="*/ 430 h 536"/>
                <a:gd name="T8" fmla="*/ 793 w 1553"/>
                <a:gd name="T9" fmla="*/ 536 h 536"/>
              </a:gdLst>
              <a:ahLst/>
              <a:cxnLst>
                <a:cxn ang="0">
                  <a:pos x="T0" y="T1"/>
                </a:cxn>
                <a:cxn ang="0">
                  <a:pos x="T2" y="T3"/>
                </a:cxn>
                <a:cxn ang="0">
                  <a:pos x="T4" y="T5"/>
                </a:cxn>
                <a:cxn ang="0">
                  <a:pos x="T6" y="T7"/>
                </a:cxn>
                <a:cxn ang="0">
                  <a:pos x="T8" y="T9"/>
                </a:cxn>
              </a:cxnLst>
              <a:rect l="0" t="0" r="r" b="b"/>
              <a:pathLst>
                <a:path w="1553" h="536">
                  <a:moveTo>
                    <a:pt x="793" y="536"/>
                  </a:moveTo>
                  <a:lnTo>
                    <a:pt x="0" y="107"/>
                  </a:lnTo>
                  <a:lnTo>
                    <a:pt x="760" y="0"/>
                  </a:lnTo>
                  <a:lnTo>
                    <a:pt x="1553" y="430"/>
                  </a:lnTo>
                  <a:lnTo>
                    <a:pt x="793" y="53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ru-UA"/>
            </a:p>
          </p:txBody>
        </p:sp>
        <p:sp>
          <p:nvSpPr>
            <p:cNvPr id="7" name="Freeform 6">
              <a:extLst>
                <a:ext uri="{FF2B5EF4-FFF2-40B4-BE49-F238E27FC236}">
                  <a16:creationId xmlns:a16="http://schemas.microsoft.com/office/drawing/2014/main" id="{4801494B-5CC7-4066-ABA2-2AE4EDA6E548}"/>
                </a:ext>
              </a:extLst>
            </p:cNvPr>
            <p:cNvSpPr>
              <a:spLocks/>
            </p:cNvSpPr>
            <p:nvPr/>
          </p:nvSpPr>
          <p:spPr bwMode="auto">
            <a:xfrm>
              <a:off x="5313363" y="5075238"/>
              <a:ext cx="1206500" cy="334963"/>
            </a:xfrm>
            <a:custGeom>
              <a:avLst/>
              <a:gdLst>
                <a:gd name="T0" fmla="*/ 760 w 760"/>
                <a:gd name="T1" fmla="*/ 0 h 211"/>
                <a:gd name="T2" fmla="*/ 760 w 760"/>
                <a:gd name="T3" fmla="*/ 104 h 211"/>
                <a:gd name="T4" fmla="*/ 0 w 760"/>
                <a:gd name="T5" fmla="*/ 211 h 211"/>
                <a:gd name="T6" fmla="*/ 0 w 760"/>
                <a:gd name="T7" fmla="*/ 106 h 211"/>
                <a:gd name="T8" fmla="*/ 760 w 760"/>
                <a:gd name="T9" fmla="*/ 0 h 211"/>
              </a:gdLst>
              <a:ahLst/>
              <a:cxnLst>
                <a:cxn ang="0">
                  <a:pos x="T0" y="T1"/>
                </a:cxn>
                <a:cxn ang="0">
                  <a:pos x="T2" y="T3"/>
                </a:cxn>
                <a:cxn ang="0">
                  <a:pos x="T4" y="T5"/>
                </a:cxn>
                <a:cxn ang="0">
                  <a:pos x="T6" y="T7"/>
                </a:cxn>
                <a:cxn ang="0">
                  <a:pos x="T8" y="T9"/>
                </a:cxn>
              </a:cxnLst>
              <a:rect l="0" t="0" r="r" b="b"/>
              <a:pathLst>
                <a:path w="760" h="211">
                  <a:moveTo>
                    <a:pt x="760" y="0"/>
                  </a:moveTo>
                  <a:lnTo>
                    <a:pt x="760" y="104"/>
                  </a:lnTo>
                  <a:lnTo>
                    <a:pt x="0" y="211"/>
                  </a:lnTo>
                  <a:lnTo>
                    <a:pt x="0" y="106"/>
                  </a:lnTo>
                  <a:lnTo>
                    <a:pt x="76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ru-UA"/>
            </a:p>
          </p:txBody>
        </p:sp>
        <p:sp>
          <p:nvSpPr>
            <p:cNvPr id="8" name="Freeform 7">
              <a:extLst>
                <a:ext uri="{FF2B5EF4-FFF2-40B4-BE49-F238E27FC236}">
                  <a16:creationId xmlns:a16="http://schemas.microsoft.com/office/drawing/2014/main" id="{B3A3B19C-7729-4321-A99F-9BD0CE93F28D}"/>
                </a:ext>
              </a:extLst>
            </p:cNvPr>
            <p:cNvSpPr>
              <a:spLocks/>
            </p:cNvSpPr>
            <p:nvPr/>
          </p:nvSpPr>
          <p:spPr bwMode="auto">
            <a:xfrm>
              <a:off x="4054475" y="4562476"/>
              <a:ext cx="1258888" cy="847725"/>
            </a:xfrm>
            <a:custGeom>
              <a:avLst/>
              <a:gdLst>
                <a:gd name="T0" fmla="*/ 793 w 793"/>
                <a:gd name="T1" fmla="*/ 534 h 534"/>
                <a:gd name="T2" fmla="*/ 0 w 793"/>
                <a:gd name="T3" fmla="*/ 101 h 534"/>
                <a:gd name="T4" fmla="*/ 0 w 793"/>
                <a:gd name="T5" fmla="*/ 0 h 534"/>
                <a:gd name="T6" fmla="*/ 793 w 793"/>
                <a:gd name="T7" fmla="*/ 429 h 534"/>
                <a:gd name="T8" fmla="*/ 793 w 793"/>
                <a:gd name="T9" fmla="*/ 534 h 534"/>
              </a:gdLst>
              <a:ahLst/>
              <a:cxnLst>
                <a:cxn ang="0">
                  <a:pos x="T0" y="T1"/>
                </a:cxn>
                <a:cxn ang="0">
                  <a:pos x="T2" y="T3"/>
                </a:cxn>
                <a:cxn ang="0">
                  <a:pos x="T4" y="T5"/>
                </a:cxn>
                <a:cxn ang="0">
                  <a:pos x="T6" y="T7"/>
                </a:cxn>
                <a:cxn ang="0">
                  <a:pos x="T8" y="T9"/>
                </a:cxn>
              </a:cxnLst>
              <a:rect l="0" t="0" r="r" b="b"/>
              <a:pathLst>
                <a:path w="793" h="534">
                  <a:moveTo>
                    <a:pt x="793" y="534"/>
                  </a:moveTo>
                  <a:lnTo>
                    <a:pt x="0" y="101"/>
                  </a:lnTo>
                  <a:lnTo>
                    <a:pt x="0" y="0"/>
                  </a:lnTo>
                  <a:lnTo>
                    <a:pt x="793" y="429"/>
                  </a:lnTo>
                  <a:lnTo>
                    <a:pt x="793" y="534"/>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ru-UA"/>
            </a:p>
          </p:txBody>
        </p:sp>
        <p:sp>
          <p:nvSpPr>
            <p:cNvPr id="21" name="Freeform 20">
              <a:extLst>
                <a:ext uri="{FF2B5EF4-FFF2-40B4-BE49-F238E27FC236}">
                  <a16:creationId xmlns:a16="http://schemas.microsoft.com/office/drawing/2014/main" id="{BCAEB75C-535E-4257-B2A9-F0F75C0D69B6}"/>
                </a:ext>
              </a:extLst>
            </p:cNvPr>
            <p:cNvSpPr>
              <a:spLocks/>
            </p:cNvSpPr>
            <p:nvPr/>
          </p:nvSpPr>
          <p:spPr bwMode="auto">
            <a:xfrm>
              <a:off x="4054475" y="4562476"/>
              <a:ext cx="2465388" cy="681038"/>
            </a:xfrm>
            <a:custGeom>
              <a:avLst/>
              <a:gdLst>
                <a:gd name="T0" fmla="*/ 0 w 1553"/>
                <a:gd name="T1" fmla="*/ 0 h 429"/>
                <a:gd name="T2" fmla="*/ 793 w 1553"/>
                <a:gd name="T3" fmla="*/ 429 h 429"/>
                <a:gd name="T4" fmla="*/ 1553 w 1553"/>
                <a:gd name="T5" fmla="*/ 323 h 429"/>
              </a:gdLst>
              <a:ahLst/>
              <a:cxnLst>
                <a:cxn ang="0">
                  <a:pos x="T0" y="T1"/>
                </a:cxn>
                <a:cxn ang="0">
                  <a:pos x="T2" y="T3"/>
                </a:cxn>
                <a:cxn ang="0">
                  <a:pos x="T4" y="T5"/>
                </a:cxn>
              </a:cxnLst>
              <a:rect l="0" t="0" r="r" b="b"/>
              <a:pathLst>
                <a:path w="1553" h="429">
                  <a:moveTo>
                    <a:pt x="0" y="0"/>
                  </a:moveTo>
                  <a:lnTo>
                    <a:pt x="793" y="429"/>
                  </a:lnTo>
                  <a:lnTo>
                    <a:pt x="1553" y="323"/>
                  </a:lnTo>
                </a:path>
              </a:pathLst>
            </a:custGeom>
            <a:noFill/>
            <a:ln w="15875" cap="flat">
              <a:solidFill>
                <a:schemeClr val="accent2">
                  <a:lumMod val="40000"/>
                  <a:lumOff val="6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UA"/>
            </a:p>
          </p:txBody>
        </p:sp>
      </p:grpSp>
      <p:grpSp>
        <p:nvGrpSpPr>
          <p:cNvPr id="34" name="Stair_01">
            <a:extLst>
              <a:ext uri="{FF2B5EF4-FFF2-40B4-BE49-F238E27FC236}">
                <a16:creationId xmlns:a16="http://schemas.microsoft.com/office/drawing/2014/main" id="{446C01CB-85AE-4BBA-B65F-874993F1C08E}"/>
              </a:ext>
            </a:extLst>
          </p:cNvPr>
          <p:cNvGrpSpPr/>
          <p:nvPr/>
        </p:nvGrpSpPr>
        <p:grpSpPr>
          <a:xfrm>
            <a:off x="2196851" y="5164379"/>
            <a:ext cx="2468563" cy="1017588"/>
            <a:chOff x="1976438" y="5075238"/>
            <a:chExt cx="2468563" cy="1017588"/>
          </a:xfrm>
        </p:grpSpPr>
        <p:sp>
          <p:nvSpPr>
            <p:cNvPr id="9" name="Freeform 8">
              <a:extLst>
                <a:ext uri="{FF2B5EF4-FFF2-40B4-BE49-F238E27FC236}">
                  <a16:creationId xmlns:a16="http://schemas.microsoft.com/office/drawing/2014/main" id="{50193F08-A6B0-4C91-8FEF-9722E90ABCA2}"/>
                </a:ext>
              </a:extLst>
            </p:cNvPr>
            <p:cNvSpPr>
              <a:spLocks/>
            </p:cNvSpPr>
            <p:nvPr/>
          </p:nvSpPr>
          <p:spPr bwMode="auto">
            <a:xfrm>
              <a:off x="1976438" y="5075238"/>
              <a:ext cx="2468563" cy="855663"/>
            </a:xfrm>
            <a:custGeom>
              <a:avLst/>
              <a:gdLst>
                <a:gd name="T0" fmla="*/ 796 w 1555"/>
                <a:gd name="T1" fmla="*/ 539 h 539"/>
                <a:gd name="T2" fmla="*/ 0 w 1555"/>
                <a:gd name="T3" fmla="*/ 106 h 539"/>
                <a:gd name="T4" fmla="*/ 760 w 1555"/>
                <a:gd name="T5" fmla="*/ 0 h 539"/>
                <a:gd name="T6" fmla="*/ 1555 w 1555"/>
                <a:gd name="T7" fmla="*/ 432 h 539"/>
                <a:gd name="T8" fmla="*/ 796 w 1555"/>
                <a:gd name="T9" fmla="*/ 539 h 539"/>
              </a:gdLst>
              <a:ahLst/>
              <a:cxnLst>
                <a:cxn ang="0">
                  <a:pos x="T0" y="T1"/>
                </a:cxn>
                <a:cxn ang="0">
                  <a:pos x="T2" y="T3"/>
                </a:cxn>
                <a:cxn ang="0">
                  <a:pos x="T4" y="T5"/>
                </a:cxn>
                <a:cxn ang="0">
                  <a:pos x="T6" y="T7"/>
                </a:cxn>
                <a:cxn ang="0">
                  <a:pos x="T8" y="T9"/>
                </a:cxn>
              </a:cxnLst>
              <a:rect l="0" t="0" r="r" b="b"/>
              <a:pathLst>
                <a:path w="1555" h="539">
                  <a:moveTo>
                    <a:pt x="796" y="539"/>
                  </a:moveTo>
                  <a:lnTo>
                    <a:pt x="0" y="106"/>
                  </a:lnTo>
                  <a:lnTo>
                    <a:pt x="760" y="0"/>
                  </a:lnTo>
                  <a:lnTo>
                    <a:pt x="1555" y="432"/>
                  </a:lnTo>
                  <a:lnTo>
                    <a:pt x="796" y="539"/>
                  </a:ln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ru-UA"/>
            </a:p>
          </p:txBody>
        </p:sp>
        <p:sp>
          <p:nvSpPr>
            <p:cNvPr id="10" name="Freeform 9">
              <a:extLst>
                <a:ext uri="{FF2B5EF4-FFF2-40B4-BE49-F238E27FC236}">
                  <a16:creationId xmlns:a16="http://schemas.microsoft.com/office/drawing/2014/main" id="{813BA94C-C32C-4F78-905F-2A4A8E263B2C}"/>
                </a:ext>
              </a:extLst>
            </p:cNvPr>
            <p:cNvSpPr>
              <a:spLocks/>
            </p:cNvSpPr>
            <p:nvPr/>
          </p:nvSpPr>
          <p:spPr bwMode="auto">
            <a:xfrm>
              <a:off x="3240088" y="5761038"/>
              <a:ext cx="1204913" cy="331788"/>
            </a:xfrm>
            <a:custGeom>
              <a:avLst/>
              <a:gdLst>
                <a:gd name="T0" fmla="*/ 759 w 759"/>
                <a:gd name="T1" fmla="*/ 0 h 209"/>
                <a:gd name="T2" fmla="*/ 759 w 759"/>
                <a:gd name="T3" fmla="*/ 102 h 209"/>
                <a:gd name="T4" fmla="*/ 0 w 759"/>
                <a:gd name="T5" fmla="*/ 209 h 209"/>
                <a:gd name="T6" fmla="*/ 0 w 759"/>
                <a:gd name="T7" fmla="*/ 107 h 209"/>
                <a:gd name="T8" fmla="*/ 759 w 759"/>
                <a:gd name="T9" fmla="*/ 0 h 209"/>
              </a:gdLst>
              <a:ahLst/>
              <a:cxnLst>
                <a:cxn ang="0">
                  <a:pos x="T0" y="T1"/>
                </a:cxn>
                <a:cxn ang="0">
                  <a:pos x="T2" y="T3"/>
                </a:cxn>
                <a:cxn ang="0">
                  <a:pos x="T4" y="T5"/>
                </a:cxn>
                <a:cxn ang="0">
                  <a:pos x="T6" y="T7"/>
                </a:cxn>
                <a:cxn ang="0">
                  <a:pos x="T8" y="T9"/>
                </a:cxn>
              </a:cxnLst>
              <a:rect l="0" t="0" r="r" b="b"/>
              <a:pathLst>
                <a:path w="759" h="209">
                  <a:moveTo>
                    <a:pt x="759" y="0"/>
                  </a:moveTo>
                  <a:lnTo>
                    <a:pt x="759" y="102"/>
                  </a:lnTo>
                  <a:lnTo>
                    <a:pt x="0" y="209"/>
                  </a:lnTo>
                  <a:lnTo>
                    <a:pt x="0" y="107"/>
                  </a:lnTo>
                  <a:lnTo>
                    <a:pt x="759"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ru-UA"/>
            </a:p>
          </p:txBody>
        </p:sp>
        <p:sp>
          <p:nvSpPr>
            <p:cNvPr id="11" name="Freeform 10">
              <a:extLst>
                <a:ext uri="{FF2B5EF4-FFF2-40B4-BE49-F238E27FC236}">
                  <a16:creationId xmlns:a16="http://schemas.microsoft.com/office/drawing/2014/main" id="{6635C85D-F77A-4818-B8DE-A31B64E2668D}"/>
                </a:ext>
              </a:extLst>
            </p:cNvPr>
            <p:cNvSpPr>
              <a:spLocks/>
            </p:cNvSpPr>
            <p:nvPr/>
          </p:nvSpPr>
          <p:spPr bwMode="auto">
            <a:xfrm>
              <a:off x="1976438" y="5243513"/>
              <a:ext cx="1263650" cy="849313"/>
            </a:xfrm>
            <a:custGeom>
              <a:avLst/>
              <a:gdLst>
                <a:gd name="T0" fmla="*/ 796 w 796"/>
                <a:gd name="T1" fmla="*/ 535 h 535"/>
                <a:gd name="T2" fmla="*/ 0 w 796"/>
                <a:gd name="T3" fmla="*/ 105 h 535"/>
                <a:gd name="T4" fmla="*/ 0 w 796"/>
                <a:gd name="T5" fmla="*/ 0 h 535"/>
                <a:gd name="T6" fmla="*/ 796 w 796"/>
                <a:gd name="T7" fmla="*/ 433 h 535"/>
                <a:gd name="T8" fmla="*/ 796 w 796"/>
                <a:gd name="T9" fmla="*/ 535 h 535"/>
              </a:gdLst>
              <a:ahLst/>
              <a:cxnLst>
                <a:cxn ang="0">
                  <a:pos x="T0" y="T1"/>
                </a:cxn>
                <a:cxn ang="0">
                  <a:pos x="T2" y="T3"/>
                </a:cxn>
                <a:cxn ang="0">
                  <a:pos x="T4" y="T5"/>
                </a:cxn>
                <a:cxn ang="0">
                  <a:pos x="T6" y="T7"/>
                </a:cxn>
                <a:cxn ang="0">
                  <a:pos x="T8" y="T9"/>
                </a:cxn>
              </a:cxnLst>
              <a:rect l="0" t="0" r="r" b="b"/>
              <a:pathLst>
                <a:path w="796" h="535">
                  <a:moveTo>
                    <a:pt x="796" y="535"/>
                  </a:moveTo>
                  <a:lnTo>
                    <a:pt x="0" y="105"/>
                  </a:lnTo>
                  <a:lnTo>
                    <a:pt x="0" y="0"/>
                  </a:lnTo>
                  <a:lnTo>
                    <a:pt x="796" y="433"/>
                  </a:lnTo>
                  <a:lnTo>
                    <a:pt x="796" y="535"/>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ru-UA"/>
            </a:p>
          </p:txBody>
        </p:sp>
        <p:sp>
          <p:nvSpPr>
            <p:cNvPr id="20" name="Freeform 19">
              <a:extLst>
                <a:ext uri="{FF2B5EF4-FFF2-40B4-BE49-F238E27FC236}">
                  <a16:creationId xmlns:a16="http://schemas.microsoft.com/office/drawing/2014/main" id="{81721B7F-F763-46FC-BC35-91EB1A2860E7}"/>
                </a:ext>
              </a:extLst>
            </p:cNvPr>
            <p:cNvSpPr>
              <a:spLocks/>
            </p:cNvSpPr>
            <p:nvPr/>
          </p:nvSpPr>
          <p:spPr bwMode="auto">
            <a:xfrm>
              <a:off x="1976438" y="5243513"/>
              <a:ext cx="2468563" cy="687388"/>
            </a:xfrm>
            <a:custGeom>
              <a:avLst/>
              <a:gdLst>
                <a:gd name="T0" fmla="*/ 1555 w 1555"/>
                <a:gd name="T1" fmla="*/ 326 h 433"/>
                <a:gd name="T2" fmla="*/ 796 w 1555"/>
                <a:gd name="T3" fmla="*/ 433 h 433"/>
                <a:gd name="T4" fmla="*/ 0 w 1555"/>
                <a:gd name="T5" fmla="*/ 0 h 433"/>
              </a:gdLst>
              <a:ahLst/>
              <a:cxnLst>
                <a:cxn ang="0">
                  <a:pos x="T0" y="T1"/>
                </a:cxn>
                <a:cxn ang="0">
                  <a:pos x="T2" y="T3"/>
                </a:cxn>
                <a:cxn ang="0">
                  <a:pos x="T4" y="T5"/>
                </a:cxn>
              </a:cxnLst>
              <a:rect l="0" t="0" r="r" b="b"/>
              <a:pathLst>
                <a:path w="1555" h="433">
                  <a:moveTo>
                    <a:pt x="1555" y="326"/>
                  </a:moveTo>
                  <a:lnTo>
                    <a:pt x="796" y="433"/>
                  </a:lnTo>
                  <a:lnTo>
                    <a:pt x="0" y="0"/>
                  </a:lnTo>
                </a:path>
              </a:pathLst>
            </a:custGeom>
            <a:noFill/>
            <a:ln w="15875" cap="flat">
              <a:solidFill>
                <a:schemeClr val="accent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UA"/>
            </a:p>
          </p:txBody>
        </p:sp>
      </p:grpSp>
      <p:sp>
        <p:nvSpPr>
          <p:cNvPr id="42" name="Text Placeholder 33">
            <a:extLst>
              <a:ext uri="{FF2B5EF4-FFF2-40B4-BE49-F238E27FC236}">
                <a16:creationId xmlns:a16="http://schemas.microsoft.com/office/drawing/2014/main" id="{7207E495-B3B2-477C-89CB-0CDE5AAA1CAC}"/>
              </a:ext>
            </a:extLst>
          </p:cNvPr>
          <p:cNvSpPr txBox="1">
            <a:spLocks/>
          </p:cNvSpPr>
          <p:nvPr/>
        </p:nvSpPr>
        <p:spPr>
          <a:xfrm>
            <a:off x="2228066" y="3750905"/>
            <a:ext cx="1568133" cy="85884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100" dirty="0"/>
              <a:t>Initialization of Training &amp; Simulation configurations</a:t>
            </a:r>
          </a:p>
        </p:txBody>
      </p:sp>
      <p:sp>
        <p:nvSpPr>
          <p:cNvPr id="43" name="Text Placeholder 33">
            <a:extLst>
              <a:ext uri="{FF2B5EF4-FFF2-40B4-BE49-F238E27FC236}">
                <a16:creationId xmlns:a16="http://schemas.microsoft.com/office/drawing/2014/main" id="{EBEFB0DF-600B-4CD4-BB5B-22FCF328C899}"/>
              </a:ext>
            </a:extLst>
          </p:cNvPr>
          <p:cNvSpPr txBox="1">
            <a:spLocks/>
          </p:cNvSpPr>
          <p:nvPr/>
        </p:nvSpPr>
        <p:spPr>
          <a:xfrm>
            <a:off x="4328229" y="3130488"/>
            <a:ext cx="1568133" cy="85884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100" dirty="0"/>
              <a:t>Training &amp; simulation of the TSC</a:t>
            </a:r>
          </a:p>
        </p:txBody>
      </p:sp>
      <p:sp>
        <p:nvSpPr>
          <p:cNvPr id="44" name="Text Placeholder 33">
            <a:extLst>
              <a:ext uri="{FF2B5EF4-FFF2-40B4-BE49-F238E27FC236}">
                <a16:creationId xmlns:a16="http://schemas.microsoft.com/office/drawing/2014/main" id="{C77B8BFC-4801-4FC3-864E-EDD6082AECBB}"/>
              </a:ext>
            </a:extLst>
          </p:cNvPr>
          <p:cNvSpPr txBox="1">
            <a:spLocks/>
          </p:cNvSpPr>
          <p:nvPr/>
        </p:nvSpPr>
        <p:spPr>
          <a:xfrm>
            <a:off x="6151790" y="2514635"/>
            <a:ext cx="1568133" cy="85884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100" dirty="0"/>
              <a:t>Testing &amp; simulation of TSC</a:t>
            </a:r>
          </a:p>
        </p:txBody>
      </p:sp>
      <p:sp>
        <p:nvSpPr>
          <p:cNvPr id="45" name="Text Placeholder 33">
            <a:extLst>
              <a:ext uri="{FF2B5EF4-FFF2-40B4-BE49-F238E27FC236}">
                <a16:creationId xmlns:a16="http://schemas.microsoft.com/office/drawing/2014/main" id="{BB451810-F1E6-4330-91AB-0940C3C46574}"/>
              </a:ext>
            </a:extLst>
          </p:cNvPr>
          <p:cNvSpPr txBox="1">
            <a:spLocks/>
          </p:cNvSpPr>
          <p:nvPr/>
        </p:nvSpPr>
        <p:spPr>
          <a:xfrm>
            <a:off x="8008569" y="1905235"/>
            <a:ext cx="1568133" cy="85884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Save results, plots models and configurations</a:t>
            </a:r>
          </a:p>
        </p:txBody>
      </p:sp>
      <p:sp>
        <p:nvSpPr>
          <p:cNvPr id="46" name="TextBox 22">
            <a:extLst>
              <a:ext uri="{FF2B5EF4-FFF2-40B4-BE49-F238E27FC236}">
                <a16:creationId xmlns:a16="http://schemas.microsoft.com/office/drawing/2014/main" id="{2D7BF0D9-18A0-4E68-8E6D-710B154A0300}"/>
              </a:ext>
            </a:extLst>
          </p:cNvPr>
          <p:cNvSpPr txBox="1"/>
          <p:nvPr/>
        </p:nvSpPr>
        <p:spPr>
          <a:xfrm>
            <a:off x="4384850" y="227896"/>
            <a:ext cx="3223959" cy="461665"/>
          </a:xfrm>
          <a:prstGeom prst="rect">
            <a:avLst/>
          </a:prstGeom>
          <a:noFill/>
        </p:spPr>
        <p:txBody>
          <a:bodyPr wrap="none" rtlCol="0">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Montserrat SemiBold" panose="00000700000000000000" pitchFamily="50" charset="-52"/>
              </a:rPr>
              <a:t>Code Walkthrough</a:t>
            </a:r>
            <a:endParaRPr lang="ru-UA" sz="2400" dirty="0">
              <a:latin typeface="Montserrat SemiBold" panose="00000700000000000000" pitchFamily="50" charset="-52"/>
            </a:endParaRPr>
          </a:p>
        </p:txBody>
      </p:sp>
      <p:sp>
        <p:nvSpPr>
          <p:cNvPr id="47" name="TextBox 23">
            <a:extLst>
              <a:ext uri="{FF2B5EF4-FFF2-40B4-BE49-F238E27FC236}">
                <a16:creationId xmlns:a16="http://schemas.microsoft.com/office/drawing/2014/main" id="{4E8886B4-1762-485A-9CA4-E887B0DEC934}"/>
              </a:ext>
            </a:extLst>
          </p:cNvPr>
          <p:cNvSpPr txBox="1"/>
          <p:nvPr/>
        </p:nvSpPr>
        <p:spPr>
          <a:xfrm>
            <a:off x="4923498" y="620643"/>
            <a:ext cx="2186816" cy="338554"/>
          </a:xfrm>
          <a:prstGeom prst="rect">
            <a:avLst/>
          </a:prstGeom>
          <a:noFill/>
        </p:spPr>
        <p:txBody>
          <a:bodyPr wrap="none" rtlCol="0">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40000"/>
                    <a:lumOff val="60000"/>
                  </a:schemeClr>
                </a:solidFill>
                <a:latin typeface="Montserrat SemiBold" panose="00000700000000000000" pitchFamily="50" charset="-52"/>
              </a:rPr>
              <a:t>Steps before result</a:t>
            </a:r>
            <a:endParaRPr lang="ru-UA" sz="1600" dirty="0">
              <a:solidFill>
                <a:schemeClr val="tx1">
                  <a:lumMod val="40000"/>
                  <a:lumOff val="60000"/>
                </a:schemeClr>
              </a:solidFill>
              <a:latin typeface="Montserrat SemiBold" panose="00000700000000000000" pitchFamily="50" charset="-52"/>
            </a:endParaRPr>
          </a:p>
        </p:txBody>
      </p:sp>
    </p:spTree>
    <p:extLst>
      <p:ext uri="{BB962C8B-B14F-4D97-AF65-F5344CB8AC3E}">
        <p14:creationId xmlns:p14="http://schemas.microsoft.com/office/powerpoint/2010/main" val="33174607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7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67000">
                                          <p:cBhvr additive="base">
                                            <p:cTn id="7" dur="1000" fill="hold"/>
                                            <p:tgtEl>
                                              <p:spTgt spid="34"/>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7000">
                                      <p:stCondLst>
                                        <p:cond delay="250"/>
                                      </p:stCondLst>
                                      <p:childTnLst>
                                        <p:set>
                                          <p:cBhvr>
                                            <p:cTn id="10" dur="1" fill="hold">
                                              <p:stCondLst>
                                                <p:cond delay="0"/>
                                              </p:stCondLst>
                                            </p:cTn>
                                            <p:tgtEl>
                                              <p:spTgt spid="35"/>
                                            </p:tgtEl>
                                            <p:attrNameLst>
                                              <p:attrName>style.visibility</p:attrName>
                                            </p:attrNameLst>
                                          </p:cBhvr>
                                          <p:to>
                                            <p:strVal val="visible"/>
                                          </p:to>
                                        </p:set>
                                        <p:anim calcmode="lin" valueType="num" p14:bounceEnd="67000">
                                          <p:cBhvr additive="base">
                                            <p:cTn id="11" dur="1000" fill="hold"/>
                                            <p:tgtEl>
                                              <p:spTgt spid="35"/>
                                            </p:tgtEl>
                                            <p:attrNameLst>
                                              <p:attrName>ppt_x</p:attrName>
                                            </p:attrNameLst>
                                          </p:cBhvr>
                                          <p:tavLst>
                                            <p:tav tm="0">
                                              <p:val>
                                                <p:strVal val="#ppt_x"/>
                                              </p:val>
                                            </p:tav>
                                            <p:tav tm="100000">
                                              <p:val>
                                                <p:strVal val="#ppt_x"/>
                                              </p:val>
                                            </p:tav>
                                          </p:tavLst>
                                        </p:anim>
                                        <p:anim calcmode="lin" valueType="num" p14:bounceEnd="67000">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7000">
                                      <p:stCondLst>
                                        <p:cond delay="500"/>
                                      </p:stCondLst>
                                      <p:childTnLst>
                                        <p:set>
                                          <p:cBhvr>
                                            <p:cTn id="14" dur="1" fill="hold">
                                              <p:stCondLst>
                                                <p:cond delay="0"/>
                                              </p:stCondLst>
                                            </p:cTn>
                                            <p:tgtEl>
                                              <p:spTgt spid="36"/>
                                            </p:tgtEl>
                                            <p:attrNameLst>
                                              <p:attrName>style.visibility</p:attrName>
                                            </p:attrNameLst>
                                          </p:cBhvr>
                                          <p:to>
                                            <p:strVal val="visible"/>
                                          </p:to>
                                        </p:set>
                                        <p:anim calcmode="lin" valueType="num" p14:bounceEnd="67000">
                                          <p:cBhvr additive="base">
                                            <p:cTn id="15" dur="1000" fill="hold"/>
                                            <p:tgtEl>
                                              <p:spTgt spid="36"/>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3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7000">
                                      <p:stCondLst>
                                        <p:cond delay="750"/>
                                      </p:stCondLst>
                                      <p:childTnLst>
                                        <p:set>
                                          <p:cBhvr>
                                            <p:cTn id="18" dur="1" fill="hold">
                                              <p:stCondLst>
                                                <p:cond delay="0"/>
                                              </p:stCondLst>
                                            </p:cTn>
                                            <p:tgtEl>
                                              <p:spTgt spid="37"/>
                                            </p:tgtEl>
                                            <p:attrNameLst>
                                              <p:attrName>style.visibility</p:attrName>
                                            </p:attrNameLst>
                                          </p:cBhvr>
                                          <p:to>
                                            <p:strVal val="visible"/>
                                          </p:to>
                                        </p:set>
                                        <p:anim calcmode="lin" valueType="num" p14:bounceEnd="67000">
                                          <p:cBhvr additive="base">
                                            <p:cTn id="19" dur="1000" fill="hold"/>
                                            <p:tgtEl>
                                              <p:spTgt spid="37"/>
                                            </p:tgtEl>
                                            <p:attrNameLst>
                                              <p:attrName>ppt_x</p:attrName>
                                            </p:attrNameLst>
                                          </p:cBhvr>
                                          <p:tavLst>
                                            <p:tav tm="0">
                                              <p:val>
                                                <p:strVal val="#ppt_x"/>
                                              </p:val>
                                            </p:tav>
                                            <p:tav tm="100000">
                                              <p:val>
                                                <p:strVal val="#ppt_x"/>
                                              </p:val>
                                            </p:tav>
                                          </p:tavLst>
                                        </p:anim>
                                        <p:anim calcmode="lin" valueType="num" p14:bounceEnd="67000">
                                          <p:cBhvr additive="base">
                                            <p:cTn id="20" dur="1000" fill="hold"/>
                                            <p:tgtEl>
                                              <p:spTgt spid="37"/>
                                            </p:tgtEl>
                                            <p:attrNameLst>
                                              <p:attrName>ppt_y</p:attrName>
                                            </p:attrNameLst>
                                          </p:cBhvr>
                                          <p:tavLst>
                                            <p:tav tm="0">
                                              <p:val>
                                                <p:strVal val="1+#ppt_h/2"/>
                                              </p:val>
                                            </p:tav>
                                            <p:tav tm="100000">
                                              <p:val>
                                                <p:strVal val="#ppt_y"/>
                                              </p:val>
                                            </p:tav>
                                          </p:tavLst>
                                        </p:anim>
                                      </p:childTnLst>
                                    </p:cTn>
                                  </p:par>
                                  <p:par>
                                    <p:cTn id="21" presetID="22" presetClass="entr" presetSubtype="1" fill="hold" grpId="0" nodeType="withEffect">
                                      <p:stCondLst>
                                        <p:cond delay="250"/>
                                      </p:stCondLst>
                                      <p:childTnLst>
                                        <p:set>
                                          <p:cBhvr>
                                            <p:cTn id="22" dur="1" fill="hold">
                                              <p:stCondLst>
                                                <p:cond delay="0"/>
                                              </p:stCondLst>
                                            </p:cTn>
                                            <p:tgtEl>
                                              <p:spTgt spid="38"/>
                                            </p:tgtEl>
                                            <p:attrNameLst>
                                              <p:attrName>style.visibility</p:attrName>
                                            </p:attrNameLst>
                                          </p:cBhvr>
                                          <p:to>
                                            <p:strVal val="visible"/>
                                          </p:to>
                                        </p:set>
                                        <p:animEffect transition="in" filter="wipe(up)">
                                          <p:cBhvr>
                                            <p:cTn id="23" dur="750"/>
                                            <p:tgtEl>
                                              <p:spTgt spid="38"/>
                                            </p:tgtEl>
                                          </p:cBhvr>
                                        </p:animEffect>
                                      </p:childTnLst>
                                    </p:cTn>
                                  </p:par>
                                  <p:par>
                                    <p:cTn id="24" presetID="22" presetClass="entr" presetSubtype="1" fill="hold" grpId="0"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wipe(up)">
                                          <p:cBhvr>
                                            <p:cTn id="26" dur="750"/>
                                            <p:tgtEl>
                                              <p:spTgt spid="39"/>
                                            </p:tgtEl>
                                          </p:cBhvr>
                                        </p:animEffect>
                                      </p:childTnLst>
                                    </p:cTn>
                                  </p:par>
                                  <p:par>
                                    <p:cTn id="27" presetID="22" presetClass="entr" presetSubtype="1" fill="hold" grpId="0" nodeType="withEffect">
                                      <p:stCondLst>
                                        <p:cond delay="750"/>
                                      </p:stCondLst>
                                      <p:childTnLst>
                                        <p:set>
                                          <p:cBhvr>
                                            <p:cTn id="28" dur="1" fill="hold">
                                              <p:stCondLst>
                                                <p:cond delay="0"/>
                                              </p:stCondLst>
                                            </p:cTn>
                                            <p:tgtEl>
                                              <p:spTgt spid="40"/>
                                            </p:tgtEl>
                                            <p:attrNameLst>
                                              <p:attrName>style.visibility</p:attrName>
                                            </p:attrNameLst>
                                          </p:cBhvr>
                                          <p:to>
                                            <p:strVal val="visible"/>
                                          </p:to>
                                        </p:set>
                                        <p:animEffect transition="in" filter="wipe(up)">
                                          <p:cBhvr>
                                            <p:cTn id="29" dur="750"/>
                                            <p:tgtEl>
                                              <p:spTgt spid="40"/>
                                            </p:tgtEl>
                                          </p:cBhvr>
                                        </p:animEffect>
                                      </p:childTnLst>
                                    </p:cTn>
                                  </p:par>
                                  <p:par>
                                    <p:cTn id="30" presetID="22" presetClass="entr" presetSubtype="1" fill="hold" grpId="0" nodeType="withEffect">
                                      <p:stCondLst>
                                        <p:cond delay="1000"/>
                                      </p:stCondLst>
                                      <p:childTnLst>
                                        <p:set>
                                          <p:cBhvr>
                                            <p:cTn id="31" dur="1" fill="hold">
                                              <p:stCondLst>
                                                <p:cond delay="0"/>
                                              </p:stCondLst>
                                            </p:cTn>
                                            <p:tgtEl>
                                              <p:spTgt spid="41"/>
                                            </p:tgtEl>
                                            <p:attrNameLst>
                                              <p:attrName>style.visibility</p:attrName>
                                            </p:attrNameLst>
                                          </p:cBhvr>
                                          <p:to>
                                            <p:strVal val="visible"/>
                                          </p:to>
                                        </p:set>
                                        <p:animEffect transition="in" filter="wipe(up)">
                                          <p:cBhvr>
                                            <p:cTn id="32" dur="750"/>
                                            <p:tgtEl>
                                              <p:spTgt spid="41"/>
                                            </p:tgtEl>
                                          </p:cBhvr>
                                        </p:animEffect>
                                      </p:childTnLst>
                                    </p:cTn>
                                  </p:par>
                                  <p:par>
                                    <p:cTn id="33" presetID="53" presetClass="entr" presetSubtype="16" fill="hold" nodeType="withEffect">
                                      <p:stCondLst>
                                        <p:cond delay="250"/>
                                      </p:stCondLst>
                                      <p:childTnLst>
                                        <p:set>
                                          <p:cBhvr>
                                            <p:cTn id="34" dur="1" fill="hold">
                                              <p:stCondLst>
                                                <p:cond delay="0"/>
                                              </p:stCondLst>
                                            </p:cTn>
                                            <p:tgtEl>
                                              <p:spTgt spid="33"/>
                                            </p:tgtEl>
                                            <p:attrNameLst>
                                              <p:attrName>style.visibility</p:attrName>
                                            </p:attrNameLst>
                                          </p:cBhvr>
                                          <p:to>
                                            <p:strVal val="visible"/>
                                          </p:to>
                                        </p:set>
                                        <p:anim calcmode="lin" valueType="num">
                                          <p:cBhvr>
                                            <p:cTn id="35" dur="750" fill="hold"/>
                                            <p:tgtEl>
                                              <p:spTgt spid="33"/>
                                            </p:tgtEl>
                                            <p:attrNameLst>
                                              <p:attrName>ppt_w</p:attrName>
                                            </p:attrNameLst>
                                          </p:cBhvr>
                                          <p:tavLst>
                                            <p:tav tm="0">
                                              <p:val>
                                                <p:fltVal val="0"/>
                                              </p:val>
                                            </p:tav>
                                            <p:tav tm="100000">
                                              <p:val>
                                                <p:strVal val="#ppt_w"/>
                                              </p:val>
                                            </p:tav>
                                          </p:tavLst>
                                        </p:anim>
                                        <p:anim calcmode="lin" valueType="num">
                                          <p:cBhvr>
                                            <p:cTn id="36" dur="750" fill="hold"/>
                                            <p:tgtEl>
                                              <p:spTgt spid="33"/>
                                            </p:tgtEl>
                                            <p:attrNameLst>
                                              <p:attrName>ppt_h</p:attrName>
                                            </p:attrNameLst>
                                          </p:cBhvr>
                                          <p:tavLst>
                                            <p:tav tm="0">
                                              <p:val>
                                                <p:fltVal val="0"/>
                                              </p:val>
                                            </p:tav>
                                            <p:tav tm="100000">
                                              <p:val>
                                                <p:strVal val="#ppt_h"/>
                                              </p:val>
                                            </p:tav>
                                          </p:tavLst>
                                        </p:anim>
                                        <p:animEffect transition="in" filter="fade">
                                          <p:cBhvr>
                                            <p:cTn id="37" dur="750"/>
                                            <p:tgtEl>
                                              <p:spTgt spid="33"/>
                                            </p:tgtEl>
                                          </p:cBhvr>
                                        </p:animEffect>
                                      </p:childTnLst>
                                    </p:cTn>
                                  </p:par>
                                  <p:par>
                                    <p:cTn id="38" presetID="53" presetClass="entr" presetSubtype="16" fill="hold" grpId="0" nodeType="withEffect">
                                      <p:stCondLst>
                                        <p:cond delay="250"/>
                                      </p:stCondLst>
                                      <p:childTnLst>
                                        <p:set>
                                          <p:cBhvr>
                                            <p:cTn id="39" dur="1" fill="hold">
                                              <p:stCondLst>
                                                <p:cond delay="0"/>
                                              </p:stCondLst>
                                            </p:cTn>
                                            <p:tgtEl>
                                              <p:spTgt spid="42"/>
                                            </p:tgtEl>
                                            <p:attrNameLst>
                                              <p:attrName>style.visibility</p:attrName>
                                            </p:attrNameLst>
                                          </p:cBhvr>
                                          <p:to>
                                            <p:strVal val="visible"/>
                                          </p:to>
                                        </p:set>
                                        <p:anim calcmode="lin" valueType="num">
                                          <p:cBhvr>
                                            <p:cTn id="40" dur="750" fill="hold"/>
                                            <p:tgtEl>
                                              <p:spTgt spid="42"/>
                                            </p:tgtEl>
                                            <p:attrNameLst>
                                              <p:attrName>ppt_w</p:attrName>
                                            </p:attrNameLst>
                                          </p:cBhvr>
                                          <p:tavLst>
                                            <p:tav tm="0">
                                              <p:val>
                                                <p:fltVal val="0"/>
                                              </p:val>
                                            </p:tav>
                                            <p:tav tm="100000">
                                              <p:val>
                                                <p:strVal val="#ppt_w"/>
                                              </p:val>
                                            </p:tav>
                                          </p:tavLst>
                                        </p:anim>
                                        <p:anim calcmode="lin" valueType="num">
                                          <p:cBhvr>
                                            <p:cTn id="41" dur="750" fill="hold"/>
                                            <p:tgtEl>
                                              <p:spTgt spid="42"/>
                                            </p:tgtEl>
                                            <p:attrNameLst>
                                              <p:attrName>ppt_h</p:attrName>
                                            </p:attrNameLst>
                                          </p:cBhvr>
                                          <p:tavLst>
                                            <p:tav tm="0">
                                              <p:val>
                                                <p:fltVal val="0"/>
                                              </p:val>
                                            </p:tav>
                                            <p:tav tm="100000">
                                              <p:val>
                                                <p:strVal val="#ppt_h"/>
                                              </p:val>
                                            </p:tav>
                                          </p:tavLst>
                                        </p:anim>
                                        <p:animEffect transition="in" filter="fade">
                                          <p:cBhvr>
                                            <p:cTn id="42" dur="750"/>
                                            <p:tgtEl>
                                              <p:spTgt spid="42"/>
                                            </p:tgtEl>
                                          </p:cBhvr>
                                        </p:animEffect>
                                      </p:childTnLst>
                                    </p:cTn>
                                  </p:par>
                                  <p:par>
                                    <p:cTn id="43" presetID="53" presetClass="entr" presetSubtype="16" fill="hold" nodeType="withEffect">
                                      <p:stCondLst>
                                        <p:cond delay="500"/>
                                      </p:stCondLst>
                                      <p:childTnLst>
                                        <p:set>
                                          <p:cBhvr>
                                            <p:cTn id="44" dur="1" fill="hold">
                                              <p:stCondLst>
                                                <p:cond delay="0"/>
                                              </p:stCondLst>
                                            </p:cTn>
                                            <p:tgtEl>
                                              <p:spTgt spid="32"/>
                                            </p:tgtEl>
                                            <p:attrNameLst>
                                              <p:attrName>style.visibility</p:attrName>
                                            </p:attrNameLst>
                                          </p:cBhvr>
                                          <p:to>
                                            <p:strVal val="visible"/>
                                          </p:to>
                                        </p:set>
                                        <p:anim calcmode="lin" valueType="num">
                                          <p:cBhvr>
                                            <p:cTn id="45" dur="750" fill="hold"/>
                                            <p:tgtEl>
                                              <p:spTgt spid="32"/>
                                            </p:tgtEl>
                                            <p:attrNameLst>
                                              <p:attrName>ppt_w</p:attrName>
                                            </p:attrNameLst>
                                          </p:cBhvr>
                                          <p:tavLst>
                                            <p:tav tm="0">
                                              <p:val>
                                                <p:fltVal val="0"/>
                                              </p:val>
                                            </p:tav>
                                            <p:tav tm="100000">
                                              <p:val>
                                                <p:strVal val="#ppt_w"/>
                                              </p:val>
                                            </p:tav>
                                          </p:tavLst>
                                        </p:anim>
                                        <p:anim calcmode="lin" valueType="num">
                                          <p:cBhvr>
                                            <p:cTn id="46" dur="750" fill="hold"/>
                                            <p:tgtEl>
                                              <p:spTgt spid="32"/>
                                            </p:tgtEl>
                                            <p:attrNameLst>
                                              <p:attrName>ppt_h</p:attrName>
                                            </p:attrNameLst>
                                          </p:cBhvr>
                                          <p:tavLst>
                                            <p:tav tm="0">
                                              <p:val>
                                                <p:fltVal val="0"/>
                                              </p:val>
                                            </p:tav>
                                            <p:tav tm="100000">
                                              <p:val>
                                                <p:strVal val="#ppt_h"/>
                                              </p:val>
                                            </p:tav>
                                          </p:tavLst>
                                        </p:anim>
                                        <p:animEffect transition="in" filter="fade">
                                          <p:cBhvr>
                                            <p:cTn id="47" dur="750"/>
                                            <p:tgtEl>
                                              <p:spTgt spid="32"/>
                                            </p:tgtEl>
                                          </p:cBhvr>
                                        </p:animEffect>
                                      </p:childTnLst>
                                    </p:cTn>
                                  </p:par>
                                  <p:par>
                                    <p:cTn id="48" presetID="53" presetClass="entr" presetSubtype="16" fill="hold" grpId="0" nodeType="withEffect">
                                      <p:stCondLst>
                                        <p:cond delay="500"/>
                                      </p:stCondLst>
                                      <p:childTnLst>
                                        <p:set>
                                          <p:cBhvr>
                                            <p:cTn id="49" dur="1" fill="hold">
                                              <p:stCondLst>
                                                <p:cond delay="0"/>
                                              </p:stCondLst>
                                            </p:cTn>
                                            <p:tgtEl>
                                              <p:spTgt spid="43"/>
                                            </p:tgtEl>
                                            <p:attrNameLst>
                                              <p:attrName>style.visibility</p:attrName>
                                            </p:attrNameLst>
                                          </p:cBhvr>
                                          <p:to>
                                            <p:strVal val="visible"/>
                                          </p:to>
                                        </p:set>
                                        <p:anim calcmode="lin" valueType="num">
                                          <p:cBhvr>
                                            <p:cTn id="50" dur="750" fill="hold"/>
                                            <p:tgtEl>
                                              <p:spTgt spid="43"/>
                                            </p:tgtEl>
                                            <p:attrNameLst>
                                              <p:attrName>ppt_w</p:attrName>
                                            </p:attrNameLst>
                                          </p:cBhvr>
                                          <p:tavLst>
                                            <p:tav tm="0">
                                              <p:val>
                                                <p:fltVal val="0"/>
                                              </p:val>
                                            </p:tav>
                                            <p:tav tm="100000">
                                              <p:val>
                                                <p:strVal val="#ppt_w"/>
                                              </p:val>
                                            </p:tav>
                                          </p:tavLst>
                                        </p:anim>
                                        <p:anim calcmode="lin" valueType="num">
                                          <p:cBhvr>
                                            <p:cTn id="51" dur="750" fill="hold"/>
                                            <p:tgtEl>
                                              <p:spTgt spid="43"/>
                                            </p:tgtEl>
                                            <p:attrNameLst>
                                              <p:attrName>ppt_h</p:attrName>
                                            </p:attrNameLst>
                                          </p:cBhvr>
                                          <p:tavLst>
                                            <p:tav tm="0">
                                              <p:val>
                                                <p:fltVal val="0"/>
                                              </p:val>
                                            </p:tav>
                                            <p:tav tm="100000">
                                              <p:val>
                                                <p:strVal val="#ppt_h"/>
                                              </p:val>
                                            </p:tav>
                                          </p:tavLst>
                                        </p:anim>
                                        <p:animEffect transition="in" filter="fade">
                                          <p:cBhvr>
                                            <p:cTn id="52" dur="750"/>
                                            <p:tgtEl>
                                              <p:spTgt spid="43"/>
                                            </p:tgtEl>
                                          </p:cBhvr>
                                        </p:animEffect>
                                      </p:childTnLst>
                                    </p:cTn>
                                  </p:par>
                                  <p:par>
                                    <p:cTn id="53" presetID="53" presetClass="entr" presetSubtype="16" fill="hold" nodeType="withEffect">
                                      <p:stCondLst>
                                        <p:cond delay="750"/>
                                      </p:stCondLst>
                                      <p:childTnLst>
                                        <p:set>
                                          <p:cBhvr>
                                            <p:cTn id="54" dur="1" fill="hold">
                                              <p:stCondLst>
                                                <p:cond delay="0"/>
                                              </p:stCondLst>
                                            </p:cTn>
                                            <p:tgtEl>
                                              <p:spTgt spid="31"/>
                                            </p:tgtEl>
                                            <p:attrNameLst>
                                              <p:attrName>style.visibility</p:attrName>
                                            </p:attrNameLst>
                                          </p:cBhvr>
                                          <p:to>
                                            <p:strVal val="visible"/>
                                          </p:to>
                                        </p:set>
                                        <p:anim calcmode="lin" valueType="num">
                                          <p:cBhvr>
                                            <p:cTn id="55" dur="750" fill="hold"/>
                                            <p:tgtEl>
                                              <p:spTgt spid="31"/>
                                            </p:tgtEl>
                                            <p:attrNameLst>
                                              <p:attrName>ppt_w</p:attrName>
                                            </p:attrNameLst>
                                          </p:cBhvr>
                                          <p:tavLst>
                                            <p:tav tm="0">
                                              <p:val>
                                                <p:fltVal val="0"/>
                                              </p:val>
                                            </p:tav>
                                            <p:tav tm="100000">
                                              <p:val>
                                                <p:strVal val="#ppt_w"/>
                                              </p:val>
                                            </p:tav>
                                          </p:tavLst>
                                        </p:anim>
                                        <p:anim calcmode="lin" valueType="num">
                                          <p:cBhvr>
                                            <p:cTn id="56" dur="750" fill="hold"/>
                                            <p:tgtEl>
                                              <p:spTgt spid="31"/>
                                            </p:tgtEl>
                                            <p:attrNameLst>
                                              <p:attrName>ppt_h</p:attrName>
                                            </p:attrNameLst>
                                          </p:cBhvr>
                                          <p:tavLst>
                                            <p:tav tm="0">
                                              <p:val>
                                                <p:fltVal val="0"/>
                                              </p:val>
                                            </p:tav>
                                            <p:tav tm="100000">
                                              <p:val>
                                                <p:strVal val="#ppt_h"/>
                                              </p:val>
                                            </p:tav>
                                          </p:tavLst>
                                        </p:anim>
                                        <p:animEffect transition="in" filter="fade">
                                          <p:cBhvr>
                                            <p:cTn id="57" dur="750"/>
                                            <p:tgtEl>
                                              <p:spTgt spid="31"/>
                                            </p:tgtEl>
                                          </p:cBhvr>
                                        </p:animEffect>
                                      </p:childTnLst>
                                    </p:cTn>
                                  </p:par>
                                  <p:par>
                                    <p:cTn id="58" presetID="53" presetClass="entr" presetSubtype="16" fill="hold" grpId="0" nodeType="withEffect">
                                      <p:stCondLst>
                                        <p:cond delay="750"/>
                                      </p:stCondLst>
                                      <p:childTnLst>
                                        <p:set>
                                          <p:cBhvr>
                                            <p:cTn id="59" dur="1" fill="hold">
                                              <p:stCondLst>
                                                <p:cond delay="0"/>
                                              </p:stCondLst>
                                            </p:cTn>
                                            <p:tgtEl>
                                              <p:spTgt spid="44"/>
                                            </p:tgtEl>
                                            <p:attrNameLst>
                                              <p:attrName>style.visibility</p:attrName>
                                            </p:attrNameLst>
                                          </p:cBhvr>
                                          <p:to>
                                            <p:strVal val="visible"/>
                                          </p:to>
                                        </p:set>
                                        <p:anim calcmode="lin" valueType="num">
                                          <p:cBhvr>
                                            <p:cTn id="60" dur="750" fill="hold"/>
                                            <p:tgtEl>
                                              <p:spTgt spid="44"/>
                                            </p:tgtEl>
                                            <p:attrNameLst>
                                              <p:attrName>ppt_w</p:attrName>
                                            </p:attrNameLst>
                                          </p:cBhvr>
                                          <p:tavLst>
                                            <p:tav tm="0">
                                              <p:val>
                                                <p:fltVal val="0"/>
                                              </p:val>
                                            </p:tav>
                                            <p:tav tm="100000">
                                              <p:val>
                                                <p:strVal val="#ppt_w"/>
                                              </p:val>
                                            </p:tav>
                                          </p:tavLst>
                                        </p:anim>
                                        <p:anim calcmode="lin" valueType="num">
                                          <p:cBhvr>
                                            <p:cTn id="61" dur="750" fill="hold"/>
                                            <p:tgtEl>
                                              <p:spTgt spid="44"/>
                                            </p:tgtEl>
                                            <p:attrNameLst>
                                              <p:attrName>ppt_h</p:attrName>
                                            </p:attrNameLst>
                                          </p:cBhvr>
                                          <p:tavLst>
                                            <p:tav tm="0">
                                              <p:val>
                                                <p:fltVal val="0"/>
                                              </p:val>
                                            </p:tav>
                                            <p:tav tm="100000">
                                              <p:val>
                                                <p:strVal val="#ppt_h"/>
                                              </p:val>
                                            </p:tav>
                                          </p:tavLst>
                                        </p:anim>
                                        <p:animEffect transition="in" filter="fade">
                                          <p:cBhvr>
                                            <p:cTn id="62" dur="750"/>
                                            <p:tgtEl>
                                              <p:spTgt spid="44"/>
                                            </p:tgtEl>
                                          </p:cBhvr>
                                        </p:animEffect>
                                      </p:childTnLst>
                                    </p:cTn>
                                  </p:par>
                                  <p:par>
                                    <p:cTn id="63" presetID="53" presetClass="entr" presetSubtype="16" fill="hold" nodeType="withEffect">
                                      <p:stCondLst>
                                        <p:cond delay="1000"/>
                                      </p:stCondLst>
                                      <p:childTnLst>
                                        <p:set>
                                          <p:cBhvr>
                                            <p:cTn id="64" dur="1" fill="hold">
                                              <p:stCondLst>
                                                <p:cond delay="0"/>
                                              </p:stCondLst>
                                            </p:cTn>
                                            <p:tgtEl>
                                              <p:spTgt spid="30"/>
                                            </p:tgtEl>
                                            <p:attrNameLst>
                                              <p:attrName>style.visibility</p:attrName>
                                            </p:attrNameLst>
                                          </p:cBhvr>
                                          <p:to>
                                            <p:strVal val="visible"/>
                                          </p:to>
                                        </p:set>
                                        <p:anim calcmode="lin" valueType="num">
                                          <p:cBhvr>
                                            <p:cTn id="65" dur="750" fill="hold"/>
                                            <p:tgtEl>
                                              <p:spTgt spid="30"/>
                                            </p:tgtEl>
                                            <p:attrNameLst>
                                              <p:attrName>ppt_w</p:attrName>
                                            </p:attrNameLst>
                                          </p:cBhvr>
                                          <p:tavLst>
                                            <p:tav tm="0">
                                              <p:val>
                                                <p:fltVal val="0"/>
                                              </p:val>
                                            </p:tav>
                                            <p:tav tm="100000">
                                              <p:val>
                                                <p:strVal val="#ppt_w"/>
                                              </p:val>
                                            </p:tav>
                                          </p:tavLst>
                                        </p:anim>
                                        <p:anim calcmode="lin" valueType="num">
                                          <p:cBhvr>
                                            <p:cTn id="66" dur="750" fill="hold"/>
                                            <p:tgtEl>
                                              <p:spTgt spid="30"/>
                                            </p:tgtEl>
                                            <p:attrNameLst>
                                              <p:attrName>ppt_h</p:attrName>
                                            </p:attrNameLst>
                                          </p:cBhvr>
                                          <p:tavLst>
                                            <p:tav tm="0">
                                              <p:val>
                                                <p:fltVal val="0"/>
                                              </p:val>
                                            </p:tav>
                                            <p:tav tm="100000">
                                              <p:val>
                                                <p:strVal val="#ppt_h"/>
                                              </p:val>
                                            </p:tav>
                                          </p:tavLst>
                                        </p:anim>
                                        <p:animEffect transition="in" filter="fade">
                                          <p:cBhvr>
                                            <p:cTn id="67" dur="750"/>
                                            <p:tgtEl>
                                              <p:spTgt spid="30"/>
                                            </p:tgtEl>
                                          </p:cBhvr>
                                        </p:animEffect>
                                      </p:childTnLst>
                                    </p:cTn>
                                  </p:par>
                                  <p:par>
                                    <p:cTn id="68" presetID="53" presetClass="entr" presetSubtype="16" fill="hold" grpId="0" nodeType="withEffect">
                                      <p:stCondLst>
                                        <p:cond delay="1000"/>
                                      </p:stCondLst>
                                      <p:childTnLst>
                                        <p:set>
                                          <p:cBhvr>
                                            <p:cTn id="69" dur="1" fill="hold">
                                              <p:stCondLst>
                                                <p:cond delay="0"/>
                                              </p:stCondLst>
                                            </p:cTn>
                                            <p:tgtEl>
                                              <p:spTgt spid="45"/>
                                            </p:tgtEl>
                                            <p:attrNameLst>
                                              <p:attrName>style.visibility</p:attrName>
                                            </p:attrNameLst>
                                          </p:cBhvr>
                                          <p:to>
                                            <p:strVal val="visible"/>
                                          </p:to>
                                        </p:set>
                                        <p:anim calcmode="lin" valueType="num">
                                          <p:cBhvr>
                                            <p:cTn id="70" dur="750" fill="hold"/>
                                            <p:tgtEl>
                                              <p:spTgt spid="45"/>
                                            </p:tgtEl>
                                            <p:attrNameLst>
                                              <p:attrName>ppt_w</p:attrName>
                                            </p:attrNameLst>
                                          </p:cBhvr>
                                          <p:tavLst>
                                            <p:tav tm="0">
                                              <p:val>
                                                <p:fltVal val="0"/>
                                              </p:val>
                                            </p:tav>
                                            <p:tav tm="100000">
                                              <p:val>
                                                <p:strVal val="#ppt_w"/>
                                              </p:val>
                                            </p:tav>
                                          </p:tavLst>
                                        </p:anim>
                                        <p:anim calcmode="lin" valueType="num">
                                          <p:cBhvr>
                                            <p:cTn id="71" dur="750" fill="hold"/>
                                            <p:tgtEl>
                                              <p:spTgt spid="45"/>
                                            </p:tgtEl>
                                            <p:attrNameLst>
                                              <p:attrName>ppt_h</p:attrName>
                                            </p:attrNameLst>
                                          </p:cBhvr>
                                          <p:tavLst>
                                            <p:tav tm="0">
                                              <p:val>
                                                <p:fltVal val="0"/>
                                              </p:val>
                                            </p:tav>
                                            <p:tav tm="100000">
                                              <p:val>
                                                <p:strVal val="#ppt_h"/>
                                              </p:val>
                                            </p:tav>
                                          </p:tavLst>
                                        </p:anim>
                                        <p:animEffect transition="in" filter="fade">
                                          <p:cBhvr>
                                            <p:cTn id="72"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animBg="1"/>
          <p:bldP spid="39" grpId="0" animBg="1"/>
          <p:bldP spid="38" grpId="0" animBg="1"/>
          <p:bldP spid="42" grpId="0"/>
          <p:bldP spid="43" grpId="0"/>
          <p:bldP spid="44" grpId="0"/>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ppt_x"/>
                                              </p:val>
                                            </p:tav>
                                            <p:tav tm="100000">
                                              <p:val>
                                                <p:strVal val="#ppt_x"/>
                                              </p:val>
                                            </p:tav>
                                          </p:tavLst>
                                        </p:anim>
                                        <p:anim calcmode="lin" valueType="num">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1000" fill="hold"/>
                                            <p:tgtEl>
                                              <p:spTgt spid="36"/>
                                            </p:tgtEl>
                                            <p:attrNameLst>
                                              <p:attrName>ppt_x</p:attrName>
                                            </p:attrNameLst>
                                          </p:cBhvr>
                                          <p:tavLst>
                                            <p:tav tm="0">
                                              <p:val>
                                                <p:strVal val="#ppt_x"/>
                                              </p:val>
                                            </p:tav>
                                            <p:tav tm="100000">
                                              <p:val>
                                                <p:strVal val="#ppt_x"/>
                                              </p:val>
                                            </p:tav>
                                          </p:tavLst>
                                        </p:anim>
                                        <p:anim calcmode="lin" valueType="num">
                                          <p:cBhvr additive="base">
                                            <p:cTn id="16" dur="1000" fill="hold"/>
                                            <p:tgtEl>
                                              <p:spTgt spid="3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ppt_x"/>
                                              </p:val>
                                            </p:tav>
                                            <p:tav tm="100000">
                                              <p:val>
                                                <p:strVal val="#ppt_x"/>
                                              </p:val>
                                            </p:tav>
                                          </p:tavLst>
                                        </p:anim>
                                        <p:anim calcmode="lin" valueType="num">
                                          <p:cBhvr additive="base">
                                            <p:cTn id="20" dur="1000" fill="hold"/>
                                            <p:tgtEl>
                                              <p:spTgt spid="37"/>
                                            </p:tgtEl>
                                            <p:attrNameLst>
                                              <p:attrName>ppt_y</p:attrName>
                                            </p:attrNameLst>
                                          </p:cBhvr>
                                          <p:tavLst>
                                            <p:tav tm="0">
                                              <p:val>
                                                <p:strVal val="1+#ppt_h/2"/>
                                              </p:val>
                                            </p:tav>
                                            <p:tav tm="100000">
                                              <p:val>
                                                <p:strVal val="#ppt_y"/>
                                              </p:val>
                                            </p:tav>
                                          </p:tavLst>
                                        </p:anim>
                                      </p:childTnLst>
                                    </p:cTn>
                                  </p:par>
                                  <p:par>
                                    <p:cTn id="21" presetID="22" presetClass="entr" presetSubtype="1" fill="hold" grpId="0" nodeType="withEffect">
                                      <p:stCondLst>
                                        <p:cond delay="250"/>
                                      </p:stCondLst>
                                      <p:childTnLst>
                                        <p:set>
                                          <p:cBhvr>
                                            <p:cTn id="22" dur="1" fill="hold">
                                              <p:stCondLst>
                                                <p:cond delay="0"/>
                                              </p:stCondLst>
                                            </p:cTn>
                                            <p:tgtEl>
                                              <p:spTgt spid="38"/>
                                            </p:tgtEl>
                                            <p:attrNameLst>
                                              <p:attrName>style.visibility</p:attrName>
                                            </p:attrNameLst>
                                          </p:cBhvr>
                                          <p:to>
                                            <p:strVal val="visible"/>
                                          </p:to>
                                        </p:set>
                                        <p:animEffect transition="in" filter="wipe(up)">
                                          <p:cBhvr>
                                            <p:cTn id="23" dur="750"/>
                                            <p:tgtEl>
                                              <p:spTgt spid="38"/>
                                            </p:tgtEl>
                                          </p:cBhvr>
                                        </p:animEffect>
                                      </p:childTnLst>
                                    </p:cTn>
                                  </p:par>
                                  <p:par>
                                    <p:cTn id="24" presetID="22" presetClass="entr" presetSubtype="1" fill="hold" grpId="0"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wipe(up)">
                                          <p:cBhvr>
                                            <p:cTn id="26" dur="750"/>
                                            <p:tgtEl>
                                              <p:spTgt spid="39"/>
                                            </p:tgtEl>
                                          </p:cBhvr>
                                        </p:animEffect>
                                      </p:childTnLst>
                                    </p:cTn>
                                  </p:par>
                                  <p:par>
                                    <p:cTn id="27" presetID="22" presetClass="entr" presetSubtype="1" fill="hold" grpId="0" nodeType="withEffect">
                                      <p:stCondLst>
                                        <p:cond delay="750"/>
                                      </p:stCondLst>
                                      <p:childTnLst>
                                        <p:set>
                                          <p:cBhvr>
                                            <p:cTn id="28" dur="1" fill="hold">
                                              <p:stCondLst>
                                                <p:cond delay="0"/>
                                              </p:stCondLst>
                                            </p:cTn>
                                            <p:tgtEl>
                                              <p:spTgt spid="40"/>
                                            </p:tgtEl>
                                            <p:attrNameLst>
                                              <p:attrName>style.visibility</p:attrName>
                                            </p:attrNameLst>
                                          </p:cBhvr>
                                          <p:to>
                                            <p:strVal val="visible"/>
                                          </p:to>
                                        </p:set>
                                        <p:animEffect transition="in" filter="wipe(up)">
                                          <p:cBhvr>
                                            <p:cTn id="29" dur="750"/>
                                            <p:tgtEl>
                                              <p:spTgt spid="40"/>
                                            </p:tgtEl>
                                          </p:cBhvr>
                                        </p:animEffect>
                                      </p:childTnLst>
                                    </p:cTn>
                                  </p:par>
                                  <p:par>
                                    <p:cTn id="30" presetID="22" presetClass="entr" presetSubtype="1" fill="hold" grpId="0" nodeType="withEffect">
                                      <p:stCondLst>
                                        <p:cond delay="1000"/>
                                      </p:stCondLst>
                                      <p:childTnLst>
                                        <p:set>
                                          <p:cBhvr>
                                            <p:cTn id="31" dur="1" fill="hold">
                                              <p:stCondLst>
                                                <p:cond delay="0"/>
                                              </p:stCondLst>
                                            </p:cTn>
                                            <p:tgtEl>
                                              <p:spTgt spid="41"/>
                                            </p:tgtEl>
                                            <p:attrNameLst>
                                              <p:attrName>style.visibility</p:attrName>
                                            </p:attrNameLst>
                                          </p:cBhvr>
                                          <p:to>
                                            <p:strVal val="visible"/>
                                          </p:to>
                                        </p:set>
                                        <p:animEffect transition="in" filter="wipe(up)">
                                          <p:cBhvr>
                                            <p:cTn id="32" dur="750"/>
                                            <p:tgtEl>
                                              <p:spTgt spid="41"/>
                                            </p:tgtEl>
                                          </p:cBhvr>
                                        </p:animEffect>
                                      </p:childTnLst>
                                    </p:cTn>
                                  </p:par>
                                  <p:par>
                                    <p:cTn id="33" presetID="53" presetClass="entr" presetSubtype="16" fill="hold" nodeType="withEffect">
                                      <p:stCondLst>
                                        <p:cond delay="250"/>
                                      </p:stCondLst>
                                      <p:childTnLst>
                                        <p:set>
                                          <p:cBhvr>
                                            <p:cTn id="34" dur="1" fill="hold">
                                              <p:stCondLst>
                                                <p:cond delay="0"/>
                                              </p:stCondLst>
                                            </p:cTn>
                                            <p:tgtEl>
                                              <p:spTgt spid="33"/>
                                            </p:tgtEl>
                                            <p:attrNameLst>
                                              <p:attrName>style.visibility</p:attrName>
                                            </p:attrNameLst>
                                          </p:cBhvr>
                                          <p:to>
                                            <p:strVal val="visible"/>
                                          </p:to>
                                        </p:set>
                                        <p:anim calcmode="lin" valueType="num">
                                          <p:cBhvr>
                                            <p:cTn id="35" dur="750" fill="hold"/>
                                            <p:tgtEl>
                                              <p:spTgt spid="33"/>
                                            </p:tgtEl>
                                            <p:attrNameLst>
                                              <p:attrName>ppt_w</p:attrName>
                                            </p:attrNameLst>
                                          </p:cBhvr>
                                          <p:tavLst>
                                            <p:tav tm="0">
                                              <p:val>
                                                <p:fltVal val="0"/>
                                              </p:val>
                                            </p:tav>
                                            <p:tav tm="100000">
                                              <p:val>
                                                <p:strVal val="#ppt_w"/>
                                              </p:val>
                                            </p:tav>
                                          </p:tavLst>
                                        </p:anim>
                                        <p:anim calcmode="lin" valueType="num">
                                          <p:cBhvr>
                                            <p:cTn id="36" dur="750" fill="hold"/>
                                            <p:tgtEl>
                                              <p:spTgt spid="33"/>
                                            </p:tgtEl>
                                            <p:attrNameLst>
                                              <p:attrName>ppt_h</p:attrName>
                                            </p:attrNameLst>
                                          </p:cBhvr>
                                          <p:tavLst>
                                            <p:tav tm="0">
                                              <p:val>
                                                <p:fltVal val="0"/>
                                              </p:val>
                                            </p:tav>
                                            <p:tav tm="100000">
                                              <p:val>
                                                <p:strVal val="#ppt_h"/>
                                              </p:val>
                                            </p:tav>
                                          </p:tavLst>
                                        </p:anim>
                                        <p:animEffect transition="in" filter="fade">
                                          <p:cBhvr>
                                            <p:cTn id="37" dur="750"/>
                                            <p:tgtEl>
                                              <p:spTgt spid="33"/>
                                            </p:tgtEl>
                                          </p:cBhvr>
                                        </p:animEffect>
                                      </p:childTnLst>
                                    </p:cTn>
                                  </p:par>
                                  <p:par>
                                    <p:cTn id="38" presetID="53" presetClass="entr" presetSubtype="16" fill="hold" grpId="0" nodeType="withEffect">
                                      <p:stCondLst>
                                        <p:cond delay="250"/>
                                      </p:stCondLst>
                                      <p:childTnLst>
                                        <p:set>
                                          <p:cBhvr>
                                            <p:cTn id="39" dur="1" fill="hold">
                                              <p:stCondLst>
                                                <p:cond delay="0"/>
                                              </p:stCondLst>
                                            </p:cTn>
                                            <p:tgtEl>
                                              <p:spTgt spid="42"/>
                                            </p:tgtEl>
                                            <p:attrNameLst>
                                              <p:attrName>style.visibility</p:attrName>
                                            </p:attrNameLst>
                                          </p:cBhvr>
                                          <p:to>
                                            <p:strVal val="visible"/>
                                          </p:to>
                                        </p:set>
                                        <p:anim calcmode="lin" valueType="num">
                                          <p:cBhvr>
                                            <p:cTn id="40" dur="750" fill="hold"/>
                                            <p:tgtEl>
                                              <p:spTgt spid="42"/>
                                            </p:tgtEl>
                                            <p:attrNameLst>
                                              <p:attrName>ppt_w</p:attrName>
                                            </p:attrNameLst>
                                          </p:cBhvr>
                                          <p:tavLst>
                                            <p:tav tm="0">
                                              <p:val>
                                                <p:fltVal val="0"/>
                                              </p:val>
                                            </p:tav>
                                            <p:tav tm="100000">
                                              <p:val>
                                                <p:strVal val="#ppt_w"/>
                                              </p:val>
                                            </p:tav>
                                          </p:tavLst>
                                        </p:anim>
                                        <p:anim calcmode="lin" valueType="num">
                                          <p:cBhvr>
                                            <p:cTn id="41" dur="750" fill="hold"/>
                                            <p:tgtEl>
                                              <p:spTgt spid="42"/>
                                            </p:tgtEl>
                                            <p:attrNameLst>
                                              <p:attrName>ppt_h</p:attrName>
                                            </p:attrNameLst>
                                          </p:cBhvr>
                                          <p:tavLst>
                                            <p:tav tm="0">
                                              <p:val>
                                                <p:fltVal val="0"/>
                                              </p:val>
                                            </p:tav>
                                            <p:tav tm="100000">
                                              <p:val>
                                                <p:strVal val="#ppt_h"/>
                                              </p:val>
                                            </p:tav>
                                          </p:tavLst>
                                        </p:anim>
                                        <p:animEffect transition="in" filter="fade">
                                          <p:cBhvr>
                                            <p:cTn id="42" dur="750"/>
                                            <p:tgtEl>
                                              <p:spTgt spid="42"/>
                                            </p:tgtEl>
                                          </p:cBhvr>
                                        </p:animEffect>
                                      </p:childTnLst>
                                    </p:cTn>
                                  </p:par>
                                  <p:par>
                                    <p:cTn id="43" presetID="53" presetClass="entr" presetSubtype="16" fill="hold" nodeType="withEffect">
                                      <p:stCondLst>
                                        <p:cond delay="500"/>
                                      </p:stCondLst>
                                      <p:childTnLst>
                                        <p:set>
                                          <p:cBhvr>
                                            <p:cTn id="44" dur="1" fill="hold">
                                              <p:stCondLst>
                                                <p:cond delay="0"/>
                                              </p:stCondLst>
                                            </p:cTn>
                                            <p:tgtEl>
                                              <p:spTgt spid="32"/>
                                            </p:tgtEl>
                                            <p:attrNameLst>
                                              <p:attrName>style.visibility</p:attrName>
                                            </p:attrNameLst>
                                          </p:cBhvr>
                                          <p:to>
                                            <p:strVal val="visible"/>
                                          </p:to>
                                        </p:set>
                                        <p:anim calcmode="lin" valueType="num">
                                          <p:cBhvr>
                                            <p:cTn id="45" dur="750" fill="hold"/>
                                            <p:tgtEl>
                                              <p:spTgt spid="32"/>
                                            </p:tgtEl>
                                            <p:attrNameLst>
                                              <p:attrName>ppt_w</p:attrName>
                                            </p:attrNameLst>
                                          </p:cBhvr>
                                          <p:tavLst>
                                            <p:tav tm="0">
                                              <p:val>
                                                <p:fltVal val="0"/>
                                              </p:val>
                                            </p:tav>
                                            <p:tav tm="100000">
                                              <p:val>
                                                <p:strVal val="#ppt_w"/>
                                              </p:val>
                                            </p:tav>
                                          </p:tavLst>
                                        </p:anim>
                                        <p:anim calcmode="lin" valueType="num">
                                          <p:cBhvr>
                                            <p:cTn id="46" dur="750" fill="hold"/>
                                            <p:tgtEl>
                                              <p:spTgt spid="32"/>
                                            </p:tgtEl>
                                            <p:attrNameLst>
                                              <p:attrName>ppt_h</p:attrName>
                                            </p:attrNameLst>
                                          </p:cBhvr>
                                          <p:tavLst>
                                            <p:tav tm="0">
                                              <p:val>
                                                <p:fltVal val="0"/>
                                              </p:val>
                                            </p:tav>
                                            <p:tav tm="100000">
                                              <p:val>
                                                <p:strVal val="#ppt_h"/>
                                              </p:val>
                                            </p:tav>
                                          </p:tavLst>
                                        </p:anim>
                                        <p:animEffect transition="in" filter="fade">
                                          <p:cBhvr>
                                            <p:cTn id="47" dur="750"/>
                                            <p:tgtEl>
                                              <p:spTgt spid="32"/>
                                            </p:tgtEl>
                                          </p:cBhvr>
                                        </p:animEffect>
                                      </p:childTnLst>
                                    </p:cTn>
                                  </p:par>
                                  <p:par>
                                    <p:cTn id="48" presetID="53" presetClass="entr" presetSubtype="16" fill="hold" grpId="0" nodeType="withEffect">
                                      <p:stCondLst>
                                        <p:cond delay="500"/>
                                      </p:stCondLst>
                                      <p:childTnLst>
                                        <p:set>
                                          <p:cBhvr>
                                            <p:cTn id="49" dur="1" fill="hold">
                                              <p:stCondLst>
                                                <p:cond delay="0"/>
                                              </p:stCondLst>
                                            </p:cTn>
                                            <p:tgtEl>
                                              <p:spTgt spid="43"/>
                                            </p:tgtEl>
                                            <p:attrNameLst>
                                              <p:attrName>style.visibility</p:attrName>
                                            </p:attrNameLst>
                                          </p:cBhvr>
                                          <p:to>
                                            <p:strVal val="visible"/>
                                          </p:to>
                                        </p:set>
                                        <p:anim calcmode="lin" valueType="num">
                                          <p:cBhvr>
                                            <p:cTn id="50" dur="750" fill="hold"/>
                                            <p:tgtEl>
                                              <p:spTgt spid="43"/>
                                            </p:tgtEl>
                                            <p:attrNameLst>
                                              <p:attrName>ppt_w</p:attrName>
                                            </p:attrNameLst>
                                          </p:cBhvr>
                                          <p:tavLst>
                                            <p:tav tm="0">
                                              <p:val>
                                                <p:fltVal val="0"/>
                                              </p:val>
                                            </p:tav>
                                            <p:tav tm="100000">
                                              <p:val>
                                                <p:strVal val="#ppt_w"/>
                                              </p:val>
                                            </p:tav>
                                          </p:tavLst>
                                        </p:anim>
                                        <p:anim calcmode="lin" valueType="num">
                                          <p:cBhvr>
                                            <p:cTn id="51" dur="750" fill="hold"/>
                                            <p:tgtEl>
                                              <p:spTgt spid="43"/>
                                            </p:tgtEl>
                                            <p:attrNameLst>
                                              <p:attrName>ppt_h</p:attrName>
                                            </p:attrNameLst>
                                          </p:cBhvr>
                                          <p:tavLst>
                                            <p:tav tm="0">
                                              <p:val>
                                                <p:fltVal val="0"/>
                                              </p:val>
                                            </p:tav>
                                            <p:tav tm="100000">
                                              <p:val>
                                                <p:strVal val="#ppt_h"/>
                                              </p:val>
                                            </p:tav>
                                          </p:tavLst>
                                        </p:anim>
                                        <p:animEffect transition="in" filter="fade">
                                          <p:cBhvr>
                                            <p:cTn id="52" dur="750"/>
                                            <p:tgtEl>
                                              <p:spTgt spid="43"/>
                                            </p:tgtEl>
                                          </p:cBhvr>
                                        </p:animEffect>
                                      </p:childTnLst>
                                    </p:cTn>
                                  </p:par>
                                  <p:par>
                                    <p:cTn id="53" presetID="53" presetClass="entr" presetSubtype="16" fill="hold" nodeType="withEffect">
                                      <p:stCondLst>
                                        <p:cond delay="750"/>
                                      </p:stCondLst>
                                      <p:childTnLst>
                                        <p:set>
                                          <p:cBhvr>
                                            <p:cTn id="54" dur="1" fill="hold">
                                              <p:stCondLst>
                                                <p:cond delay="0"/>
                                              </p:stCondLst>
                                            </p:cTn>
                                            <p:tgtEl>
                                              <p:spTgt spid="31"/>
                                            </p:tgtEl>
                                            <p:attrNameLst>
                                              <p:attrName>style.visibility</p:attrName>
                                            </p:attrNameLst>
                                          </p:cBhvr>
                                          <p:to>
                                            <p:strVal val="visible"/>
                                          </p:to>
                                        </p:set>
                                        <p:anim calcmode="lin" valueType="num">
                                          <p:cBhvr>
                                            <p:cTn id="55" dur="750" fill="hold"/>
                                            <p:tgtEl>
                                              <p:spTgt spid="31"/>
                                            </p:tgtEl>
                                            <p:attrNameLst>
                                              <p:attrName>ppt_w</p:attrName>
                                            </p:attrNameLst>
                                          </p:cBhvr>
                                          <p:tavLst>
                                            <p:tav tm="0">
                                              <p:val>
                                                <p:fltVal val="0"/>
                                              </p:val>
                                            </p:tav>
                                            <p:tav tm="100000">
                                              <p:val>
                                                <p:strVal val="#ppt_w"/>
                                              </p:val>
                                            </p:tav>
                                          </p:tavLst>
                                        </p:anim>
                                        <p:anim calcmode="lin" valueType="num">
                                          <p:cBhvr>
                                            <p:cTn id="56" dur="750" fill="hold"/>
                                            <p:tgtEl>
                                              <p:spTgt spid="31"/>
                                            </p:tgtEl>
                                            <p:attrNameLst>
                                              <p:attrName>ppt_h</p:attrName>
                                            </p:attrNameLst>
                                          </p:cBhvr>
                                          <p:tavLst>
                                            <p:tav tm="0">
                                              <p:val>
                                                <p:fltVal val="0"/>
                                              </p:val>
                                            </p:tav>
                                            <p:tav tm="100000">
                                              <p:val>
                                                <p:strVal val="#ppt_h"/>
                                              </p:val>
                                            </p:tav>
                                          </p:tavLst>
                                        </p:anim>
                                        <p:animEffect transition="in" filter="fade">
                                          <p:cBhvr>
                                            <p:cTn id="57" dur="750"/>
                                            <p:tgtEl>
                                              <p:spTgt spid="31"/>
                                            </p:tgtEl>
                                          </p:cBhvr>
                                        </p:animEffect>
                                      </p:childTnLst>
                                    </p:cTn>
                                  </p:par>
                                  <p:par>
                                    <p:cTn id="58" presetID="53" presetClass="entr" presetSubtype="16" fill="hold" grpId="0" nodeType="withEffect">
                                      <p:stCondLst>
                                        <p:cond delay="750"/>
                                      </p:stCondLst>
                                      <p:childTnLst>
                                        <p:set>
                                          <p:cBhvr>
                                            <p:cTn id="59" dur="1" fill="hold">
                                              <p:stCondLst>
                                                <p:cond delay="0"/>
                                              </p:stCondLst>
                                            </p:cTn>
                                            <p:tgtEl>
                                              <p:spTgt spid="44"/>
                                            </p:tgtEl>
                                            <p:attrNameLst>
                                              <p:attrName>style.visibility</p:attrName>
                                            </p:attrNameLst>
                                          </p:cBhvr>
                                          <p:to>
                                            <p:strVal val="visible"/>
                                          </p:to>
                                        </p:set>
                                        <p:anim calcmode="lin" valueType="num">
                                          <p:cBhvr>
                                            <p:cTn id="60" dur="750" fill="hold"/>
                                            <p:tgtEl>
                                              <p:spTgt spid="44"/>
                                            </p:tgtEl>
                                            <p:attrNameLst>
                                              <p:attrName>ppt_w</p:attrName>
                                            </p:attrNameLst>
                                          </p:cBhvr>
                                          <p:tavLst>
                                            <p:tav tm="0">
                                              <p:val>
                                                <p:fltVal val="0"/>
                                              </p:val>
                                            </p:tav>
                                            <p:tav tm="100000">
                                              <p:val>
                                                <p:strVal val="#ppt_w"/>
                                              </p:val>
                                            </p:tav>
                                          </p:tavLst>
                                        </p:anim>
                                        <p:anim calcmode="lin" valueType="num">
                                          <p:cBhvr>
                                            <p:cTn id="61" dur="750" fill="hold"/>
                                            <p:tgtEl>
                                              <p:spTgt spid="44"/>
                                            </p:tgtEl>
                                            <p:attrNameLst>
                                              <p:attrName>ppt_h</p:attrName>
                                            </p:attrNameLst>
                                          </p:cBhvr>
                                          <p:tavLst>
                                            <p:tav tm="0">
                                              <p:val>
                                                <p:fltVal val="0"/>
                                              </p:val>
                                            </p:tav>
                                            <p:tav tm="100000">
                                              <p:val>
                                                <p:strVal val="#ppt_h"/>
                                              </p:val>
                                            </p:tav>
                                          </p:tavLst>
                                        </p:anim>
                                        <p:animEffect transition="in" filter="fade">
                                          <p:cBhvr>
                                            <p:cTn id="62" dur="750"/>
                                            <p:tgtEl>
                                              <p:spTgt spid="44"/>
                                            </p:tgtEl>
                                          </p:cBhvr>
                                        </p:animEffect>
                                      </p:childTnLst>
                                    </p:cTn>
                                  </p:par>
                                  <p:par>
                                    <p:cTn id="63" presetID="53" presetClass="entr" presetSubtype="16" fill="hold" nodeType="withEffect">
                                      <p:stCondLst>
                                        <p:cond delay="1000"/>
                                      </p:stCondLst>
                                      <p:childTnLst>
                                        <p:set>
                                          <p:cBhvr>
                                            <p:cTn id="64" dur="1" fill="hold">
                                              <p:stCondLst>
                                                <p:cond delay="0"/>
                                              </p:stCondLst>
                                            </p:cTn>
                                            <p:tgtEl>
                                              <p:spTgt spid="30"/>
                                            </p:tgtEl>
                                            <p:attrNameLst>
                                              <p:attrName>style.visibility</p:attrName>
                                            </p:attrNameLst>
                                          </p:cBhvr>
                                          <p:to>
                                            <p:strVal val="visible"/>
                                          </p:to>
                                        </p:set>
                                        <p:anim calcmode="lin" valueType="num">
                                          <p:cBhvr>
                                            <p:cTn id="65" dur="750" fill="hold"/>
                                            <p:tgtEl>
                                              <p:spTgt spid="30"/>
                                            </p:tgtEl>
                                            <p:attrNameLst>
                                              <p:attrName>ppt_w</p:attrName>
                                            </p:attrNameLst>
                                          </p:cBhvr>
                                          <p:tavLst>
                                            <p:tav tm="0">
                                              <p:val>
                                                <p:fltVal val="0"/>
                                              </p:val>
                                            </p:tav>
                                            <p:tav tm="100000">
                                              <p:val>
                                                <p:strVal val="#ppt_w"/>
                                              </p:val>
                                            </p:tav>
                                          </p:tavLst>
                                        </p:anim>
                                        <p:anim calcmode="lin" valueType="num">
                                          <p:cBhvr>
                                            <p:cTn id="66" dur="750" fill="hold"/>
                                            <p:tgtEl>
                                              <p:spTgt spid="30"/>
                                            </p:tgtEl>
                                            <p:attrNameLst>
                                              <p:attrName>ppt_h</p:attrName>
                                            </p:attrNameLst>
                                          </p:cBhvr>
                                          <p:tavLst>
                                            <p:tav tm="0">
                                              <p:val>
                                                <p:fltVal val="0"/>
                                              </p:val>
                                            </p:tav>
                                            <p:tav tm="100000">
                                              <p:val>
                                                <p:strVal val="#ppt_h"/>
                                              </p:val>
                                            </p:tav>
                                          </p:tavLst>
                                        </p:anim>
                                        <p:animEffect transition="in" filter="fade">
                                          <p:cBhvr>
                                            <p:cTn id="67" dur="750"/>
                                            <p:tgtEl>
                                              <p:spTgt spid="30"/>
                                            </p:tgtEl>
                                          </p:cBhvr>
                                        </p:animEffect>
                                      </p:childTnLst>
                                    </p:cTn>
                                  </p:par>
                                  <p:par>
                                    <p:cTn id="68" presetID="53" presetClass="entr" presetSubtype="16" fill="hold" grpId="0" nodeType="withEffect">
                                      <p:stCondLst>
                                        <p:cond delay="1000"/>
                                      </p:stCondLst>
                                      <p:childTnLst>
                                        <p:set>
                                          <p:cBhvr>
                                            <p:cTn id="69" dur="1" fill="hold">
                                              <p:stCondLst>
                                                <p:cond delay="0"/>
                                              </p:stCondLst>
                                            </p:cTn>
                                            <p:tgtEl>
                                              <p:spTgt spid="45"/>
                                            </p:tgtEl>
                                            <p:attrNameLst>
                                              <p:attrName>style.visibility</p:attrName>
                                            </p:attrNameLst>
                                          </p:cBhvr>
                                          <p:to>
                                            <p:strVal val="visible"/>
                                          </p:to>
                                        </p:set>
                                        <p:anim calcmode="lin" valueType="num">
                                          <p:cBhvr>
                                            <p:cTn id="70" dur="750" fill="hold"/>
                                            <p:tgtEl>
                                              <p:spTgt spid="45"/>
                                            </p:tgtEl>
                                            <p:attrNameLst>
                                              <p:attrName>ppt_w</p:attrName>
                                            </p:attrNameLst>
                                          </p:cBhvr>
                                          <p:tavLst>
                                            <p:tav tm="0">
                                              <p:val>
                                                <p:fltVal val="0"/>
                                              </p:val>
                                            </p:tav>
                                            <p:tav tm="100000">
                                              <p:val>
                                                <p:strVal val="#ppt_w"/>
                                              </p:val>
                                            </p:tav>
                                          </p:tavLst>
                                        </p:anim>
                                        <p:anim calcmode="lin" valueType="num">
                                          <p:cBhvr>
                                            <p:cTn id="71" dur="750" fill="hold"/>
                                            <p:tgtEl>
                                              <p:spTgt spid="45"/>
                                            </p:tgtEl>
                                            <p:attrNameLst>
                                              <p:attrName>ppt_h</p:attrName>
                                            </p:attrNameLst>
                                          </p:cBhvr>
                                          <p:tavLst>
                                            <p:tav tm="0">
                                              <p:val>
                                                <p:fltVal val="0"/>
                                              </p:val>
                                            </p:tav>
                                            <p:tav tm="100000">
                                              <p:val>
                                                <p:strVal val="#ppt_h"/>
                                              </p:val>
                                            </p:tav>
                                          </p:tavLst>
                                        </p:anim>
                                        <p:animEffect transition="in" filter="fade">
                                          <p:cBhvr>
                                            <p:cTn id="72"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animBg="1"/>
          <p:bldP spid="39" grpId="0" animBg="1"/>
          <p:bldP spid="38" grpId="0" animBg="1"/>
          <p:bldP spid="42" grpId="0"/>
          <p:bldP spid="43" grpId="0"/>
          <p:bldP spid="44" grpId="0"/>
          <p:bldP spid="45"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4F71E0CC98C40B6E040F3E74EE9E8" ma:contentTypeVersion="5" ma:contentTypeDescription="Create a new document." ma:contentTypeScope="" ma:versionID="9f237f2d68cbcd888e704656ff0918d9">
  <xsd:schema xmlns:xsd="http://www.w3.org/2001/XMLSchema" xmlns:xs="http://www.w3.org/2001/XMLSchema" xmlns:p="http://schemas.microsoft.com/office/2006/metadata/properties" xmlns:ns2="56ee9894-1cc2-4709-88b4-3504d021d4ef" targetNamespace="http://schemas.microsoft.com/office/2006/metadata/properties" ma:root="true" ma:fieldsID="2723f5e07e90f4d6c283ac295cf11a6b" ns2:_="">
    <xsd:import namespace="56ee9894-1cc2-4709-88b4-3504d021d4ef"/>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e9894-1cc2-4709-88b4-3504d021d4ef"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ferenceId xmlns="56ee9894-1cc2-4709-88b4-3504d021d4ef" xsi:nil="true"/>
  </documentManagement>
</p:properties>
</file>

<file path=customXml/itemProps1.xml><?xml version="1.0" encoding="utf-8"?>
<ds:datastoreItem xmlns:ds="http://schemas.openxmlformats.org/officeDocument/2006/customXml" ds:itemID="{AEC16091-0DC7-477B-8AA0-142EDFEB19F5}"/>
</file>

<file path=customXml/itemProps2.xml><?xml version="1.0" encoding="utf-8"?>
<ds:datastoreItem xmlns:ds="http://schemas.openxmlformats.org/officeDocument/2006/customXml" ds:itemID="{DBE76E8C-932E-4679-8605-4FD3D1E70506}"/>
</file>

<file path=customXml/itemProps3.xml><?xml version="1.0" encoding="utf-8"?>
<ds:datastoreItem xmlns:ds="http://schemas.openxmlformats.org/officeDocument/2006/customXml" ds:itemID="{D97B18FF-FB3E-444C-9959-653DC24E71AA}"/>
</file>

<file path=docProps/app.xml><?xml version="1.0" encoding="utf-8"?>
<Properties xmlns="http://schemas.openxmlformats.org/officeDocument/2006/extended-properties" xmlns:vt="http://schemas.openxmlformats.org/officeDocument/2006/docPropsVTypes">
  <TotalTime>922</TotalTime>
  <Words>1451</Words>
  <Application>Microsoft Office PowerPoint</Application>
  <PresentationFormat>Widescreen</PresentationFormat>
  <Paragraphs>157</Paragraphs>
  <Slides>17</Slides>
  <Notes>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Arial</vt:lpstr>
      <vt:lpstr>Calibri</vt:lpstr>
      <vt:lpstr>Calibri Light</vt:lpstr>
      <vt:lpstr>Montserrat</vt:lpstr>
      <vt:lpstr>Montserrat Light</vt:lpstr>
      <vt:lpstr>Montserrat Medium</vt:lpstr>
      <vt:lpstr>Montserrat SemiBold</vt:lpstr>
      <vt:lpstr>Open Sans</vt:lpstr>
      <vt:lpstr>Open Sans Semibold</vt:lpstr>
      <vt:lpstr>PT Serif</vt:lpstr>
      <vt:lpstr>urw-din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Ahmed Alsahlawi</dc:creator>
  <cp:lastModifiedBy>AHMED ABDULWAHAB AHMED ALSAHLAWI</cp:lastModifiedBy>
  <cp:revision>31</cp:revision>
  <dcterms:created xsi:type="dcterms:W3CDTF">2022-06-02T06:05:56Z</dcterms:created>
  <dcterms:modified xsi:type="dcterms:W3CDTF">2022-06-07T06:20:38Z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0x0101001F44F71E0CC98C40B6E040F3E74EE9E8</vt:lpwstr>
  </property>
</Properties>
</file>