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44"/>
  </p:notesMasterIdLst>
  <p:sldIdLst>
    <p:sldId id="256" r:id="rId5"/>
    <p:sldId id="261" r:id="rId6"/>
    <p:sldId id="263" r:id="rId7"/>
    <p:sldId id="258" r:id="rId8"/>
    <p:sldId id="264" r:id="rId9"/>
    <p:sldId id="262" r:id="rId10"/>
    <p:sldId id="268" r:id="rId11"/>
    <p:sldId id="269" r:id="rId12"/>
    <p:sldId id="317" r:id="rId13"/>
    <p:sldId id="316" r:id="rId14"/>
    <p:sldId id="304" r:id="rId15"/>
    <p:sldId id="296" r:id="rId16"/>
    <p:sldId id="309" r:id="rId17"/>
    <p:sldId id="297" r:id="rId18"/>
    <p:sldId id="310" r:id="rId19"/>
    <p:sldId id="298" r:id="rId20"/>
    <p:sldId id="299" r:id="rId21"/>
    <p:sldId id="302" r:id="rId22"/>
    <p:sldId id="294" r:id="rId23"/>
    <p:sldId id="311" r:id="rId24"/>
    <p:sldId id="300" r:id="rId25"/>
    <p:sldId id="301" r:id="rId26"/>
    <p:sldId id="303" r:id="rId27"/>
    <p:sldId id="295" r:id="rId28"/>
    <p:sldId id="305" r:id="rId29"/>
    <p:sldId id="306" r:id="rId30"/>
    <p:sldId id="307" r:id="rId31"/>
    <p:sldId id="308" r:id="rId32"/>
    <p:sldId id="312" r:id="rId33"/>
    <p:sldId id="313" r:id="rId34"/>
    <p:sldId id="314" r:id="rId35"/>
    <p:sldId id="320" r:id="rId36"/>
    <p:sldId id="319" r:id="rId37"/>
    <p:sldId id="315" r:id="rId38"/>
    <p:sldId id="289" r:id="rId39"/>
    <p:sldId id="318" r:id="rId40"/>
    <p:sldId id="257" r:id="rId41"/>
    <p:sldId id="293" r:id="rId42"/>
    <p:sldId id="32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89" autoAdjust="0"/>
    <p:restoredTop sz="94032" autoAdjust="0"/>
  </p:normalViewPr>
  <p:slideViewPr>
    <p:cSldViewPr snapToGrid="0">
      <p:cViewPr>
        <p:scale>
          <a:sx n="80" d="100"/>
          <a:sy n="80" d="100"/>
        </p:scale>
        <p:origin x="516" y="-4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 /><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9" Type="http://schemas.openxmlformats.org/officeDocument/2006/relationships/slide" Target="slides/slide35.xml" /><Relationship Id="rId3" Type="http://schemas.openxmlformats.org/officeDocument/2006/relationships/customXml" Target="../customXml/item3.xml" /><Relationship Id="rId21" Type="http://schemas.openxmlformats.org/officeDocument/2006/relationships/slide" Target="slides/slide17.xml" /><Relationship Id="rId34" Type="http://schemas.openxmlformats.org/officeDocument/2006/relationships/slide" Target="slides/slide30.xml" /><Relationship Id="rId42" Type="http://schemas.openxmlformats.org/officeDocument/2006/relationships/slide" Target="slides/slide38.xml" /><Relationship Id="rId47" Type="http://schemas.openxmlformats.org/officeDocument/2006/relationships/theme" Target="theme/theme1.xml" /><Relationship Id="rId7" Type="http://schemas.openxmlformats.org/officeDocument/2006/relationships/slide" Target="slides/slide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slide" Target="slides/slide34.xml" /><Relationship Id="rId46" Type="http://schemas.openxmlformats.org/officeDocument/2006/relationships/viewProps" Target="viewProps.xml" /><Relationship Id="rId2" Type="http://schemas.openxmlformats.org/officeDocument/2006/relationships/customXml" Target="../customXml/item2.xml" /><Relationship Id="rId16" Type="http://schemas.openxmlformats.org/officeDocument/2006/relationships/slide" Target="slides/slide12.xml" /><Relationship Id="rId20" Type="http://schemas.openxmlformats.org/officeDocument/2006/relationships/slide" Target="slides/slide16.xml" /><Relationship Id="rId29" Type="http://schemas.openxmlformats.org/officeDocument/2006/relationships/slide" Target="slides/slide25.xml" /><Relationship Id="rId41" Type="http://schemas.openxmlformats.org/officeDocument/2006/relationships/slide" Target="slides/slide37.xml" /><Relationship Id="rId1" Type="http://schemas.openxmlformats.org/officeDocument/2006/relationships/customXml" Target="../customXml/item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slide" Target="slides/slide33.xml" /><Relationship Id="rId40" Type="http://schemas.openxmlformats.org/officeDocument/2006/relationships/slide" Target="slides/slide36.xml" /><Relationship Id="rId45" Type="http://schemas.openxmlformats.org/officeDocument/2006/relationships/presProps" Target="presProps.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slide" Target="slides/slide32.xml"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slide" Target="slides/slide27.xml" /><Relationship Id="rId44" Type="http://schemas.openxmlformats.org/officeDocument/2006/relationships/notesMaster" Target="notesMasters/notesMaster1.xml" /><Relationship Id="rId4" Type="http://schemas.openxmlformats.org/officeDocument/2006/relationships/slideMaster" Target="slideMasters/slideMaster1.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slide" Target="slides/slide31.xml" /><Relationship Id="rId43" Type="http://schemas.openxmlformats.org/officeDocument/2006/relationships/slide" Target="slides/slide39.xml" /><Relationship Id="rId48" Type="http://schemas.openxmlformats.org/officeDocument/2006/relationships/tableStyles" Target="tableStyles.xml" /></Relationships>
</file>

<file path=ppt/diagrams/_rels/data1.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4.svg" /><Relationship Id="rId1" Type="http://schemas.openxmlformats.org/officeDocument/2006/relationships/image" Target="../media/image3.png" /><Relationship Id="rId6" Type="http://schemas.openxmlformats.org/officeDocument/2006/relationships/image" Target="../media/image8.svg" /><Relationship Id="rId5" Type="http://schemas.openxmlformats.org/officeDocument/2006/relationships/image" Target="../media/image7.png" /><Relationship Id="rId4" Type="http://schemas.openxmlformats.org/officeDocument/2006/relationships/image" Target="../media/image6.svg" /></Relationships>
</file>

<file path=ppt/diagrams/_rels/data2.xml.rels><?xml version="1.0" encoding="UTF-8" standalone="yes"?>
<Relationships xmlns="http://schemas.openxmlformats.org/package/2006/relationships"><Relationship Id="rId8" Type="http://schemas.openxmlformats.org/officeDocument/2006/relationships/image" Target="../media/image16.svg" /><Relationship Id="rId3" Type="http://schemas.openxmlformats.org/officeDocument/2006/relationships/image" Target="../media/image11.png" /><Relationship Id="rId7" Type="http://schemas.openxmlformats.org/officeDocument/2006/relationships/image" Target="../media/image15.png" /><Relationship Id="rId2" Type="http://schemas.openxmlformats.org/officeDocument/2006/relationships/image" Target="../media/image10.svg" /><Relationship Id="rId1" Type="http://schemas.openxmlformats.org/officeDocument/2006/relationships/image" Target="../media/image9.png" /><Relationship Id="rId6" Type="http://schemas.openxmlformats.org/officeDocument/2006/relationships/image" Target="../media/image14.svg" /><Relationship Id="rId5" Type="http://schemas.openxmlformats.org/officeDocument/2006/relationships/image" Target="../media/image13.png" /><Relationship Id="rId10" Type="http://schemas.openxmlformats.org/officeDocument/2006/relationships/image" Target="../media/image18.png" /><Relationship Id="rId4" Type="http://schemas.openxmlformats.org/officeDocument/2006/relationships/image" Target="../media/image12.svg" /><Relationship Id="rId9" Type="http://schemas.openxmlformats.org/officeDocument/2006/relationships/image" Target="../media/image17.png" /></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4.svg" /><Relationship Id="rId1" Type="http://schemas.openxmlformats.org/officeDocument/2006/relationships/image" Target="../media/image3.png" /><Relationship Id="rId6" Type="http://schemas.openxmlformats.org/officeDocument/2006/relationships/image" Target="../media/image8.svg" /><Relationship Id="rId5" Type="http://schemas.openxmlformats.org/officeDocument/2006/relationships/image" Target="../media/image7.png" /><Relationship Id="rId4" Type="http://schemas.openxmlformats.org/officeDocument/2006/relationships/image" Target="../media/image6.svg" /></Relationships>
</file>

<file path=ppt/diagrams/_rels/drawing2.xml.rels><?xml version="1.0" encoding="UTF-8" standalone="yes"?>
<Relationships xmlns="http://schemas.openxmlformats.org/package/2006/relationships"><Relationship Id="rId8" Type="http://schemas.openxmlformats.org/officeDocument/2006/relationships/image" Target="../media/image16.svg" /><Relationship Id="rId3" Type="http://schemas.openxmlformats.org/officeDocument/2006/relationships/image" Target="../media/image11.png" /><Relationship Id="rId7" Type="http://schemas.openxmlformats.org/officeDocument/2006/relationships/image" Target="../media/image15.png" /><Relationship Id="rId2" Type="http://schemas.openxmlformats.org/officeDocument/2006/relationships/image" Target="../media/image10.svg" /><Relationship Id="rId1" Type="http://schemas.openxmlformats.org/officeDocument/2006/relationships/image" Target="../media/image9.png" /><Relationship Id="rId6" Type="http://schemas.openxmlformats.org/officeDocument/2006/relationships/image" Target="../media/image14.svg" /><Relationship Id="rId5" Type="http://schemas.openxmlformats.org/officeDocument/2006/relationships/image" Target="../media/image13.png" /><Relationship Id="rId10" Type="http://schemas.openxmlformats.org/officeDocument/2006/relationships/image" Target="../media/image18.png" /><Relationship Id="rId4" Type="http://schemas.openxmlformats.org/officeDocument/2006/relationships/image" Target="../media/image12.svg" /><Relationship Id="rId9" Type="http://schemas.openxmlformats.org/officeDocument/2006/relationships/image" Target="../media/image17.png"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D186D4-E036-4DD5-B7F9-62F1E5871D85}"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51776A6E-7AAE-4118-AD1A-0775D118EA24}">
      <dgm:prSet/>
      <dgm:spPr/>
      <dgm:t>
        <a:bodyPr/>
        <a:lstStyle/>
        <a:p>
          <a:pPr>
            <a:lnSpc>
              <a:spcPct val="100000"/>
            </a:lnSpc>
          </a:pPr>
          <a:r>
            <a:rPr lang="en-US" b="0" baseline="0"/>
            <a:t>Realistic samples generation &amp; handling of missing data. </a:t>
          </a:r>
          <a:endParaRPr lang="en-US"/>
        </a:p>
      </dgm:t>
    </dgm:pt>
    <dgm:pt modelId="{BC311979-EC2C-488D-BF82-D6E327697B45}" type="parTrans" cxnId="{FF6E41C1-6D32-418F-8925-EDD105853513}">
      <dgm:prSet/>
      <dgm:spPr/>
      <dgm:t>
        <a:bodyPr/>
        <a:lstStyle/>
        <a:p>
          <a:endParaRPr lang="en-US"/>
        </a:p>
      </dgm:t>
    </dgm:pt>
    <dgm:pt modelId="{9C97D70A-4CAD-4837-A055-70037E32ED41}" type="sibTrans" cxnId="{FF6E41C1-6D32-418F-8925-EDD105853513}">
      <dgm:prSet/>
      <dgm:spPr/>
      <dgm:t>
        <a:bodyPr/>
        <a:lstStyle/>
        <a:p>
          <a:pPr>
            <a:lnSpc>
              <a:spcPct val="100000"/>
            </a:lnSpc>
          </a:pPr>
          <a:endParaRPr lang="en-US"/>
        </a:p>
      </dgm:t>
    </dgm:pt>
    <dgm:pt modelId="{0855E20C-BA17-4075-8D4F-C71691BC19BE}">
      <dgm:prSet/>
      <dgm:spPr/>
      <dgm:t>
        <a:bodyPr/>
        <a:lstStyle/>
        <a:p>
          <a:pPr>
            <a:lnSpc>
              <a:spcPct val="100000"/>
            </a:lnSpc>
          </a:pPr>
          <a:r>
            <a:rPr lang="en-US" b="0" baseline="0" dirty="0"/>
            <a:t>Generating new data for training without human supervision &amp; interventions. </a:t>
          </a:r>
          <a:endParaRPr lang="en-US" dirty="0"/>
        </a:p>
      </dgm:t>
    </dgm:pt>
    <dgm:pt modelId="{A2BDDDD6-38FF-48A9-A584-CCE2FDFB65D0}" type="parTrans" cxnId="{F8BEEB90-5F60-4ECA-BD72-AB7B378CB141}">
      <dgm:prSet/>
      <dgm:spPr/>
      <dgm:t>
        <a:bodyPr/>
        <a:lstStyle/>
        <a:p>
          <a:endParaRPr lang="en-US"/>
        </a:p>
      </dgm:t>
    </dgm:pt>
    <dgm:pt modelId="{8FF15DC3-0E7C-4E27-81D1-DEDAD1966EFA}" type="sibTrans" cxnId="{F8BEEB90-5F60-4ECA-BD72-AB7B378CB141}">
      <dgm:prSet/>
      <dgm:spPr/>
      <dgm:t>
        <a:bodyPr/>
        <a:lstStyle/>
        <a:p>
          <a:pPr>
            <a:lnSpc>
              <a:spcPct val="100000"/>
            </a:lnSpc>
          </a:pPr>
          <a:endParaRPr lang="en-US"/>
        </a:p>
      </dgm:t>
    </dgm:pt>
    <dgm:pt modelId="{2354DC5B-4F36-4C46-87E2-E7B889180C04}">
      <dgm:prSet/>
      <dgm:spPr/>
      <dgm:t>
        <a:bodyPr/>
        <a:lstStyle/>
        <a:p>
          <a:pPr>
            <a:lnSpc>
              <a:spcPct val="100000"/>
            </a:lnSpc>
          </a:pPr>
          <a:r>
            <a:rPr lang="en-US" b="0" baseline="0"/>
            <a:t>Generative models are essential in the perspective of modern AI.</a:t>
          </a:r>
          <a:endParaRPr lang="en-US"/>
        </a:p>
      </dgm:t>
    </dgm:pt>
    <dgm:pt modelId="{6BCD5DFF-4138-4D1C-92EA-E4FCD269FDD7}" type="parTrans" cxnId="{39C2F1BD-D593-4CC4-B030-E73CC6AFA811}">
      <dgm:prSet/>
      <dgm:spPr/>
      <dgm:t>
        <a:bodyPr/>
        <a:lstStyle/>
        <a:p>
          <a:endParaRPr lang="en-US"/>
        </a:p>
      </dgm:t>
    </dgm:pt>
    <dgm:pt modelId="{B2258E67-815E-4598-9CD5-EEC1B1B0FD3C}" type="sibTrans" cxnId="{39C2F1BD-D593-4CC4-B030-E73CC6AFA811}">
      <dgm:prSet/>
      <dgm:spPr/>
      <dgm:t>
        <a:bodyPr/>
        <a:lstStyle/>
        <a:p>
          <a:endParaRPr lang="en-US"/>
        </a:p>
      </dgm:t>
    </dgm:pt>
    <dgm:pt modelId="{BF985AAC-B84B-4577-80C3-AB699EE04D22}" type="pres">
      <dgm:prSet presAssocID="{CAD186D4-E036-4DD5-B7F9-62F1E5871D85}" presName="root" presStyleCnt="0">
        <dgm:presLayoutVars>
          <dgm:dir/>
          <dgm:resizeHandles val="exact"/>
        </dgm:presLayoutVars>
      </dgm:prSet>
      <dgm:spPr/>
    </dgm:pt>
    <dgm:pt modelId="{4B170F2B-EC41-4A19-8F95-A4295FBCD142}" type="pres">
      <dgm:prSet presAssocID="{CAD186D4-E036-4DD5-B7F9-62F1E5871D85}" presName="container" presStyleCnt="0">
        <dgm:presLayoutVars>
          <dgm:dir/>
          <dgm:resizeHandles val="exact"/>
        </dgm:presLayoutVars>
      </dgm:prSet>
      <dgm:spPr/>
    </dgm:pt>
    <dgm:pt modelId="{A32A1A8D-49EE-48CF-95DE-EB08559A6D9D}" type="pres">
      <dgm:prSet presAssocID="{51776A6E-7AAE-4118-AD1A-0775D118EA24}" presName="compNode" presStyleCnt="0"/>
      <dgm:spPr/>
    </dgm:pt>
    <dgm:pt modelId="{BC6143F0-8A63-4CDF-AF4A-D90B957A1312}" type="pres">
      <dgm:prSet presAssocID="{51776A6E-7AAE-4118-AD1A-0775D118EA24}" presName="iconBgRect" presStyleLbl="bgShp" presStyleIdx="0" presStyleCnt="3"/>
      <dgm:spPr/>
    </dgm:pt>
    <dgm:pt modelId="{D3F13564-1D29-4B72-B19C-92266B073C32}" type="pres">
      <dgm:prSet presAssocID="{51776A6E-7AAE-4118-AD1A-0775D118EA2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lowchart"/>
        </a:ext>
      </dgm:extLst>
    </dgm:pt>
    <dgm:pt modelId="{116F507B-4D7E-4619-B608-F4E661D34882}" type="pres">
      <dgm:prSet presAssocID="{51776A6E-7AAE-4118-AD1A-0775D118EA24}" presName="spaceRect" presStyleCnt="0"/>
      <dgm:spPr/>
    </dgm:pt>
    <dgm:pt modelId="{0557A1D8-6F52-40A3-BBCF-87AD572434B6}" type="pres">
      <dgm:prSet presAssocID="{51776A6E-7AAE-4118-AD1A-0775D118EA24}" presName="textRect" presStyleLbl="revTx" presStyleIdx="0" presStyleCnt="3">
        <dgm:presLayoutVars>
          <dgm:chMax val="1"/>
          <dgm:chPref val="1"/>
        </dgm:presLayoutVars>
      </dgm:prSet>
      <dgm:spPr/>
    </dgm:pt>
    <dgm:pt modelId="{1AFF2AD7-B6EA-4C27-B0F3-6126CE64C1E4}" type="pres">
      <dgm:prSet presAssocID="{9C97D70A-4CAD-4837-A055-70037E32ED41}" presName="sibTrans" presStyleLbl="sibTrans2D1" presStyleIdx="0" presStyleCnt="0"/>
      <dgm:spPr/>
    </dgm:pt>
    <dgm:pt modelId="{84B82AFF-6556-4F05-9020-2247DC97D4FF}" type="pres">
      <dgm:prSet presAssocID="{0855E20C-BA17-4075-8D4F-C71691BC19BE}" presName="compNode" presStyleCnt="0"/>
      <dgm:spPr/>
    </dgm:pt>
    <dgm:pt modelId="{C586C05C-8C15-472D-8A37-88F71C4B1875}" type="pres">
      <dgm:prSet presAssocID="{0855E20C-BA17-4075-8D4F-C71691BC19BE}" presName="iconBgRect" presStyleLbl="bgShp" presStyleIdx="1" presStyleCnt="3"/>
      <dgm:spPr/>
    </dgm:pt>
    <dgm:pt modelId="{71C52EC8-CF43-4276-A0CE-3BE24F4DBD64}" type="pres">
      <dgm:prSet presAssocID="{0855E20C-BA17-4075-8D4F-C71691BC19B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Office Worker"/>
        </a:ext>
      </dgm:extLst>
    </dgm:pt>
    <dgm:pt modelId="{92DC41F8-7B73-4FF5-9DEF-3D3302809CC8}" type="pres">
      <dgm:prSet presAssocID="{0855E20C-BA17-4075-8D4F-C71691BC19BE}" presName="spaceRect" presStyleCnt="0"/>
      <dgm:spPr/>
    </dgm:pt>
    <dgm:pt modelId="{30BA79DD-B814-4B9D-A55A-18C511C17131}" type="pres">
      <dgm:prSet presAssocID="{0855E20C-BA17-4075-8D4F-C71691BC19BE}" presName="textRect" presStyleLbl="revTx" presStyleIdx="1" presStyleCnt="3">
        <dgm:presLayoutVars>
          <dgm:chMax val="1"/>
          <dgm:chPref val="1"/>
        </dgm:presLayoutVars>
      </dgm:prSet>
      <dgm:spPr/>
    </dgm:pt>
    <dgm:pt modelId="{C69DF876-9EA2-463D-8064-3C2E1423E7CB}" type="pres">
      <dgm:prSet presAssocID="{8FF15DC3-0E7C-4E27-81D1-DEDAD1966EFA}" presName="sibTrans" presStyleLbl="sibTrans2D1" presStyleIdx="0" presStyleCnt="0"/>
      <dgm:spPr/>
    </dgm:pt>
    <dgm:pt modelId="{9A04F0D5-1E51-4606-82B0-891CE5E20D17}" type="pres">
      <dgm:prSet presAssocID="{2354DC5B-4F36-4C46-87E2-E7B889180C04}" presName="compNode" presStyleCnt="0"/>
      <dgm:spPr/>
    </dgm:pt>
    <dgm:pt modelId="{8C317086-A1B4-4C32-9535-64B43B32A91C}" type="pres">
      <dgm:prSet presAssocID="{2354DC5B-4F36-4C46-87E2-E7B889180C04}" presName="iconBgRect" presStyleLbl="bgShp" presStyleIdx="2" presStyleCnt="3"/>
      <dgm:spPr/>
    </dgm:pt>
    <dgm:pt modelId="{17221B0C-A745-4798-AFDA-C8D300AE9ABA}" type="pres">
      <dgm:prSet presAssocID="{2354DC5B-4F36-4C46-87E2-E7B889180C0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C61234E2-A470-4C1F-AFE9-E66DED11D303}" type="pres">
      <dgm:prSet presAssocID="{2354DC5B-4F36-4C46-87E2-E7B889180C04}" presName="spaceRect" presStyleCnt="0"/>
      <dgm:spPr/>
    </dgm:pt>
    <dgm:pt modelId="{EEB6C4F8-5C62-4C6B-9456-1DDDD21A485B}" type="pres">
      <dgm:prSet presAssocID="{2354DC5B-4F36-4C46-87E2-E7B889180C04}" presName="textRect" presStyleLbl="revTx" presStyleIdx="2" presStyleCnt="3">
        <dgm:presLayoutVars>
          <dgm:chMax val="1"/>
          <dgm:chPref val="1"/>
        </dgm:presLayoutVars>
      </dgm:prSet>
      <dgm:spPr/>
    </dgm:pt>
  </dgm:ptLst>
  <dgm:cxnLst>
    <dgm:cxn modelId="{E5C88A34-40CD-4752-94DB-7AF13742690E}" type="presOf" srcId="{51776A6E-7AAE-4118-AD1A-0775D118EA24}" destId="{0557A1D8-6F52-40A3-BBCF-87AD572434B6}" srcOrd="0" destOrd="0" presId="urn:microsoft.com/office/officeart/2018/2/layout/IconCircleList"/>
    <dgm:cxn modelId="{9B812E54-B400-471B-892F-B746EA61C646}" type="presOf" srcId="{2354DC5B-4F36-4C46-87E2-E7B889180C04}" destId="{EEB6C4F8-5C62-4C6B-9456-1DDDD21A485B}" srcOrd="0" destOrd="0" presId="urn:microsoft.com/office/officeart/2018/2/layout/IconCircleList"/>
    <dgm:cxn modelId="{F8BEEB90-5F60-4ECA-BD72-AB7B378CB141}" srcId="{CAD186D4-E036-4DD5-B7F9-62F1E5871D85}" destId="{0855E20C-BA17-4075-8D4F-C71691BC19BE}" srcOrd="1" destOrd="0" parTransId="{A2BDDDD6-38FF-48A9-A584-CCE2FDFB65D0}" sibTransId="{8FF15DC3-0E7C-4E27-81D1-DEDAD1966EFA}"/>
    <dgm:cxn modelId="{6415AEA1-ABCF-48E1-BCEB-405D2334F974}" type="presOf" srcId="{CAD186D4-E036-4DD5-B7F9-62F1E5871D85}" destId="{BF985AAC-B84B-4577-80C3-AB699EE04D22}" srcOrd="0" destOrd="0" presId="urn:microsoft.com/office/officeart/2018/2/layout/IconCircleList"/>
    <dgm:cxn modelId="{39C2F1BD-D593-4CC4-B030-E73CC6AFA811}" srcId="{CAD186D4-E036-4DD5-B7F9-62F1E5871D85}" destId="{2354DC5B-4F36-4C46-87E2-E7B889180C04}" srcOrd="2" destOrd="0" parTransId="{6BCD5DFF-4138-4D1C-92EA-E4FCD269FDD7}" sibTransId="{B2258E67-815E-4598-9CD5-EEC1B1B0FD3C}"/>
    <dgm:cxn modelId="{FF6E41C1-6D32-418F-8925-EDD105853513}" srcId="{CAD186D4-E036-4DD5-B7F9-62F1E5871D85}" destId="{51776A6E-7AAE-4118-AD1A-0775D118EA24}" srcOrd="0" destOrd="0" parTransId="{BC311979-EC2C-488D-BF82-D6E327697B45}" sibTransId="{9C97D70A-4CAD-4837-A055-70037E32ED41}"/>
    <dgm:cxn modelId="{ABA11EC9-FBB5-4B3D-8619-E9056E325B2B}" type="presOf" srcId="{8FF15DC3-0E7C-4E27-81D1-DEDAD1966EFA}" destId="{C69DF876-9EA2-463D-8064-3C2E1423E7CB}" srcOrd="0" destOrd="0" presId="urn:microsoft.com/office/officeart/2018/2/layout/IconCircleList"/>
    <dgm:cxn modelId="{1CE92DDF-0258-4A0A-92D3-982C4C7E433D}" type="presOf" srcId="{9C97D70A-4CAD-4837-A055-70037E32ED41}" destId="{1AFF2AD7-B6EA-4C27-B0F3-6126CE64C1E4}" srcOrd="0" destOrd="0" presId="urn:microsoft.com/office/officeart/2018/2/layout/IconCircleList"/>
    <dgm:cxn modelId="{8BF963E9-1991-4894-AEED-1202AF37F156}" type="presOf" srcId="{0855E20C-BA17-4075-8D4F-C71691BC19BE}" destId="{30BA79DD-B814-4B9D-A55A-18C511C17131}" srcOrd="0" destOrd="0" presId="urn:microsoft.com/office/officeart/2018/2/layout/IconCircleList"/>
    <dgm:cxn modelId="{EA5F607D-58F4-42CE-8A82-2727A13D44A1}" type="presParOf" srcId="{BF985AAC-B84B-4577-80C3-AB699EE04D22}" destId="{4B170F2B-EC41-4A19-8F95-A4295FBCD142}" srcOrd="0" destOrd="0" presId="urn:microsoft.com/office/officeart/2018/2/layout/IconCircleList"/>
    <dgm:cxn modelId="{DD6CD87A-F9D4-40E9-A89A-136C8A668F64}" type="presParOf" srcId="{4B170F2B-EC41-4A19-8F95-A4295FBCD142}" destId="{A32A1A8D-49EE-48CF-95DE-EB08559A6D9D}" srcOrd="0" destOrd="0" presId="urn:microsoft.com/office/officeart/2018/2/layout/IconCircleList"/>
    <dgm:cxn modelId="{7011774C-E70E-462A-8519-E07DB87EB4C3}" type="presParOf" srcId="{A32A1A8D-49EE-48CF-95DE-EB08559A6D9D}" destId="{BC6143F0-8A63-4CDF-AF4A-D90B957A1312}" srcOrd="0" destOrd="0" presId="urn:microsoft.com/office/officeart/2018/2/layout/IconCircleList"/>
    <dgm:cxn modelId="{23722473-61FA-47DC-A3C8-2491AC7E56A4}" type="presParOf" srcId="{A32A1A8D-49EE-48CF-95DE-EB08559A6D9D}" destId="{D3F13564-1D29-4B72-B19C-92266B073C32}" srcOrd="1" destOrd="0" presId="urn:microsoft.com/office/officeart/2018/2/layout/IconCircleList"/>
    <dgm:cxn modelId="{4100CA2D-5803-4F2C-BFFA-BCF12C569107}" type="presParOf" srcId="{A32A1A8D-49EE-48CF-95DE-EB08559A6D9D}" destId="{116F507B-4D7E-4619-B608-F4E661D34882}" srcOrd="2" destOrd="0" presId="urn:microsoft.com/office/officeart/2018/2/layout/IconCircleList"/>
    <dgm:cxn modelId="{2F7AEE95-62B8-4498-B5BF-6E619643A563}" type="presParOf" srcId="{A32A1A8D-49EE-48CF-95DE-EB08559A6D9D}" destId="{0557A1D8-6F52-40A3-BBCF-87AD572434B6}" srcOrd="3" destOrd="0" presId="urn:microsoft.com/office/officeart/2018/2/layout/IconCircleList"/>
    <dgm:cxn modelId="{FA0F3F23-456C-4AB1-A99B-B5AB5C4EB144}" type="presParOf" srcId="{4B170F2B-EC41-4A19-8F95-A4295FBCD142}" destId="{1AFF2AD7-B6EA-4C27-B0F3-6126CE64C1E4}" srcOrd="1" destOrd="0" presId="urn:microsoft.com/office/officeart/2018/2/layout/IconCircleList"/>
    <dgm:cxn modelId="{9604164C-40BB-4D65-BA9B-3DB9204E43A9}" type="presParOf" srcId="{4B170F2B-EC41-4A19-8F95-A4295FBCD142}" destId="{84B82AFF-6556-4F05-9020-2247DC97D4FF}" srcOrd="2" destOrd="0" presId="urn:microsoft.com/office/officeart/2018/2/layout/IconCircleList"/>
    <dgm:cxn modelId="{ADB0BA7B-BE55-41B9-9309-14CFD97B358C}" type="presParOf" srcId="{84B82AFF-6556-4F05-9020-2247DC97D4FF}" destId="{C586C05C-8C15-472D-8A37-88F71C4B1875}" srcOrd="0" destOrd="0" presId="urn:microsoft.com/office/officeart/2018/2/layout/IconCircleList"/>
    <dgm:cxn modelId="{48DB156B-F345-4F86-9E9A-705BCCCA7988}" type="presParOf" srcId="{84B82AFF-6556-4F05-9020-2247DC97D4FF}" destId="{71C52EC8-CF43-4276-A0CE-3BE24F4DBD64}" srcOrd="1" destOrd="0" presId="urn:microsoft.com/office/officeart/2018/2/layout/IconCircleList"/>
    <dgm:cxn modelId="{2483D97B-774F-4FAA-94DD-FDE42AE48C1B}" type="presParOf" srcId="{84B82AFF-6556-4F05-9020-2247DC97D4FF}" destId="{92DC41F8-7B73-4FF5-9DEF-3D3302809CC8}" srcOrd="2" destOrd="0" presId="urn:microsoft.com/office/officeart/2018/2/layout/IconCircleList"/>
    <dgm:cxn modelId="{4A10E9C9-3BFF-44BE-9B37-37D576040F9D}" type="presParOf" srcId="{84B82AFF-6556-4F05-9020-2247DC97D4FF}" destId="{30BA79DD-B814-4B9D-A55A-18C511C17131}" srcOrd="3" destOrd="0" presId="urn:microsoft.com/office/officeart/2018/2/layout/IconCircleList"/>
    <dgm:cxn modelId="{11F2D5DA-B650-47CA-ADA0-6C8B80AB0A71}" type="presParOf" srcId="{4B170F2B-EC41-4A19-8F95-A4295FBCD142}" destId="{C69DF876-9EA2-463D-8064-3C2E1423E7CB}" srcOrd="3" destOrd="0" presId="urn:microsoft.com/office/officeart/2018/2/layout/IconCircleList"/>
    <dgm:cxn modelId="{12EE2F05-E268-461C-BAF1-88C7554E53F7}" type="presParOf" srcId="{4B170F2B-EC41-4A19-8F95-A4295FBCD142}" destId="{9A04F0D5-1E51-4606-82B0-891CE5E20D17}" srcOrd="4" destOrd="0" presId="urn:microsoft.com/office/officeart/2018/2/layout/IconCircleList"/>
    <dgm:cxn modelId="{3565776B-00CC-4454-A26A-EFA9F23060AC}" type="presParOf" srcId="{9A04F0D5-1E51-4606-82B0-891CE5E20D17}" destId="{8C317086-A1B4-4C32-9535-64B43B32A91C}" srcOrd="0" destOrd="0" presId="urn:microsoft.com/office/officeart/2018/2/layout/IconCircleList"/>
    <dgm:cxn modelId="{FD2C3A99-33CD-4E4C-A24A-92D49847863D}" type="presParOf" srcId="{9A04F0D5-1E51-4606-82B0-891CE5E20D17}" destId="{17221B0C-A745-4798-AFDA-C8D300AE9ABA}" srcOrd="1" destOrd="0" presId="urn:microsoft.com/office/officeart/2018/2/layout/IconCircleList"/>
    <dgm:cxn modelId="{D9C976E1-904C-48D8-91EC-4F4C33286A15}" type="presParOf" srcId="{9A04F0D5-1E51-4606-82B0-891CE5E20D17}" destId="{C61234E2-A470-4C1F-AFE9-E66DED11D303}" srcOrd="2" destOrd="0" presId="urn:microsoft.com/office/officeart/2018/2/layout/IconCircleList"/>
    <dgm:cxn modelId="{FFEAC46D-861C-4DA6-AC0A-2EAE8B022B31}" type="presParOf" srcId="{9A04F0D5-1E51-4606-82B0-891CE5E20D17}" destId="{EEB6C4F8-5C62-4C6B-9456-1DDDD21A485B}"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A009F4-F1E8-4430-9F30-637FB4EE6CBD}"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7694BCAD-9824-49D7-8E1C-C616F069C907}">
      <dgm:prSet/>
      <dgm:spPr/>
      <dgm:t>
        <a:bodyPr/>
        <a:lstStyle/>
        <a:p>
          <a:pPr>
            <a:lnSpc>
              <a:spcPct val="100000"/>
            </a:lnSpc>
          </a:pPr>
          <a:r>
            <a:rPr lang="en-US" b="0" baseline="0" dirty="0"/>
            <a:t>Trains two networks simultaneously</a:t>
          </a:r>
          <a:endParaRPr lang="en-US" dirty="0"/>
        </a:p>
      </dgm:t>
    </dgm:pt>
    <dgm:pt modelId="{F129B2F7-87D1-499F-A6E1-E9BECA6BC0BD}" type="parTrans" cxnId="{B468E428-04CA-41CC-A595-C618256216BB}">
      <dgm:prSet/>
      <dgm:spPr/>
      <dgm:t>
        <a:bodyPr/>
        <a:lstStyle/>
        <a:p>
          <a:endParaRPr lang="en-US"/>
        </a:p>
      </dgm:t>
    </dgm:pt>
    <dgm:pt modelId="{70153246-E543-4930-B3B8-AA7A96C5BD94}" type="sibTrans" cxnId="{B468E428-04CA-41CC-A595-C618256216BB}">
      <dgm:prSet/>
      <dgm:spPr/>
      <dgm:t>
        <a:bodyPr/>
        <a:lstStyle/>
        <a:p>
          <a:endParaRPr lang="en-US"/>
        </a:p>
      </dgm:t>
    </dgm:pt>
    <dgm:pt modelId="{30F2AE77-347B-4A2B-98EA-03344A345521}">
      <dgm:prSet/>
      <dgm:spPr/>
      <dgm:t>
        <a:bodyPr/>
        <a:lstStyle/>
        <a:p>
          <a:pPr>
            <a:lnSpc>
              <a:spcPct val="100000"/>
            </a:lnSpc>
          </a:pPr>
          <a:r>
            <a:rPr lang="en-US" b="0" baseline="0" dirty="0"/>
            <a:t>Discriminator is a binary classifier</a:t>
          </a:r>
          <a:endParaRPr lang="en-US" dirty="0"/>
        </a:p>
      </dgm:t>
    </dgm:pt>
    <dgm:pt modelId="{FBFF84EF-B5DA-4F67-B0C9-790313FEF668}" type="parTrans" cxnId="{32F21B96-3E01-4C31-8F33-F2CCBDAC7AD6}">
      <dgm:prSet/>
      <dgm:spPr/>
      <dgm:t>
        <a:bodyPr/>
        <a:lstStyle/>
        <a:p>
          <a:endParaRPr lang="en-US"/>
        </a:p>
      </dgm:t>
    </dgm:pt>
    <dgm:pt modelId="{2D895336-BF0B-40FF-B87B-534E16874483}" type="sibTrans" cxnId="{32F21B96-3E01-4C31-8F33-F2CCBDAC7AD6}">
      <dgm:prSet/>
      <dgm:spPr/>
      <dgm:t>
        <a:bodyPr/>
        <a:lstStyle/>
        <a:p>
          <a:endParaRPr lang="en-US"/>
        </a:p>
      </dgm:t>
    </dgm:pt>
    <dgm:pt modelId="{CBCDA5BE-F2DC-4E25-90A3-CC59AFD2E40B}">
      <dgm:prSet/>
      <dgm:spPr/>
      <dgm:t>
        <a:bodyPr/>
        <a:lstStyle/>
        <a:p>
          <a:pPr>
            <a:lnSpc>
              <a:spcPct val="100000"/>
            </a:lnSpc>
          </a:pPr>
          <a:r>
            <a:rPr lang="en-US" dirty="0"/>
            <a:t>G produces realistic data, &amp; D gets better to predict the fake ones</a:t>
          </a:r>
        </a:p>
      </dgm:t>
    </dgm:pt>
    <dgm:pt modelId="{E1372383-E27D-4649-AB38-03A419EAA9FD}" type="parTrans" cxnId="{85EE01F9-47BD-4C17-9D9A-6119ADDDFC9F}">
      <dgm:prSet/>
      <dgm:spPr/>
      <dgm:t>
        <a:bodyPr/>
        <a:lstStyle/>
        <a:p>
          <a:endParaRPr lang="en-US"/>
        </a:p>
      </dgm:t>
    </dgm:pt>
    <dgm:pt modelId="{986A4C1C-A331-4FD5-B0F0-C82198FAD37C}" type="sibTrans" cxnId="{85EE01F9-47BD-4C17-9D9A-6119ADDDFC9F}">
      <dgm:prSet/>
      <dgm:spPr/>
      <dgm:t>
        <a:bodyPr/>
        <a:lstStyle/>
        <a:p>
          <a:endParaRPr lang="en-US"/>
        </a:p>
      </dgm:t>
    </dgm:pt>
    <dgm:pt modelId="{6081F580-13BC-4065-AE4F-8972AC831518}">
      <dgm:prSet/>
      <dgm:spPr/>
      <dgm:t>
        <a:bodyPr/>
        <a:lstStyle/>
        <a:p>
          <a:pPr>
            <a:lnSpc>
              <a:spcPct val="100000"/>
            </a:lnSpc>
          </a:pPr>
          <a:r>
            <a:rPr lang="en-US">
              <a:solidFill>
                <a:srgbClr val="212529"/>
              </a:solidFill>
              <a:cs typeface="Arial" panose="020B0604020202020204" pitchFamily="34" charset="0"/>
            </a:rPr>
            <a:t>Min-max loss: the generator tries to minimize this function while the discriminator tries to maximize it</a:t>
          </a:r>
          <a:endParaRPr lang="en-US" dirty="0"/>
        </a:p>
      </dgm:t>
    </dgm:pt>
    <dgm:pt modelId="{F55F0637-CFBB-4351-9F08-B30F15609A06}" type="parTrans" cxnId="{25806ADE-BAE2-4C7D-B1F0-89A3B1CC3AB3}">
      <dgm:prSet/>
      <dgm:spPr/>
      <dgm:t>
        <a:bodyPr/>
        <a:lstStyle/>
        <a:p>
          <a:endParaRPr lang="en-US"/>
        </a:p>
      </dgm:t>
    </dgm:pt>
    <dgm:pt modelId="{82A541B0-6B1A-43D2-8424-66E48E701925}" type="sibTrans" cxnId="{25806ADE-BAE2-4C7D-B1F0-89A3B1CC3AB3}">
      <dgm:prSet/>
      <dgm:spPr/>
      <dgm:t>
        <a:bodyPr/>
        <a:lstStyle/>
        <a:p>
          <a:endParaRPr lang="en-US"/>
        </a:p>
      </dgm:t>
    </dgm:pt>
    <dgm:pt modelId="{68F96B5F-7357-48CD-B5A2-507F6132DA0E}">
      <dgm:prSet/>
      <dgm:spPr/>
      <dgm:t>
        <a:bodyPr/>
        <a:lstStyle/>
        <a:p>
          <a:pPr>
            <a:lnSpc>
              <a:spcPct val="100000"/>
            </a:lnSpc>
          </a:pPr>
          <a:r>
            <a:rPr lang="en-US" b="1" dirty="0">
              <a:cs typeface="Arial" panose="020B0604020202020204" pitchFamily="34" charset="0"/>
            </a:rPr>
            <a:t>log(D(x)) </a:t>
          </a:r>
          <a:r>
            <a:rPr lang="en-US" dirty="0">
              <a:cs typeface="Arial" panose="020B0604020202020204" pitchFamily="34" charset="0"/>
            </a:rPr>
            <a:t>refers to the probability that the generator is rightly classifying the real image</a:t>
          </a:r>
        </a:p>
      </dgm:t>
    </dgm:pt>
    <dgm:pt modelId="{0C7C3AB4-B16E-4189-8303-0C800D8C4F64}" type="parTrans" cxnId="{118C5D33-C346-4911-84E3-20BBAFCFD2D3}">
      <dgm:prSet/>
      <dgm:spPr/>
      <dgm:t>
        <a:bodyPr/>
        <a:lstStyle/>
        <a:p>
          <a:endParaRPr lang="en-US"/>
        </a:p>
      </dgm:t>
    </dgm:pt>
    <dgm:pt modelId="{DF50A6D4-299A-436B-AE1B-75537B694C9F}" type="sibTrans" cxnId="{118C5D33-C346-4911-84E3-20BBAFCFD2D3}">
      <dgm:prSet/>
      <dgm:spPr/>
      <dgm:t>
        <a:bodyPr/>
        <a:lstStyle/>
        <a:p>
          <a:endParaRPr lang="en-US"/>
        </a:p>
      </dgm:t>
    </dgm:pt>
    <dgm:pt modelId="{F94B6DFF-41AC-4EAB-844B-E2CFEB2D4A56}">
      <dgm:prSet/>
      <dgm:spPr/>
      <dgm:t>
        <a:bodyPr/>
        <a:lstStyle/>
        <a:p>
          <a:pPr>
            <a:lnSpc>
              <a:spcPct val="100000"/>
            </a:lnSpc>
          </a:pPr>
          <a:r>
            <a:rPr lang="en-US" dirty="0">
              <a:cs typeface="Arial" panose="020B0604020202020204" pitchFamily="34" charset="0"/>
            </a:rPr>
            <a:t>Maximizing </a:t>
          </a:r>
          <a:r>
            <a:rPr lang="en-US" b="1" dirty="0">
              <a:cs typeface="Arial" panose="020B0604020202020204" pitchFamily="34" charset="0"/>
            </a:rPr>
            <a:t>log(1-D(G(z))) </a:t>
          </a:r>
          <a:r>
            <a:rPr lang="en-US" dirty="0">
              <a:cs typeface="Arial" panose="020B0604020202020204" pitchFamily="34" charset="0"/>
            </a:rPr>
            <a:t>would help it to correctly label the fake image that comes from the generator</a:t>
          </a:r>
        </a:p>
      </dgm:t>
    </dgm:pt>
    <dgm:pt modelId="{3BF10027-31EA-4CBA-A4FA-1168DBBB8215}" type="parTrans" cxnId="{EB43F875-DB9D-42B9-BC9B-492C1D556B44}">
      <dgm:prSet/>
      <dgm:spPr/>
      <dgm:t>
        <a:bodyPr/>
        <a:lstStyle/>
        <a:p>
          <a:endParaRPr lang="en-US"/>
        </a:p>
      </dgm:t>
    </dgm:pt>
    <dgm:pt modelId="{81D178C4-73A8-4D0A-85D0-F78D87520EDB}" type="sibTrans" cxnId="{EB43F875-DB9D-42B9-BC9B-492C1D556B44}">
      <dgm:prSet/>
      <dgm:spPr/>
      <dgm:t>
        <a:bodyPr/>
        <a:lstStyle/>
        <a:p>
          <a:endParaRPr lang="en-US"/>
        </a:p>
      </dgm:t>
    </dgm:pt>
    <dgm:pt modelId="{F2649289-3628-4513-81C6-7E9A1D2D7933}">
      <dgm:prSet/>
      <dgm:spPr/>
      <dgm:t>
        <a:bodyPr/>
        <a:lstStyle/>
        <a:p>
          <a:pPr>
            <a:lnSpc>
              <a:spcPct val="100000"/>
            </a:lnSpc>
          </a:pPr>
          <a:r>
            <a:rPr lang="en-US" b="0" baseline="0" dirty="0"/>
            <a:t>Generator confuses discriminator by generating realistic data</a:t>
          </a:r>
          <a:endParaRPr lang="en-US" dirty="0"/>
        </a:p>
      </dgm:t>
    </dgm:pt>
    <dgm:pt modelId="{5346DCA0-441E-471F-A31F-F42795C3669B}" type="sibTrans" cxnId="{455AE1AE-15EA-42CA-BBBD-83CAB887089C}">
      <dgm:prSet/>
      <dgm:spPr/>
      <dgm:t>
        <a:bodyPr/>
        <a:lstStyle/>
        <a:p>
          <a:endParaRPr lang="en-US"/>
        </a:p>
      </dgm:t>
    </dgm:pt>
    <dgm:pt modelId="{9D2D8C16-5161-4471-8298-0DFE1897F34F}" type="parTrans" cxnId="{455AE1AE-15EA-42CA-BBBD-83CAB887089C}">
      <dgm:prSet/>
      <dgm:spPr/>
      <dgm:t>
        <a:bodyPr/>
        <a:lstStyle/>
        <a:p>
          <a:endParaRPr lang="en-US"/>
        </a:p>
      </dgm:t>
    </dgm:pt>
    <dgm:pt modelId="{49BBE872-7D0A-444E-8540-C6436A62D196}" type="pres">
      <dgm:prSet presAssocID="{6FA009F4-F1E8-4430-9F30-637FB4EE6CBD}" presName="root" presStyleCnt="0">
        <dgm:presLayoutVars>
          <dgm:dir/>
          <dgm:resizeHandles val="exact"/>
        </dgm:presLayoutVars>
      </dgm:prSet>
      <dgm:spPr/>
    </dgm:pt>
    <dgm:pt modelId="{2243F75F-3474-4965-B9E7-04D5F0418B36}" type="pres">
      <dgm:prSet presAssocID="{7694BCAD-9824-49D7-8E1C-C616F069C907}" presName="compNode" presStyleCnt="0"/>
      <dgm:spPr/>
    </dgm:pt>
    <dgm:pt modelId="{6B777CF2-73A8-4338-AECB-374731478671}" type="pres">
      <dgm:prSet presAssocID="{7694BCAD-9824-49D7-8E1C-C616F069C907}"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rain"/>
        </a:ext>
      </dgm:extLst>
    </dgm:pt>
    <dgm:pt modelId="{9563194D-F273-4F9C-9472-24D58CB4DB9C}" type="pres">
      <dgm:prSet presAssocID="{7694BCAD-9824-49D7-8E1C-C616F069C907}" presName="spaceRect" presStyleCnt="0"/>
      <dgm:spPr/>
    </dgm:pt>
    <dgm:pt modelId="{37AE480F-C829-47ED-A780-9C5996F84183}" type="pres">
      <dgm:prSet presAssocID="{7694BCAD-9824-49D7-8E1C-C616F069C907}" presName="textRect" presStyleLbl="revTx" presStyleIdx="0" presStyleCnt="7">
        <dgm:presLayoutVars>
          <dgm:chMax val="1"/>
          <dgm:chPref val="1"/>
        </dgm:presLayoutVars>
      </dgm:prSet>
      <dgm:spPr/>
    </dgm:pt>
    <dgm:pt modelId="{129EC0C0-4D44-4881-8D82-0D6FE80649D2}" type="pres">
      <dgm:prSet presAssocID="{70153246-E543-4930-B3B8-AA7A96C5BD94}" presName="sibTrans" presStyleCnt="0"/>
      <dgm:spPr/>
    </dgm:pt>
    <dgm:pt modelId="{78A25220-0810-488C-95BE-5C8A470FE939}" type="pres">
      <dgm:prSet presAssocID="{30F2AE77-347B-4A2B-98EA-03344A345521}" presName="compNode" presStyleCnt="0"/>
      <dgm:spPr/>
    </dgm:pt>
    <dgm:pt modelId="{CFCD8DC9-F88F-4D86-A93D-3034BAD0B128}" type="pres">
      <dgm:prSet presAssocID="{30F2AE77-347B-4A2B-98EA-03344A345521}"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tabase"/>
        </a:ext>
      </dgm:extLst>
    </dgm:pt>
    <dgm:pt modelId="{434097F9-C4F4-41E2-8FC0-DD8E08648BF2}" type="pres">
      <dgm:prSet presAssocID="{30F2AE77-347B-4A2B-98EA-03344A345521}" presName="spaceRect" presStyleCnt="0"/>
      <dgm:spPr/>
    </dgm:pt>
    <dgm:pt modelId="{EF468C40-7808-474E-B992-14787CCEA246}" type="pres">
      <dgm:prSet presAssocID="{30F2AE77-347B-4A2B-98EA-03344A345521}" presName="textRect" presStyleLbl="revTx" presStyleIdx="1" presStyleCnt="7">
        <dgm:presLayoutVars>
          <dgm:chMax val="1"/>
          <dgm:chPref val="1"/>
        </dgm:presLayoutVars>
      </dgm:prSet>
      <dgm:spPr/>
    </dgm:pt>
    <dgm:pt modelId="{F092D00B-0FAA-4654-B0C1-B063CE386F56}" type="pres">
      <dgm:prSet presAssocID="{2D895336-BF0B-40FF-B87B-534E16874483}" presName="sibTrans" presStyleCnt="0"/>
      <dgm:spPr/>
    </dgm:pt>
    <dgm:pt modelId="{E7ED876F-38A5-41E0-A9C2-889A9ED2A7F4}" type="pres">
      <dgm:prSet presAssocID="{F2649289-3628-4513-81C6-7E9A1D2D7933}" presName="compNode" presStyleCnt="0"/>
      <dgm:spPr/>
    </dgm:pt>
    <dgm:pt modelId="{15095978-EBF5-4488-8582-E672AD6BEB10}" type="pres">
      <dgm:prSet presAssocID="{F2649289-3628-4513-81C6-7E9A1D2D7933}"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E94AB532-F279-461B-A402-045614835925}" type="pres">
      <dgm:prSet presAssocID="{F2649289-3628-4513-81C6-7E9A1D2D7933}" presName="spaceRect" presStyleCnt="0"/>
      <dgm:spPr/>
    </dgm:pt>
    <dgm:pt modelId="{F1F08CDF-6C96-40F5-9FC3-5A0C4485AE75}" type="pres">
      <dgm:prSet presAssocID="{F2649289-3628-4513-81C6-7E9A1D2D7933}" presName="textRect" presStyleLbl="revTx" presStyleIdx="2" presStyleCnt="7">
        <dgm:presLayoutVars>
          <dgm:chMax val="1"/>
          <dgm:chPref val="1"/>
        </dgm:presLayoutVars>
      </dgm:prSet>
      <dgm:spPr/>
    </dgm:pt>
    <dgm:pt modelId="{54531539-E6EA-41CF-B71A-49FE49A4B4AA}" type="pres">
      <dgm:prSet presAssocID="{5346DCA0-441E-471F-A31F-F42795C3669B}" presName="sibTrans" presStyleCnt="0"/>
      <dgm:spPr/>
    </dgm:pt>
    <dgm:pt modelId="{6C191E2A-C0DB-4EC1-ABAE-FC54A1526D06}" type="pres">
      <dgm:prSet presAssocID="{CBCDA5BE-F2DC-4E25-90A3-CC59AFD2E40B}" presName="compNode" presStyleCnt="0"/>
      <dgm:spPr/>
    </dgm:pt>
    <dgm:pt modelId="{FEA562D9-C897-4B0C-A7C9-A2F45AE260A6}" type="pres">
      <dgm:prSet presAssocID="{CBCDA5BE-F2DC-4E25-90A3-CC59AFD2E40B}" presName="iconRect" presStyleLbl="node1" presStyleIdx="3" presStyleCnt="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Internet Of Things outline"/>
        </a:ext>
      </dgm:extLst>
    </dgm:pt>
    <dgm:pt modelId="{BFB66B40-B077-4B15-AEC1-9373E1DDE8D0}" type="pres">
      <dgm:prSet presAssocID="{CBCDA5BE-F2DC-4E25-90A3-CC59AFD2E40B}" presName="spaceRect" presStyleCnt="0"/>
      <dgm:spPr/>
    </dgm:pt>
    <dgm:pt modelId="{9ADED0AA-B40D-4988-8BB1-6BE32D0C3391}" type="pres">
      <dgm:prSet presAssocID="{CBCDA5BE-F2DC-4E25-90A3-CC59AFD2E40B}" presName="textRect" presStyleLbl="revTx" presStyleIdx="3" presStyleCnt="7">
        <dgm:presLayoutVars>
          <dgm:chMax val="1"/>
          <dgm:chPref val="1"/>
        </dgm:presLayoutVars>
      </dgm:prSet>
      <dgm:spPr/>
    </dgm:pt>
    <dgm:pt modelId="{01E004C3-BD5D-4289-946F-02F1968FC304}" type="pres">
      <dgm:prSet presAssocID="{986A4C1C-A331-4FD5-B0F0-C82198FAD37C}" presName="sibTrans" presStyleCnt="0"/>
      <dgm:spPr/>
    </dgm:pt>
    <dgm:pt modelId="{B204E2B7-C60C-48EC-AB46-FE13551D78D9}" type="pres">
      <dgm:prSet presAssocID="{6081F580-13BC-4065-AE4F-8972AC831518}" presName="compNode" presStyleCnt="0"/>
      <dgm:spPr/>
    </dgm:pt>
    <dgm:pt modelId="{1395DB40-74C0-4DA0-9F33-E97E40E4B7F5}" type="pres">
      <dgm:prSet presAssocID="{6081F580-13BC-4065-AE4F-8972AC831518}" presName="iconRect" presStyleLbl="node1" presStyleIdx="4" presStyleCnt="7"/>
      <dgm:spPr>
        <a:blipFill rotWithShape="1">
          <a:blip xmlns:r="http://schemas.openxmlformats.org/officeDocument/2006/relationships" r:embed="rId9"/>
          <a:srcRect/>
          <a:stretch>
            <a:fillRect/>
          </a:stretch>
        </a:blipFill>
      </dgm:spPr>
    </dgm:pt>
    <dgm:pt modelId="{5BFB1E31-2AEB-4704-AFD5-CD932432136F}" type="pres">
      <dgm:prSet presAssocID="{6081F580-13BC-4065-AE4F-8972AC831518}" presName="spaceRect" presStyleCnt="0"/>
      <dgm:spPr/>
    </dgm:pt>
    <dgm:pt modelId="{8158A3F8-4BF7-4D8F-A55A-81B47528CAE8}" type="pres">
      <dgm:prSet presAssocID="{6081F580-13BC-4065-AE4F-8972AC831518}" presName="textRect" presStyleLbl="revTx" presStyleIdx="4" presStyleCnt="7">
        <dgm:presLayoutVars>
          <dgm:chMax val="1"/>
          <dgm:chPref val="1"/>
        </dgm:presLayoutVars>
      </dgm:prSet>
      <dgm:spPr/>
    </dgm:pt>
    <dgm:pt modelId="{C39AE061-35E1-4E02-A126-671B2482CAD0}" type="pres">
      <dgm:prSet presAssocID="{82A541B0-6B1A-43D2-8424-66E48E701925}" presName="sibTrans" presStyleCnt="0"/>
      <dgm:spPr/>
    </dgm:pt>
    <dgm:pt modelId="{02A6CF6D-BF77-4365-A95D-8CE0D5B9B82E}" type="pres">
      <dgm:prSet presAssocID="{68F96B5F-7357-48CD-B5A2-507F6132DA0E}" presName="compNode" presStyleCnt="0"/>
      <dgm:spPr/>
    </dgm:pt>
    <dgm:pt modelId="{1C4A4C79-0B8E-4ED7-B7FE-04656ACFF514}" type="pres">
      <dgm:prSet presAssocID="{68F96B5F-7357-48CD-B5A2-507F6132DA0E}" presName="iconRect" presStyleLbl="node1" presStyleIdx="5" presStyleCnt="7"/>
      <dgm:spPr>
        <a:blipFill rotWithShape="1">
          <a:blip xmlns:r="http://schemas.openxmlformats.org/officeDocument/2006/relationships" r:embed="rId10"/>
          <a:srcRect/>
          <a:stretch>
            <a:fillRect/>
          </a:stretch>
        </a:blipFill>
      </dgm:spPr>
    </dgm:pt>
    <dgm:pt modelId="{33298A9D-CFC2-4C04-9179-B09FD7C0A20F}" type="pres">
      <dgm:prSet presAssocID="{68F96B5F-7357-48CD-B5A2-507F6132DA0E}" presName="spaceRect" presStyleCnt="0"/>
      <dgm:spPr/>
    </dgm:pt>
    <dgm:pt modelId="{9B52A68C-B889-4F7D-B44D-C8B56015E8EC}" type="pres">
      <dgm:prSet presAssocID="{68F96B5F-7357-48CD-B5A2-507F6132DA0E}" presName="textRect" presStyleLbl="revTx" presStyleIdx="5" presStyleCnt="7">
        <dgm:presLayoutVars>
          <dgm:chMax val="1"/>
          <dgm:chPref val="1"/>
        </dgm:presLayoutVars>
      </dgm:prSet>
      <dgm:spPr/>
    </dgm:pt>
    <dgm:pt modelId="{DACC5AC9-0850-44CB-85F6-F46B8251D5D1}" type="pres">
      <dgm:prSet presAssocID="{DF50A6D4-299A-436B-AE1B-75537B694C9F}" presName="sibTrans" presStyleCnt="0"/>
      <dgm:spPr/>
    </dgm:pt>
    <dgm:pt modelId="{6E2C57B3-9A0E-4B0B-B869-8C76F8D47B2A}" type="pres">
      <dgm:prSet presAssocID="{F94B6DFF-41AC-4EAB-844B-E2CFEB2D4A56}" presName="compNode" presStyleCnt="0"/>
      <dgm:spPr/>
    </dgm:pt>
    <dgm:pt modelId="{AEB9914A-F2A5-43C8-9E76-5F1A4A7487A3}" type="pres">
      <dgm:prSet presAssocID="{F94B6DFF-41AC-4EAB-844B-E2CFEB2D4A56}" presName="iconRect" presStyleLbl="node1" presStyleIdx="6" presStyleCnt="7"/>
      <dgm:spPr>
        <a:blipFill rotWithShape="1">
          <a:blip xmlns:r="http://schemas.openxmlformats.org/officeDocument/2006/relationships" r:embed="rId10"/>
          <a:srcRect/>
          <a:stretch>
            <a:fillRect/>
          </a:stretch>
        </a:blipFill>
      </dgm:spPr>
    </dgm:pt>
    <dgm:pt modelId="{A1827D04-8017-4854-A215-DDB1DD492E7E}" type="pres">
      <dgm:prSet presAssocID="{F94B6DFF-41AC-4EAB-844B-E2CFEB2D4A56}" presName="spaceRect" presStyleCnt="0"/>
      <dgm:spPr/>
    </dgm:pt>
    <dgm:pt modelId="{5CB6E52A-A8F8-48B8-81FC-7F7E3FD57F1A}" type="pres">
      <dgm:prSet presAssocID="{F94B6DFF-41AC-4EAB-844B-E2CFEB2D4A56}" presName="textRect" presStyleLbl="revTx" presStyleIdx="6" presStyleCnt="7">
        <dgm:presLayoutVars>
          <dgm:chMax val="1"/>
          <dgm:chPref val="1"/>
        </dgm:presLayoutVars>
      </dgm:prSet>
      <dgm:spPr/>
    </dgm:pt>
  </dgm:ptLst>
  <dgm:cxnLst>
    <dgm:cxn modelId="{D0BB5E20-9D09-4E3C-808C-71FFA0A7F8D6}" type="presOf" srcId="{68F96B5F-7357-48CD-B5A2-507F6132DA0E}" destId="{9B52A68C-B889-4F7D-B44D-C8B56015E8EC}" srcOrd="0" destOrd="0" presId="urn:microsoft.com/office/officeart/2018/2/layout/IconLabelList"/>
    <dgm:cxn modelId="{B468E428-04CA-41CC-A595-C618256216BB}" srcId="{6FA009F4-F1E8-4430-9F30-637FB4EE6CBD}" destId="{7694BCAD-9824-49D7-8E1C-C616F069C907}" srcOrd="0" destOrd="0" parTransId="{F129B2F7-87D1-499F-A6E1-E9BECA6BC0BD}" sibTransId="{70153246-E543-4930-B3B8-AA7A96C5BD94}"/>
    <dgm:cxn modelId="{118C5D33-C346-4911-84E3-20BBAFCFD2D3}" srcId="{6FA009F4-F1E8-4430-9F30-637FB4EE6CBD}" destId="{68F96B5F-7357-48CD-B5A2-507F6132DA0E}" srcOrd="5" destOrd="0" parTransId="{0C7C3AB4-B16E-4189-8303-0C800D8C4F64}" sibTransId="{DF50A6D4-299A-436B-AE1B-75537B694C9F}"/>
    <dgm:cxn modelId="{302E004C-0A47-40A2-BB10-62BECECC5541}" type="presOf" srcId="{7694BCAD-9824-49D7-8E1C-C616F069C907}" destId="{37AE480F-C829-47ED-A780-9C5996F84183}" srcOrd="0" destOrd="0" presId="urn:microsoft.com/office/officeart/2018/2/layout/IconLabelList"/>
    <dgm:cxn modelId="{C258BC6D-A5DA-4A43-B1DA-6D7AABBA923E}" type="presOf" srcId="{F2649289-3628-4513-81C6-7E9A1D2D7933}" destId="{F1F08CDF-6C96-40F5-9FC3-5A0C4485AE75}" srcOrd="0" destOrd="0" presId="urn:microsoft.com/office/officeart/2018/2/layout/IconLabelList"/>
    <dgm:cxn modelId="{D6253E6F-8486-44EC-B27C-DF39C689D775}" type="presOf" srcId="{6FA009F4-F1E8-4430-9F30-637FB4EE6CBD}" destId="{49BBE872-7D0A-444E-8540-C6436A62D196}" srcOrd="0" destOrd="0" presId="urn:microsoft.com/office/officeart/2018/2/layout/IconLabelList"/>
    <dgm:cxn modelId="{EB43F875-DB9D-42B9-BC9B-492C1D556B44}" srcId="{6FA009F4-F1E8-4430-9F30-637FB4EE6CBD}" destId="{F94B6DFF-41AC-4EAB-844B-E2CFEB2D4A56}" srcOrd="6" destOrd="0" parTransId="{3BF10027-31EA-4CBA-A4FA-1168DBBB8215}" sibTransId="{81D178C4-73A8-4D0A-85D0-F78D87520EDB}"/>
    <dgm:cxn modelId="{32F21B96-3E01-4C31-8F33-F2CCBDAC7AD6}" srcId="{6FA009F4-F1E8-4430-9F30-637FB4EE6CBD}" destId="{30F2AE77-347B-4A2B-98EA-03344A345521}" srcOrd="1" destOrd="0" parTransId="{FBFF84EF-B5DA-4F67-B0C9-790313FEF668}" sibTransId="{2D895336-BF0B-40FF-B87B-534E16874483}"/>
    <dgm:cxn modelId="{F94D1EAC-7FEA-41D7-96FD-108972619A6B}" type="presOf" srcId="{CBCDA5BE-F2DC-4E25-90A3-CC59AFD2E40B}" destId="{9ADED0AA-B40D-4988-8BB1-6BE32D0C3391}" srcOrd="0" destOrd="0" presId="urn:microsoft.com/office/officeart/2018/2/layout/IconLabelList"/>
    <dgm:cxn modelId="{455AE1AE-15EA-42CA-BBBD-83CAB887089C}" srcId="{6FA009F4-F1E8-4430-9F30-637FB4EE6CBD}" destId="{F2649289-3628-4513-81C6-7E9A1D2D7933}" srcOrd="2" destOrd="0" parTransId="{9D2D8C16-5161-4471-8298-0DFE1897F34F}" sibTransId="{5346DCA0-441E-471F-A31F-F42795C3669B}"/>
    <dgm:cxn modelId="{77FF40C5-1257-47E8-97A1-0994E136F481}" type="presOf" srcId="{6081F580-13BC-4065-AE4F-8972AC831518}" destId="{8158A3F8-4BF7-4D8F-A55A-81B47528CAE8}" srcOrd="0" destOrd="0" presId="urn:microsoft.com/office/officeart/2018/2/layout/IconLabelList"/>
    <dgm:cxn modelId="{BE4198CE-D85D-491D-985D-0BFF696C9C9D}" type="presOf" srcId="{F94B6DFF-41AC-4EAB-844B-E2CFEB2D4A56}" destId="{5CB6E52A-A8F8-48B8-81FC-7F7E3FD57F1A}" srcOrd="0" destOrd="0" presId="urn:microsoft.com/office/officeart/2018/2/layout/IconLabelList"/>
    <dgm:cxn modelId="{25806ADE-BAE2-4C7D-B1F0-89A3B1CC3AB3}" srcId="{6FA009F4-F1E8-4430-9F30-637FB4EE6CBD}" destId="{6081F580-13BC-4065-AE4F-8972AC831518}" srcOrd="4" destOrd="0" parTransId="{F55F0637-CFBB-4351-9F08-B30F15609A06}" sibTransId="{82A541B0-6B1A-43D2-8424-66E48E701925}"/>
    <dgm:cxn modelId="{5F256EF5-9161-4787-AB90-D119E17E668A}" type="presOf" srcId="{30F2AE77-347B-4A2B-98EA-03344A345521}" destId="{EF468C40-7808-474E-B992-14787CCEA246}" srcOrd="0" destOrd="0" presId="urn:microsoft.com/office/officeart/2018/2/layout/IconLabelList"/>
    <dgm:cxn modelId="{85EE01F9-47BD-4C17-9D9A-6119ADDDFC9F}" srcId="{6FA009F4-F1E8-4430-9F30-637FB4EE6CBD}" destId="{CBCDA5BE-F2DC-4E25-90A3-CC59AFD2E40B}" srcOrd="3" destOrd="0" parTransId="{E1372383-E27D-4649-AB38-03A419EAA9FD}" sibTransId="{986A4C1C-A331-4FD5-B0F0-C82198FAD37C}"/>
    <dgm:cxn modelId="{C65345D8-6DEA-4BC5-890F-0073D6C54890}" type="presParOf" srcId="{49BBE872-7D0A-444E-8540-C6436A62D196}" destId="{2243F75F-3474-4965-B9E7-04D5F0418B36}" srcOrd="0" destOrd="0" presId="urn:microsoft.com/office/officeart/2018/2/layout/IconLabelList"/>
    <dgm:cxn modelId="{60A630C5-0C63-4A8F-8A9B-DC5B8E14B869}" type="presParOf" srcId="{2243F75F-3474-4965-B9E7-04D5F0418B36}" destId="{6B777CF2-73A8-4338-AECB-374731478671}" srcOrd="0" destOrd="0" presId="urn:microsoft.com/office/officeart/2018/2/layout/IconLabelList"/>
    <dgm:cxn modelId="{929DC1CF-FE63-4284-B365-DBF4AFB3D8BA}" type="presParOf" srcId="{2243F75F-3474-4965-B9E7-04D5F0418B36}" destId="{9563194D-F273-4F9C-9472-24D58CB4DB9C}" srcOrd="1" destOrd="0" presId="urn:microsoft.com/office/officeart/2018/2/layout/IconLabelList"/>
    <dgm:cxn modelId="{04B280DC-7776-4895-9843-94BC7314C6A7}" type="presParOf" srcId="{2243F75F-3474-4965-B9E7-04D5F0418B36}" destId="{37AE480F-C829-47ED-A780-9C5996F84183}" srcOrd="2" destOrd="0" presId="urn:microsoft.com/office/officeart/2018/2/layout/IconLabelList"/>
    <dgm:cxn modelId="{C0748E85-89F0-4679-8838-CA32BCC8F678}" type="presParOf" srcId="{49BBE872-7D0A-444E-8540-C6436A62D196}" destId="{129EC0C0-4D44-4881-8D82-0D6FE80649D2}" srcOrd="1" destOrd="0" presId="urn:microsoft.com/office/officeart/2018/2/layout/IconLabelList"/>
    <dgm:cxn modelId="{9C1663E0-52CE-4200-A201-7FD2C2C7121D}" type="presParOf" srcId="{49BBE872-7D0A-444E-8540-C6436A62D196}" destId="{78A25220-0810-488C-95BE-5C8A470FE939}" srcOrd="2" destOrd="0" presId="urn:microsoft.com/office/officeart/2018/2/layout/IconLabelList"/>
    <dgm:cxn modelId="{CAAEFDDF-F3F6-4693-A344-2EAC3704ABDD}" type="presParOf" srcId="{78A25220-0810-488C-95BE-5C8A470FE939}" destId="{CFCD8DC9-F88F-4D86-A93D-3034BAD0B128}" srcOrd="0" destOrd="0" presId="urn:microsoft.com/office/officeart/2018/2/layout/IconLabelList"/>
    <dgm:cxn modelId="{92B024D0-E0B1-4B81-A349-2FCEAE58F82D}" type="presParOf" srcId="{78A25220-0810-488C-95BE-5C8A470FE939}" destId="{434097F9-C4F4-41E2-8FC0-DD8E08648BF2}" srcOrd="1" destOrd="0" presId="urn:microsoft.com/office/officeart/2018/2/layout/IconLabelList"/>
    <dgm:cxn modelId="{67AD95BE-4A45-4429-A5BA-635193B8DEF6}" type="presParOf" srcId="{78A25220-0810-488C-95BE-5C8A470FE939}" destId="{EF468C40-7808-474E-B992-14787CCEA246}" srcOrd="2" destOrd="0" presId="urn:microsoft.com/office/officeart/2018/2/layout/IconLabelList"/>
    <dgm:cxn modelId="{4475EA43-D587-419D-8079-6902ED9ADA69}" type="presParOf" srcId="{49BBE872-7D0A-444E-8540-C6436A62D196}" destId="{F092D00B-0FAA-4654-B0C1-B063CE386F56}" srcOrd="3" destOrd="0" presId="urn:microsoft.com/office/officeart/2018/2/layout/IconLabelList"/>
    <dgm:cxn modelId="{842F3306-2BF0-484D-A6E7-C227DB1D818A}" type="presParOf" srcId="{49BBE872-7D0A-444E-8540-C6436A62D196}" destId="{E7ED876F-38A5-41E0-A9C2-889A9ED2A7F4}" srcOrd="4" destOrd="0" presId="urn:microsoft.com/office/officeart/2018/2/layout/IconLabelList"/>
    <dgm:cxn modelId="{9E2830FB-2C18-450E-AAE1-697321532B3A}" type="presParOf" srcId="{E7ED876F-38A5-41E0-A9C2-889A9ED2A7F4}" destId="{15095978-EBF5-4488-8582-E672AD6BEB10}" srcOrd="0" destOrd="0" presId="urn:microsoft.com/office/officeart/2018/2/layout/IconLabelList"/>
    <dgm:cxn modelId="{ACA195A5-08BF-4D95-ADC0-16692AB76961}" type="presParOf" srcId="{E7ED876F-38A5-41E0-A9C2-889A9ED2A7F4}" destId="{E94AB532-F279-461B-A402-045614835925}" srcOrd="1" destOrd="0" presId="urn:microsoft.com/office/officeart/2018/2/layout/IconLabelList"/>
    <dgm:cxn modelId="{A16C793D-5043-4D87-85CB-4BAEE27E7035}" type="presParOf" srcId="{E7ED876F-38A5-41E0-A9C2-889A9ED2A7F4}" destId="{F1F08CDF-6C96-40F5-9FC3-5A0C4485AE75}" srcOrd="2" destOrd="0" presId="urn:microsoft.com/office/officeart/2018/2/layout/IconLabelList"/>
    <dgm:cxn modelId="{6966BAF6-4453-4235-8B4E-A9FAC8F895DA}" type="presParOf" srcId="{49BBE872-7D0A-444E-8540-C6436A62D196}" destId="{54531539-E6EA-41CF-B71A-49FE49A4B4AA}" srcOrd="5" destOrd="0" presId="urn:microsoft.com/office/officeart/2018/2/layout/IconLabelList"/>
    <dgm:cxn modelId="{B66500B2-8B3D-4CDF-83E0-F1802C507EB8}" type="presParOf" srcId="{49BBE872-7D0A-444E-8540-C6436A62D196}" destId="{6C191E2A-C0DB-4EC1-ABAE-FC54A1526D06}" srcOrd="6" destOrd="0" presId="urn:microsoft.com/office/officeart/2018/2/layout/IconLabelList"/>
    <dgm:cxn modelId="{98EAD266-0FF7-4C41-90FD-D012FABD19AE}" type="presParOf" srcId="{6C191E2A-C0DB-4EC1-ABAE-FC54A1526D06}" destId="{FEA562D9-C897-4B0C-A7C9-A2F45AE260A6}" srcOrd="0" destOrd="0" presId="urn:microsoft.com/office/officeart/2018/2/layout/IconLabelList"/>
    <dgm:cxn modelId="{934DE19A-4FBB-495A-9DBE-19E14E9E6DC4}" type="presParOf" srcId="{6C191E2A-C0DB-4EC1-ABAE-FC54A1526D06}" destId="{BFB66B40-B077-4B15-AEC1-9373E1DDE8D0}" srcOrd="1" destOrd="0" presId="urn:microsoft.com/office/officeart/2018/2/layout/IconLabelList"/>
    <dgm:cxn modelId="{B0CB82BA-64D5-44FF-9980-4C649DDC97E0}" type="presParOf" srcId="{6C191E2A-C0DB-4EC1-ABAE-FC54A1526D06}" destId="{9ADED0AA-B40D-4988-8BB1-6BE32D0C3391}" srcOrd="2" destOrd="0" presId="urn:microsoft.com/office/officeart/2018/2/layout/IconLabelList"/>
    <dgm:cxn modelId="{F44C83C5-E048-49F6-AC5E-373FAFE29A81}" type="presParOf" srcId="{49BBE872-7D0A-444E-8540-C6436A62D196}" destId="{01E004C3-BD5D-4289-946F-02F1968FC304}" srcOrd="7" destOrd="0" presId="urn:microsoft.com/office/officeart/2018/2/layout/IconLabelList"/>
    <dgm:cxn modelId="{24C0E972-06C7-4D6D-A905-AB079DBC742D}" type="presParOf" srcId="{49BBE872-7D0A-444E-8540-C6436A62D196}" destId="{B204E2B7-C60C-48EC-AB46-FE13551D78D9}" srcOrd="8" destOrd="0" presId="urn:microsoft.com/office/officeart/2018/2/layout/IconLabelList"/>
    <dgm:cxn modelId="{DEE14F4B-E401-4CBC-B5ED-A3B5EBCD29F0}" type="presParOf" srcId="{B204E2B7-C60C-48EC-AB46-FE13551D78D9}" destId="{1395DB40-74C0-4DA0-9F33-E97E40E4B7F5}" srcOrd="0" destOrd="0" presId="urn:microsoft.com/office/officeart/2018/2/layout/IconLabelList"/>
    <dgm:cxn modelId="{C30B4AD2-3531-4E3A-9E9E-0FDEFD7AEB12}" type="presParOf" srcId="{B204E2B7-C60C-48EC-AB46-FE13551D78D9}" destId="{5BFB1E31-2AEB-4704-AFD5-CD932432136F}" srcOrd="1" destOrd="0" presId="urn:microsoft.com/office/officeart/2018/2/layout/IconLabelList"/>
    <dgm:cxn modelId="{0063C33D-FAD7-4015-9AA7-F75BE5728745}" type="presParOf" srcId="{B204E2B7-C60C-48EC-AB46-FE13551D78D9}" destId="{8158A3F8-4BF7-4D8F-A55A-81B47528CAE8}" srcOrd="2" destOrd="0" presId="urn:microsoft.com/office/officeart/2018/2/layout/IconLabelList"/>
    <dgm:cxn modelId="{CA94E1EC-A7BA-405D-A148-23B24D054342}" type="presParOf" srcId="{49BBE872-7D0A-444E-8540-C6436A62D196}" destId="{C39AE061-35E1-4E02-A126-671B2482CAD0}" srcOrd="9" destOrd="0" presId="urn:microsoft.com/office/officeart/2018/2/layout/IconLabelList"/>
    <dgm:cxn modelId="{A4A86DA4-8090-4889-AFFA-4063B39B5648}" type="presParOf" srcId="{49BBE872-7D0A-444E-8540-C6436A62D196}" destId="{02A6CF6D-BF77-4365-A95D-8CE0D5B9B82E}" srcOrd="10" destOrd="0" presId="urn:microsoft.com/office/officeart/2018/2/layout/IconLabelList"/>
    <dgm:cxn modelId="{35F37C85-F8FB-42DF-B290-463BBE1E3956}" type="presParOf" srcId="{02A6CF6D-BF77-4365-A95D-8CE0D5B9B82E}" destId="{1C4A4C79-0B8E-4ED7-B7FE-04656ACFF514}" srcOrd="0" destOrd="0" presId="urn:microsoft.com/office/officeart/2018/2/layout/IconLabelList"/>
    <dgm:cxn modelId="{EEF078D6-FCC6-46CA-AD3F-534324B4DF8D}" type="presParOf" srcId="{02A6CF6D-BF77-4365-A95D-8CE0D5B9B82E}" destId="{33298A9D-CFC2-4C04-9179-B09FD7C0A20F}" srcOrd="1" destOrd="0" presId="urn:microsoft.com/office/officeart/2018/2/layout/IconLabelList"/>
    <dgm:cxn modelId="{6D885CC3-42C0-49E3-9E4B-6BE851E32CF1}" type="presParOf" srcId="{02A6CF6D-BF77-4365-A95D-8CE0D5B9B82E}" destId="{9B52A68C-B889-4F7D-B44D-C8B56015E8EC}" srcOrd="2" destOrd="0" presId="urn:microsoft.com/office/officeart/2018/2/layout/IconLabelList"/>
    <dgm:cxn modelId="{E4FBD1AA-E5A0-4575-8591-F65401DD337B}" type="presParOf" srcId="{49BBE872-7D0A-444E-8540-C6436A62D196}" destId="{DACC5AC9-0850-44CB-85F6-F46B8251D5D1}" srcOrd="11" destOrd="0" presId="urn:microsoft.com/office/officeart/2018/2/layout/IconLabelList"/>
    <dgm:cxn modelId="{84887432-23F7-41B0-95C0-091E4C76B59A}" type="presParOf" srcId="{49BBE872-7D0A-444E-8540-C6436A62D196}" destId="{6E2C57B3-9A0E-4B0B-B869-8C76F8D47B2A}" srcOrd="12" destOrd="0" presId="urn:microsoft.com/office/officeart/2018/2/layout/IconLabelList"/>
    <dgm:cxn modelId="{715D3B25-E88C-4DA5-9F1A-9AFF39BA6A9E}" type="presParOf" srcId="{6E2C57B3-9A0E-4B0B-B869-8C76F8D47B2A}" destId="{AEB9914A-F2A5-43C8-9E76-5F1A4A7487A3}" srcOrd="0" destOrd="0" presId="urn:microsoft.com/office/officeart/2018/2/layout/IconLabelList"/>
    <dgm:cxn modelId="{CC189AE0-F6DB-4330-A182-24EA558F7C1E}" type="presParOf" srcId="{6E2C57B3-9A0E-4B0B-B869-8C76F8D47B2A}" destId="{A1827D04-8017-4854-A215-DDB1DD492E7E}" srcOrd="1" destOrd="0" presId="urn:microsoft.com/office/officeart/2018/2/layout/IconLabelList"/>
    <dgm:cxn modelId="{888169F2-45ED-4744-844E-E3F0977ECD49}" type="presParOf" srcId="{6E2C57B3-9A0E-4B0B-B869-8C76F8D47B2A}" destId="{5CB6E52A-A8F8-48B8-81FC-7F7E3FD57F1A}"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F5661F-39ED-43F4-9D42-2DE91861B35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DEF387D-8605-428A-A6DD-57FE84E2E0B2}">
      <dgm:prSet/>
      <dgm:spPr/>
      <dgm:t>
        <a:bodyPr/>
        <a:lstStyle/>
        <a:p>
          <a:r>
            <a:rPr lang="en-US" b="0" baseline="0" dirty="0"/>
            <a:t>Proposed a substitute loss function derived through Earth-Mover (EM) or Wasserstein distance</a:t>
          </a:r>
          <a:endParaRPr lang="en-US" dirty="0"/>
        </a:p>
      </dgm:t>
    </dgm:pt>
    <dgm:pt modelId="{A732AE60-EB49-4277-9644-8BFBDE708ECA}" type="parTrans" cxnId="{06FF94A2-6814-477C-8CF6-3DF5E3405600}">
      <dgm:prSet/>
      <dgm:spPr/>
      <dgm:t>
        <a:bodyPr/>
        <a:lstStyle/>
        <a:p>
          <a:endParaRPr lang="en-US"/>
        </a:p>
      </dgm:t>
    </dgm:pt>
    <dgm:pt modelId="{EF073DB0-F67B-4E9A-A216-5BF383D62ED4}" type="sibTrans" cxnId="{06FF94A2-6814-477C-8CF6-3DF5E3405600}">
      <dgm:prSet/>
      <dgm:spPr/>
      <dgm:t>
        <a:bodyPr/>
        <a:lstStyle/>
        <a:p>
          <a:endParaRPr lang="en-US"/>
        </a:p>
      </dgm:t>
    </dgm:pt>
    <dgm:pt modelId="{48154BCC-C362-49CB-AE0B-D9AB05EEB772}">
      <dgm:prSet/>
      <dgm:spPr/>
      <dgm:t>
        <a:bodyPr/>
        <a:lstStyle/>
        <a:p>
          <a:r>
            <a:rPr lang="en-US" b="0" baseline="0" dirty="0"/>
            <a:t>Not like the standard GAN cost function where discriminator works as a binary classifier function</a:t>
          </a:r>
          <a:endParaRPr lang="en-US" dirty="0"/>
        </a:p>
      </dgm:t>
    </dgm:pt>
    <dgm:pt modelId="{99D60B58-C01F-4B39-8A16-B5B3049A6DEF}" type="parTrans" cxnId="{4E32097A-19F4-4906-ABDB-BC7C17928514}">
      <dgm:prSet/>
      <dgm:spPr/>
      <dgm:t>
        <a:bodyPr/>
        <a:lstStyle/>
        <a:p>
          <a:endParaRPr lang="en-US"/>
        </a:p>
      </dgm:t>
    </dgm:pt>
    <dgm:pt modelId="{E0A48C3B-4CE0-4D40-90A7-0BAD104F41FB}" type="sibTrans" cxnId="{4E32097A-19F4-4906-ABDB-BC7C17928514}">
      <dgm:prSet/>
      <dgm:spPr/>
      <dgm:t>
        <a:bodyPr/>
        <a:lstStyle/>
        <a:p>
          <a:endParaRPr lang="en-US"/>
        </a:p>
      </dgm:t>
    </dgm:pt>
    <dgm:pt modelId="{BAEBF15D-892D-4250-A5E2-8D3C523CD2E1}">
      <dgm:prSet/>
      <dgm:spPr/>
      <dgm:t>
        <a:bodyPr/>
        <a:lstStyle/>
        <a:p>
          <a:r>
            <a:rPr lang="en-US" b="0" baseline="0" dirty="0"/>
            <a:t>Discriminator used to fit the Wasserstein distance </a:t>
          </a:r>
          <a:endParaRPr lang="en-US" dirty="0"/>
        </a:p>
      </dgm:t>
    </dgm:pt>
    <dgm:pt modelId="{1B9B613C-438A-4FA9-813C-1B66156F64E9}" type="parTrans" cxnId="{55EF4692-58D5-406B-B721-DE0E4B2E0A62}">
      <dgm:prSet/>
      <dgm:spPr/>
      <dgm:t>
        <a:bodyPr/>
        <a:lstStyle/>
        <a:p>
          <a:endParaRPr lang="en-US"/>
        </a:p>
      </dgm:t>
    </dgm:pt>
    <dgm:pt modelId="{5F8F48B0-084B-4727-8C00-F2285D019CF9}" type="sibTrans" cxnId="{55EF4692-58D5-406B-B721-DE0E4B2E0A62}">
      <dgm:prSet/>
      <dgm:spPr/>
      <dgm:t>
        <a:bodyPr/>
        <a:lstStyle/>
        <a:p>
          <a:endParaRPr lang="en-US"/>
        </a:p>
      </dgm:t>
    </dgm:pt>
    <dgm:pt modelId="{50078D1B-3525-4D7F-9307-7ACB450E4354}">
      <dgm:prSet/>
      <dgm:spPr/>
      <dgm:t>
        <a:bodyPr/>
        <a:lstStyle/>
        <a:p>
          <a:r>
            <a:rPr lang="en-US" b="0" baseline="0" dirty="0"/>
            <a:t>Partially remove the mode collapse obstacle to stabilize the GAN training </a:t>
          </a:r>
          <a:endParaRPr lang="en-US" dirty="0"/>
        </a:p>
      </dgm:t>
    </dgm:pt>
    <dgm:pt modelId="{E3C43F65-C452-4719-BC40-653FB9DF0814}" type="parTrans" cxnId="{62B6841E-EB3E-429A-BD11-CC8924C0ABF7}">
      <dgm:prSet/>
      <dgm:spPr/>
      <dgm:t>
        <a:bodyPr/>
        <a:lstStyle/>
        <a:p>
          <a:endParaRPr lang="en-US"/>
        </a:p>
      </dgm:t>
    </dgm:pt>
    <dgm:pt modelId="{6D960804-82A5-455E-88AD-25DC3B5F9754}" type="sibTrans" cxnId="{62B6841E-EB3E-429A-BD11-CC8924C0ABF7}">
      <dgm:prSet/>
      <dgm:spPr/>
      <dgm:t>
        <a:bodyPr/>
        <a:lstStyle/>
        <a:p>
          <a:endParaRPr lang="en-US"/>
        </a:p>
      </dgm:t>
    </dgm:pt>
    <dgm:pt modelId="{50093E15-BC69-4ED1-A8FE-61EAEBDD61E8}">
      <dgm:prSet/>
      <dgm:spPr/>
      <dgm:t>
        <a:bodyPr/>
        <a:lstStyle/>
        <a:p>
          <a:r>
            <a:rPr lang="en-US" dirty="0"/>
            <a:t>May still produce poor quality images</a:t>
          </a:r>
        </a:p>
      </dgm:t>
    </dgm:pt>
    <dgm:pt modelId="{79DF4E10-179F-4340-8911-1D4F0194C4D0}" type="parTrans" cxnId="{0C571443-20E4-41FA-93CF-36133E4AB8A3}">
      <dgm:prSet/>
      <dgm:spPr/>
      <dgm:t>
        <a:bodyPr/>
        <a:lstStyle/>
        <a:p>
          <a:endParaRPr lang="en-US"/>
        </a:p>
      </dgm:t>
    </dgm:pt>
    <dgm:pt modelId="{B6ECD13C-62BD-473D-893F-4C4AA98E6EB9}" type="sibTrans" cxnId="{0C571443-20E4-41FA-93CF-36133E4AB8A3}">
      <dgm:prSet/>
      <dgm:spPr/>
      <dgm:t>
        <a:bodyPr/>
        <a:lstStyle/>
        <a:p>
          <a:endParaRPr lang="en-US"/>
        </a:p>
      </dgm:t>
    </dgm:pt>
    <dgm:pt modelId="{DB5AED29-FDF0-4452-9485-AED812180FEE}">
      <dgm:prSet/>
      <dgm:spPr/>
      <dgm:t>
        <a:bodyPr/>
        <a:lstStyle/>
        <a:p>
          <a:r>
            <a:rPr lang="en-US" dirty="0"/>
            <a:t>Limited capability to model complex functions</a:t>
          </a:r>
        </a:p>
      </dgm:t>
    </dgm:pt>
    <dgm:pt modelId="{57382D7B-206E-4698-83D1-5904B1FEEC7E}" type="parTrans" cxnId="{773F9D55-8DCE-4843-8C01-07EB706D9636}">
      <dgm:prSet/>
      <dgm:spPr/>
      <dgm:t>
        <a:bodyPr/>
        <a:lstStyle/>
        <a:p>
          <a:endParaRPr lang="en-US"/>
        </a:p>
      </dgm:t>
    </dgm:pt>
    <dgm:pt modelId="{BA0A4031-B188-4588-AEF0-ED6F415F1BE3}" type="sibTrans" cxnId="{773F9D55-8DCE-4843-8C01-07EB706D9636}">
      <dgm:prSet/>
      <dgm:spPr/>
      <dgm:t>
        <a:bodyPr/>
        <a:lstStyle/>
        <a:p>
          <a:endParaRPr lang="en-US"/>
        </a:p>
      </dgm:t>
    </dgm:pt>
    <dgm:pt modelId="{267A44E8-A35E-4952-B062-DBFD28A61558}" type="pres">
      <dgm:prSet presAssocID="{A7F5661F-39ED-43F4-9D42-2DE91861B35B}" presName="linear" presStyleCnt="0">
        <dgm:presLayoutVars>
          <dgm:animLvl val="lvl"/>
          <dgm:resizeHandles val="exact"/>
        </dgm:presLayoutVars>
      </dgm:prSet>
      <dgm:spPr/>
    </dgm:pt>
    <dgm:pt modelId="{F27CAB60-FC35-49FC-BE91-90A9352DF6E0}" type="pres">
      <dgm:prSet presAssocID="{7DEF387D-8605-428A-A6DD-57FE84E2E0B2}" presName="parentText" presStyleLbl="node1" presStyleIdx="0" presStyleCnt="6">
        <dgm:presLayoutVars>
          <dgm:chMax val="0"/>
          <dgm:bulletEnabled val="1"/>
        </dgm:presLayoutVars>
      </dgm:prSet>
      <dgm:spPr/>
    </dgm:pt>
    <dgm:pt modelId="{F447ACE1-C8D3-4147-B653-96793E72C269}" type="pres">
      <dgm:prSet presAssocID="{EF073DB0-F67B-4E9A-A216-5BF383D62ED4}" presName="spacer" presStyleCnt="0"/>
      <dgm:spPr/>
    </dgm:pt>
    <dgm:pt modelId="{DD2A86A6-A0D2-451B-A0EB-01A38EEB0A15}" type="pres">
      <dgm:prSet presAssocID="{48154BCC-C362-49CB-AE0B-D9AB05EEB772}" presName="parentText" presStyleLbl="node1" presStyleIdx="1" presStyleCnt="6">
        <dgm:presLayoutVars>
          <dgm:chMax val="0"/>
          <dgm:bulletEnabled val="1"/>
        </dgm:presLayoutVars>
      </dgm:prSet>
      <dgm:spPr/>
    </dgm:pt>
    <dgm:pt modelId="{E9D0E56F-8C64-4B2E-A2D2-72B2E07B3E61}" type="pres">
      <dgm:prSet presAssocID="{E0A48C3B-4CE0-4D40-90A7-0BAD104F41FB}" presName="spacer" presStyleCnt="0"/>
      <dgm:spPr/>
    </dgm:pt>
    <dgm:pt modelId="{B44F5410-E389-44B8-BBBC-710A84D0C5F7}" type="pres">
      <dgm:prSet presAssocID="{BAEBF15D-892D-4250-A5E2-8D3C523CD2E1}" presName="parentText" presStyleLbl="node1" presStyleIdx="2" presStyleCnt="6">
        <dgm:presLayoutVars>
          <dgm:chMax val="0"/>
          <dgm:bulletEnabled val="1"/>
        </dgm:presLayoutVars>
      </dgm:prSet>
      <dgm:spPr/>
    </dgm:pt>
    <dgm:pt modelId="{7C049FF2-D0AA-426D-9F60-ECC4A189FC9A}" type="pres">
      <dgm:prSet presAssocID="{5F8F48B0-084B-4727-8C00-F2285D019CF9}" presName="spacer" presStyleCnt="0"/>
      <dgm:spPr/>
    </dgm:pt>
    <dgm:pt modelId="{0F18DCD9-4F44-4E19-B94A-FA8E0E7FFEFC}" type="pres">
      <dgm:prSet presAssocID="{50078D1B-3525-4D7F-9307-7ACB450E4354}" presName="parentText" presStyleLbl="node1" presStyleIdx="3" presStyleCnt="6">
        <dgm:presLayoutVars>
          <dgm:chMax val="0"/>
          <dgm:bulletEnabled val="1"/>
        </dgm:presLayoutVars>
      </dgm:prSet>
      <dgm:spPr/>
    </dgm:pt>
    <dgm:pt modelId="{ABEB2E8C-6BCE-4C0B-ACEE-CC96EB14691D}" type="pres">
      <dgm:prSet presAssocID="{6D960804-82A5-455E-88AD-25DC3B5F9754}" presName="spacer" presStyleCnt="0"/>
      <dgm:spPr/>
    </dgm:pt>
    <dgm:pt modelId="{91315093-2B2D-4F5F-8E81-D24A191B1C7B}" type="pres">
      <dgm:prSet presAssocID="{50093E15-BC69-4ED1-A8FE-61EAEBDD61E8}" presName="parentText" presStyleLbl="node1" presStyleIdx="4" presStyleCnt="6">
        <dgm:presLayoutVars>
          <dgm:chMax val="0"/>
          <dgm:bulletEnabled val="1"/>
        </dgm:presLayoutVars>
      </dgm:prSet>
      <dgm:spPr/>
    </dgm:pt>
    <dgm:pt modelId="{7CB688C8-F639-4287-AF9E-6052A3F83D04}" type="pres">
      <dgm:prSet presAssocID="{B6ECD13C-62BD-473D-893F-4C4AA98E6EB9}" presName="spacer" presStyleCnt="0"/>
      <dgm:spPr/>
    </dgm:pt>
    <dgm:pt modelId="{D3B5FF71-4B20-4832-B5E8-FE59401C794E}" type="pres">
      <dgm:prSet presAssocID="{DB5AED29-FDF0-4452-9485-AED812180FEE}" presName="parentText" presStyleLbl="node1" presStyleIdx="5" presStyleCnt="6">
        <dgm:presLayoutVars>
          <dgm:chMax val="0"/>
          <dgm:bulletEnabled val="1"/>
        </dgm:presLayoutVars>
      </dgm:prSet>
      <dgm:spPr/>
    </dgm:pt>
  </dgm:ptLst>
  <dgm:cxnLst>
    <dgm:cxn modelId="{DB206500-463E-4A8C-82ED-EB4AD1655DA1}" type="presOf" srcId="{50078D1B-3525-4D7F-9307-7ACB450E4354}" destId="{0F18DCD9-4F44-4E19-B94A-FA8E0E7FFEFC}" srcOrd="0" destOrd="0" presId="urn:microsoft.com/office/officeart/2005/8/layout/vList2"/>
    <dgm:cxn modelId="{43C49B05-B37B-495F-A65C-2CE82FB41E39}" type="presOf" srcId="{BAEBF15D-892D-4250-A5E2-8D3C523CD2E1}" destId="{B44F5410-E389-44B8-BBBC-710A84D0C5F7}" srcOrd="0" destOrd="0" presId="urn:microsoft.com/office/officeart/2005/8/layout/vList2"/>
    <dgm:cxn modelId="{62B6841E-EB3E-429A-BD11-CC8924C0ABF7}" srcId="{A7F5661F-39ED-43F4-9D42-2DE91861B35B}" destId="{50078D1B-3525-4D7F-9307-7ACB450E4354}" srcOrd="3" destOrd="0" parTransId="{E3C43F65-C452-4719-BC40-653FB9DF0814}" sibTransId="{6D960804-82A5-455E-88AD-25DC3B5F9754}"/>
    <dgm:cxn modelId="{0C571443-20E4-41FA-93CF-36133E4AB8A3}" srcId="{A7F5661F-39ED-43F4-9D42-2DE91861B35B}" destId="{50093E15-BC69-4ED1-A8FE-61EAEBDD61E8}" srcOrd="4" destOrd="0" parTransId="{79DF4E10-179F-4340-8911-1D4F0194C4D0}" sibTransId="{B6ECD13C-62BD-473D-893F-4C4AA98E6EB9}"/>
    <dgm:cxn modelId="{6D30ED6A-9399-4392-AA64-44589FDE15AA}" type="presOf" srcId="{48154BCC-C362-49CB-AE0B-D9AB05EEB772}" destId="{DD2A86A6-A0D2-451B-A0EB-01A38EEB0A15}" srcOrd="0" destOrd="0" presId="urn:microsoft.com/office/officeart/2005/8/layout/vList2"/>
    <dgm:cxn modelId="{773F9D55-8DCE-4843-8C01-07EB706D9636}" srcId="{A7F5661F-39ED-43F4-9D42-2DE91861B35B}" destId="{DB5AED29-FDF0-4452-9485-AED812180FEE}" srcOrd="5" destOrd="0" parTransId="{57382D7B-206E-4698-83D1-5904B1FEEC7E}" sibTransId="{BA0A4031-B188-4588-AEF0-ED6F415F1BE3}"/>
    <dgm:cxn modelId="{4E32097A-19F4-4906-ABDB-BC7C17928514}" srcId="{A7F5661F-39ED-43F4-9D42-2DE91861B35B}" destId="{48154BCC-C362-49CB-AE0B-D9AB05EEB772}" srcOrd="1" destOrd="0" parTransId="{99D60B58-C01F-4B39-8A16-B5B3049A6DEF}" sibTransId="{E0A48C3B-4CE0-4D40-90A7-0BAD104F41FB}"/>
    <dgm:cxn modelId="{55EF4692-58D5-406B-B721-DE0E4B2E0A62}" srcId="{A7F5661F-39ED-43F4-9D42-2DE91861B35B}" destId="{BAEBF15D-892D-4250-A5E2-8D3C523CD2E1}" srcOrd="2" destOrd="0" parTransId="{1B9B613C-438A-4FA9-813C-1B66156F64E9}" sibTransId="{5F8F48B0-084B-4727-8C00-F2285D019CF9}"/>
    <dgm:cxn modelId="{06FF94A2-6814-477C-8CF6-3DF5E3405600}" srcId="{A7F5661F-39ED-43F4-9D42-2DE91861B35B}" destId="{7DEF387D-8605-428A-A6DD-57FE84E2E0B2}" srcOrd="0" destOrd="0" parTransId="{A732AE60-EB49-4277-9644-8BFBDE708ECA}" sibTransId="{EF073DB0-F67B-4E9A-A216-5BF383D62ED4}"/>
    <dgm:cxn modelId="{25FDBAB0-0F05-457D-AC40-C4E1B18F8C7C}" type="presOf" srcId="{50093E15-BC69-4ED1-A8FE-61EAEBDD61E8}" destId="{91315093-2B2D-4F5F-8E81-D24A191B1C7B}" srcOrd="0" destOrd="0" presId="urn:microsoft.com/office/officeart/2005/8/layout/vList2"/>
    <dgm:cxn modelId="{7F7AA5D0-F96C-445C-ABE4-13099DB05884}" type="presOf" srcId="{7DEF387D-8605-428A-A6DD-57FE84E2E0B2}" destId="{F27CAB60-FC35-49FC-BE91-90A9352DF6E0}" srcOrd="0" destOrd="0" presId="urn:microsoft.com/office/officeart/2005/8/layout/vList2"/>
    <dgm:cxn modelId="{2D5F17EF-4F8F-49BF-A2BB-F6B9F8098277}" type="presOf" srcId="{DB5AED29-FDF0-4452-9485-AED812180FEE}" destId="{D3B5FF71-4B20-4832-B5E8-FE59401C794E}" srcOrd="0" destOrd="0" presId="urn:microsoft.com/office/officeart/2005/8/layout/vList2"/>
    <dgm:cxn modelId="{4FA957FD-6E2D-45EB-AD00-A91AC058A94B}" type="presOf" srcId="{A7F5661F-39ED-43F4-9D42-2DE91861B35B}" destId="{267A44E8-A35E-4952-B062-DBFD28A61558}" srcOrd="0" destOrd="0" presId="urn:microsoft.com/office/officeart/2005/8/layout/vList2"/>
    <dgm:cxn modelId="{0E156C04-004A-4F93-9BA2-857287CCAB42}" type="presParOf" srcId="{267A44E8-A35E-4952-B062-DBFD28A61558}" destId="{F27CAB60-FC35-49FC-BE91-90A9352DF6E0}" srcOrd="0" destOrd="0" presId="urn:microsoft.com/office/officeart/2005/8/layout/vList2"/>
    <dgm:cxn modelId="{01C6910A-CC57-46EE-A6B4-2A1A7F1F7252}" type="presParOf" srcId="{267A44E8-A35E-4952-B062-DBFD28A61558}" destId="{F447ACE1-C8D3-4147-B653-96793E72C269}" srcOrd="1" destOrd="0" presId="urn:microsoft.com/office/officeart/2005/8/layout/vList2"/>
    <dgm:cxn modelId="{2651824A-ED4B-47FD-899C-B2B5A4ECA360}" type="presParOf" srcId="{267A44E8-A35E-4952-B062-DBFD28A61558}" destId="{DD2A86A6-A0D2-451B-A0EB-01A38EEB0A15}" srcOrd="2" destOrd="0" presId="urn:microsoft.com/office/officeart/2005/8/layout/vList2"/>
    <dgm:cxn modelId="{14F9A0CF-FC6E-4461-9947-FE33312EAAA4}" type="presParOf" srcId="{267A44E8-A35E-4952-B062-DBFD28A61558}" destId="{E9D0E56F-8C64-4B2E-A2D2-72B2E07B3E61}" srcOrd="3" destOrd="0" presId="urn:microsoft.com/office/officeart/2005/8/layout/vList2"/>
    <dgm:cxn modelId="{0F3ADD06-0E5D-405E-ABE6-2406A1D1C259}" type="presParOf" srcId="{267A44E8-A35E-4952-B062-DBFD28A61558}" destId="{B44F5410-E389-44B8-BBBC-710A84D0C5F7}" srcOrd="4" destOrd="0" presId="urn:microsoft.com/office/officeart/2005/8/layout/vList2"/>
    <dgm:cxn modelId="{DB928381-9CBE-44B2-A156-5E5F9DBC9343}" type="presParOf" srcId="{267A44E8-A35E-4952-B062-DBFD28A61558}" destId="{7C049FF2-D0AA-426D-9F60-ECC4A189FC9A}" srcOrd="5" destOrd="0" presId="urn:microsoft.com/office/officeart/2005/8/layout/vList2"/>
    <dgm:cxn modelId="{D1A1C536-25E0-4D51-97F5-B44A6A98852D}" type="presParOf" srcId="{267A44E8-A35E-4952-B062-DBFD28A61558}" destId="{0F18DCD9-4F44-4E19-B94A-FA8E0E7FFEFC}" srcOrd="6" destOrd="0" presId="urn:microsoft.com/office/officeart/2005/8/layout/vList2"/>
    <dgm:cxn modelId="{BC805952-DC65-4B2E-8589-194B5950A3BB}" type="presParOf" srcId="{267A44E8-A35E-4952-B062-DBFD28A61558}" destId="{ABEB2E8C-6BCE-4C0B-ACEE-CC96EB14691D}" srcOrd="7" destOrd="0" presId="urn:microsoft.com/office/officeart/2005/8/layout/vList2"/>
    <dgm:cxn modelId="{C2AAD50B-0B78-4044-9437-29E5B3CDDC97}" type="presParOf" srcId="{267A44E8-A35E-4952-B062-DBFD28A61558}" destId="{91315093-2B2D-4F5F-8E81-D24A191B1C7B}" srcOrd="8" destOrd="0" presId="urn:microsoft.com/office/officeart/2005/8/layout/vList2"/>
    <dgm:cxn modelId="{1C22202A-FFDD-4ACF-8AE8-F59FFD152077}" type="presParOf" srcId="{267A44E8-A35E-4952-B062-DBFD28A61558}" destId="{7CB688C8-F639-4287-AF9E-6052A3F83D04}" srcOrd="9" destOrd="0" presId="urn:microsoft.com/office/officeart/2005/8/layout/vList2"/>
    <dgm:cxn modelId="{CACFD103-1DBC-4583-A661-EB8626F1170D}" type="presParOf" srcId="{267A44E8-A35E-4952-B062-DBFD28A61558}" destId="{D3B5FF71-4B20-4832-B5E8-FE59401C794E}"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35A61D-EA8F-4BA1-8A53-39C9B05FDB22}"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E4EC5197-ECEF-4B14-B7C8-3D634193875E}">
      <dgm:prSet/>
      <dgm:spPr/>
      <dgm:t>
        <a:bodyPr/>
        <a:lstStyle/>
        <a:p>
          <a:r>
            <a:rPr lang="en-US" b="0" baseline="0"/>
            <a:t>GAN model that merges the generator and discriminator models into one bigger model</a:t>
          </a:r>
          <a:endParaRPr lang="en-US"/>
        </a:p>
      </dgm:t>
    </dgm:pt>
    <dgm:pt modelId="{CA2217E4-EF05-418C-A102-1D1AE47ED136}" type="parTrans" cxnId="{533D4B6E-AA10-4AD6-BA4F-D6381EB66360}">
      <dgm:prSet/>
      <dgm:spPr/>
      <dgm:t>
        <a:bodyPr/>
        <a:lstStyle/>
        <a:p>
          <a:endParaRPr lang="en-US"/>
        </a:p>
      </dgm:t>
    </dgm:pt>
    <dgm:pt modelId="{6B924F10-237C-4E3D-9D4B-57D5818E7E66}" type="sibTrans" cxnId="{533D4B6E-AA10-4AD6-BA4F-D6381EB66360}">
      <dgm:prSet/>
      <dgm:spPr/>
      <dgm:t>
        <a:bodyPr/>
        <a:lstStyle/>
        <a:p>
          <a:endParaRPr lang="en-US"/>
        </a:p>
      </dgm:t>
    </dgm:pt>
    <dgm:pt modelId="{9715AAF6-FD8B-4A52-B2E2-0469F8E23134}">
      <dgm:prSet/>
      <dgm:spPr/>
      <dgm:t>
        <a:bodyPr/>
        <a:lstStyle/>
        <a:p>
          <a:r>
            <a:rPr lang="en-US" b="0" baseline="0"/>
            <a:t>Model uses output &amp; error computed by the discriminator model to train the model weights in the generator</a:t>
          </a:r>
          <a:endParaRPr lang="en-US"/>
        </a:p>
      </dgm:t>
    </dgm:pt>
    <dgm:pt modelId="{2ECD1522-CABB-40C9-9EF3-6BF4574DB793}" type="parTrans" cxnId="{D889D6E4-8589-45A5-A617-47D3DFE8F85D}">
      <dgm:prSet/>
      <dgm:spPr/>
      <dgm:t>
        <a:bodyPr/>
        <a:lstStyle/>
        <a:p>
          <a:endParaRPr lang="en-US"/>
        </a:p>
      </dgm:t>
    </dgm:pt>
    <dgm:pt modelId="{F6E67A26-39F8-4115-9569-D53ACABF1EDC}" type="sibTrans" cxnId="{D889D6E4-8589-45A5-A617-47D3DFE8F85D}">
      <dgm:prSet/>
      <dgm:spPr/>
      <dgm:t>
        <a:bodyPr/>
        <a:lstStyle/>
        <a:p>
          <a:endParaRPr lang="en-US"/>
        </a:p>
      </dgm:t>
    </dgm:pt>
    <dgm:pt modelId="{EBBC7F30-2188-49B0-9A73-4DDF7A849BF7}">
      <dgm:prSet/>
      <dgm:spPr/>
      <dgm:t>
        <a:bodyPr/>
        <a:lstStyle/>
        <a:p>
          <a:r>
            <a:rPr lang="en-US" b="0" baseline="0"/>
            <a:t>Discriminator model trained independently</a:t>
          </a:r>
          <a:endParaRPr lang="en-US"/>
        </a:p>
      </dgm:t>
    </dgm:pt>
    <dgm:pt modelId="{1386C353-3ABE-46EC-8C94-56D54F7315AF}" type="parTrans" cxnId="{4DB9FBB7-3E61-4480-B080-337CE71C4A33}">
      <dgm:prSet/>
      <dgm:spPr/>
      <dgm:t>
        <a:bodyPr/>
        <a:lstStyle/>
        <a:p>
          <a:endParaRPr lang="en-US"/>
        </a:p>
      </dgm:t>
    </dgm:pt>
    <dgm:pt modelId="{4476A0EF-7B2D-42CF-8A2D-15F4F635A796}" type="sibTrans" cxnId="{4DB9FBB7-3E61-4480-B080-337CE71C4A33}">
      <dgm:prSet/>
      <dgm:spPr/>
      <dgm:t>
        <a:bodyPr/>
        <a:lstStyle/>
        <a:p>
          <a:endParaRPr lang="en-US"/>
        </a:p>
      </dgm:t>
    </dgm:pt>
    <dgm:pt modelId="{534530B0-6305-477B-9000-FF0A90276BB5}">
      <dgm:prSet/>
      <dgm:spPr/>
      <dgm:t>
        <a:bodyPr/>
        <a:lstStyle/>
        <a:p>
          <a:r>
            <a:rPr lang="en-US" b="0" baseline="0"/>
            <a:t>Weights in this bigger GAN model are tagged as non trainable to guarantee that only the generator model's weights are adjusted</a:t>
          </a:r>
          <a:endParaRPr lang="en-US"/>
        </a:p>
      </dgm:t>
    </dgm:pt>
    <dgm:pt modelId="{649CAEAD-FFBF-4CD0-A1DB-F4F8C5183A35}" type="parTrans" cxnId="{3C6D6860-1AC2-4F2B-AA90-2852AB8F1AD8}">
      <dgm:prSet/>
      <dgm:spPr/>
      <dgm:t>
        <a:bodyPr/>
        <a:lstStyle/>
        <a:p>
          <a:endParaRPr lang="en-US"/>
        </a:p>
      </dgm:t>
    </dgm:pt>
    <dgm:pt modelId="{BF6E9AAF-CF6E-43CD-9FD5-D23C5E06A894}" type="sibTrans" cxnId="{3C6D6860-1AC2-4F2B-AA90-2852AB8F1AD8}">
      <dgm:prSet/>
      <dgm:spPr/>
      <dgm:t>
        <a:bodyPr/>
        <a:lstStyle/>
        <a:p>
          <a:endParaRPr lang="en-US"/>
        </a:p>
      </dgm:t>
    </dgm:pt>
    <dgm:pt modelId="{02522F5A-FDB0-4F5D-8CA1-48DCCA1E3A2F}">
      <dgm:prSet/>
      <dgm:spPr/>
      <dgm:t>
        <a:bodyPr/>
        <a:lstStyle/>
        <a:p>
          <a:r>
            <a:rPr lang="en-US" b="0" baseline="0"/>
            <a:t>A batch size of 128 samples </a:t>
          </a:r>
          <a:endParaRPr lang="en-US"/>
        </a:p>
      </dgm:t>
    </dgm:pt>
    <dgm:pt modelId="{EE03719E-EC11-48B4-82D3-F100A3D06BA0}" type="parTrans" cxnId="{72CCC24C-EF99-40F7-8D8D-7F6ACEA5EDA5}">
      <dgm:prSet/>
      <dgm:spPr/>
      <dgm:t>
        <a:bodyPr/>
        <a:lstStyle/>
        <a:p>
          <a:endParaRPr lang="en-US"/>
        </a:p>
      </dgm:t>
    </dgm:pt>
    <dgm:pt modelId="{C16BA614-5D41-4C8C-AB1B-1E8926EE734F}" type="sibTrans" cxnId="{72CCC24C-EF99-40F7-8D8D-7F6ACEA5EDA5}">
      <dgm:prSet/>
      <dgm:spPr/>
      <dgm:t>
        <a:bodyPr/>
        <a:lstStyle/>
        <a:p>
          <a:endParaRPr lang="en-US"/>
        </a:p>
      </dgm:t>
    </dgm:pt>
    <dgm:pt modelId="{6815A87F-C560-40FD-80E0-65217B075400}">
      <dgm:prSet/>
      <dgm:spPr/>
      <dgm:t>
        <a:bodyPr/>
        <a:lstStyle/>
        <a:p>
          <a:r>
            <a:rPr lang="en-US" b="0" baseline="0"/>
            <a:t>Each training epoch involves around 468 (60,000/128) batches </a:t>
          </a:r>
          <a:endParaRPr lang="en-US"/>
        </a:p>
      </dgm:t>
    </dgm:pt>
    <dgm:pt modelId="{9E324170-AC81-4B25-BFD7-CEC146132A04}" type="parTrans" cxnId="{FD7CD1CD-ACBF-4B38-81CB-6F9205F2B0CE}">
      <dgm:prSet/>
      <dgm:spPr/>
      <dgm:t>
        <a:bodyPr/>
        <a:lstStyle/>
        <a:p>
          <a:endParaRPr lang="en-US"/>
        </a:p>
      </dgm:t>
    </dgm:pt>
    <dgm:pt modelId="{BEFAC9B4-CA55-4387-94A1-B21C92EE877D}" type="sibTrans" cxnId="{FD7CD1CD-ACBF-4B38-81CB-6F9205F2B0CE}">
      <dgm:prSet/>
      <dgm:spPr/>
      <dgm:t>
        <a:bodyPr/>
        <a:lstStyle/>
        <a:p>
          <a:endParaRPr lang="en-US"/>
        </a:p>
      </dgm:t>
    </dgm:pt>
    <dgm:pt modelId="{A8BECD33-BCD1-4CD6-A9CC-C108727F79FA}" type="pres">
      <dgm:prSet presAssocID="{4435A61D-EA8F-4BA1-8A53-39C9B05FDB22}" presName="diagram" presStyleCnt="0">
        <dgm:presLayoutVars>
          <dgm:dir/>
          <dgm:resizeHandles val="exact"/>
        </dgm:presLayoutVars>
      </dgm:prSet>
      <dgm:spPr/>
    </dgm:pt>
    <dgm:pt modelId="{761A2977-468F-4BCB-83A2-B2AC8E79786A}" type="pres">
      <dgm:prSet presAssocID="{E4EC5197-ECEF-4B14-B7C8-3D634193875E}" presName="node" presStyleLbl="node1" presStyleIdx="0" presStyleCnt="6">
        <dgm:presLayoutVars>
          <dgm:bulletEnabled val="1"/>
        </dgm:presLayoutVars>
      </dgm:prSet>
      <dgm:spPr/>
    </dgm:pt>
    <dgm:pt modelId="{D31A7DA6-4753-4725-BE2C-1AE108273B71}" type="pres">
      <dgm:prSet presAssocID="{6B924F10-237C-4E3D-9D4B-57D5818E7E66}" presName="sibTrans" presStyleCnt="0"/>
      <dgm:spPr/>
    </dgm:pt>
    <dgm:pt modelId="{0E8B1115-B66B-4C4A-8101-104AE5BD0C73}" type="pres">
      <dgm:prSet presAssocID="{9715AAF6-FD8B-4A52-B2E2-0469F8E23134}" presName="node" presStyleLbl="node1" presStyleIdx="1" presStyleCnt="6">
        <dgm:presLayoutVars>
          <dgm:bulletEnabled val="1"/>
        </dgm:presLayoutVars>
      </dgm:prSet>
      <dgm:spPr/>
    </dgm:pt>
    <dgm:pt modelId="{EC9E315F-CBE9-4FB4-A448-E4491629978D}" type="pres">
      <dgm:prSet presAssocID="{F6E67A26-39F8-4115-9569-D53ACABF1EDC}" presName="sibTrans" presStyleCnt="0"/>
      <dgm:spPr/>
    </dgm:pt>
    <dgm:pt modelId="{2F3B46F2-ED59-4ECC-BD55-6848DE156474}" type="pres">
      <dgm:prSet presAssocID="{EBBC7F30-2188-49B0-9A73-4DDF7A849BF7}" presName="node" presStyleLbl="node1" presStyleIdx="2" presStyleCnt="6">
        <dgm:presLayoutVars>
          <dgm:bulletEnabled val="1"/>
        </dgm:presLayoutVars>
      </dgm:prSet>
      <dgm:spPr/>
    </dgm:pt>
    <dgm:pt modelId="{3CBDF220-D140-421C-A8C9-22B25FD252C4}" type="pres">
      <dgm:prSet presAssocID="{4476A0EF-7B2D-42CF-8A2D-15F4F635A796}" presName="sibTrans" presStyleCnt="0"/>
      <dgm:spPr/>
    </dgm:pt>
    <dgm:pt modelId="{D575BD29-796D-4A29-8DCC-97D7AE8B5A9D}" type="pres">
      <dgm:prSet presAssocID="{534530B0-6305-477B-9000-FF0A90276BB5}" presName="node" presStyleLbl="node1" presStyleIdx="3" presStyleCnt="6">
        <dgm:presLayoutVars>
          <dgm:bulletEnabled val="1"/>
        </dgm:presLayoutVars>
      </dgm:prSet>
      <dgm:spPr/>
    </dgm:pt>
    <dgm:pt modelId="{2DED3823-5442-4D8D-99C9-3E455CBC5A13}" type="pres">
      <dgm:prSet presAssocID="{BF6E9AAF-CF6E-43CD-9FD5-D23C5E06A894}" presName="sibTrans" presStyleCnt="0"/>
      <dgm:spPr/>
    </dgm:pt>
    <dgm:pt modelId="{CF3BD9AC-C00C-4108-8A5F-0EA17D7B3F03}" type="pres">
      <dgm:prSet presAssocID="{02522F5A-FDB0-4F5D-8CA1-48DCCA1E3A2F}" presName="node" presStyleLbl="node1" presStyleIdx="4" presStyleCnt="6">
        <dgm:presLayoutVars>
          <dgm:bulletEnabled val="1"/>
        </dgm:presLayoutVars>
      </dgm:prSet>
      <dgm:spPr/>
    </dgm:pt>
    <dgm:pt modelId="{62EEAA4C-1C77-4A15-813B-2ACCE55102FC}" type="pres">
      <dgm:prSet presAssocID="{C16BA614-5D41-4C8C-AB1B-1E8926EE734F}" presName="sibTrans" presStyleCnt="0"/>
      <dgm:spPr/>
    </dgm:pt>
    <dgm:pt modelId="{04E14446-E08F-46EA-AF76-AC3E174CEAED}" type="pres">
      <dgm:prSet presAssocID="{6815A87F-C560-40FD-80E0-65217B075400}" presName="node" presStyleLbl="node1" presStyleIdx="5" presStyleCnt="6">
        <dgm:presLayoutVars>
          <dgm:bulletEnabled val="1"/>
        </dgm:presLayoutVars>
      </dgm:prSet>
      <dgm:spPr/>
    </dgm:pt>
  </dgm:ptLst>
  <dgm:cxnLst>
    <dgm:cxn modelId="{2EEA653E-CA0E-4391-B99A-9ACA2EC346E9}" type="presOf" srcId="{02522F5A-FDB0-4F5D-8CA1-48DCCA1E3A2F}" destId="{CF3BD9AC-C00C-4108-8A5F-0EA17D7B3F03}" srcOrd="0" destOrd="0" presId="urn:microsoft.com/office/officeart/2005/8/layout/default"/>
    <dgm:cxn modelId="{3C6D6860-1AC2-4F2B-AA90-2852AB8F1AD8}" srcId="{4435A61D-EA8F-4BA1-8A53-39C9B05FDB22}" destId="{534530B0-6305-477B-9000-FF0A90276BB5}" srcOrd="3" destOrd="0" parTransId="{649CAEAD-FFBF-4CD0-A1DB-F4F8C5183A35}" sibTransId="{BF6E9AAF-CF6E-43CD-9FD5-D23C5E06A894}"/>
    <dgm:cxn modelId="{99CB6E4C-61B2-4CDE-8DA8-C29594097B53}" type="presOf" srcId="{EBBC7F30-2188-49B0-9A73-4DDF7A849BF7}" destId="{2F3B46F2-ED59-4ECC-BD55-6848DE156474}" srcOrd="0" destOrd="0" presId="urn:microsoft.com/office/officeart/2005/8/layout/default"/>
    <dgm:cxn modelId="{72CCC24C-EF99-40F7-8D8D-7F6ACEA5EDA5}" srcId="{4435A61D-EA8F-4BA1-8A53-39C9B05FDB22}" destId="{02522F5A-FDB0-4F5D-8CA1-48DCCA1E3A2F}" srcOrd="4" destOrd="0" parTransId="{EE03719E-EC11-48B4-82D3-F100A3D06BA0}" sibTransId="{C16BA614-5D41-4C8C-AB1B-1E8926EE734F}"/>
    <dgm:cxn modelId="{533D4B6E-AA10-4AD6-BA4F-D6381EB66360}" srcId="{4435A61D-EA8F-4BA1-8A53-39C9B05FDB22}" destId="{E4EC5197-ECEF-4B14-B7C8-3D634193875E}" srcOrd="0" destOrd="0" parTransId="{CA2217E4-EF05-418C-A102-1D1AE47ED136}" sibTransId="{6B924F10-237C-4E3D-9D4B-57D5818E7E66}"/>
    <dgm:cxn modelId="{059DD780-7E7E-45C6-A819-C41F040FAD4C}" type="presOf" srcId="{534530B0-6305-477B-9000-FF0A90276BB5}" destId="{D575BD29-796D-4A29-8DCC-97D7AE8B5A9D}" srcOrd="0" destOrd="0" presId="urn:microsoft.com/office/officeart/2005/8/layout/default"/>
    <dgm:cxn modelId="{D1188E99-6C58-4DF2-8947-489599788CE8}" type="presOf" srcId="{E4EC5197-ECEF-4B14-B7C8-3D634193875E}" destId="{761A2977-468F-4BCB-83A2-B2AC8E79786A}" srcOrd="0" destOrd="0" presId="urn:microsoft.com/office/officeart/2005/8/layout/default"/>
    <dgm:cxn modelId="{647475A1-6B4B-42D4-AC94-4D7CE056F5CD}" type="presOf" srcId="{4435A61D-EA8F-4BA1-8A53-39C9B05FDB22}" destId="{A8BECD33-BCD1-4CD6-A9CC-C108727F79FA}" srcOrd="0" destOrd="0" presId="urn:microsoft.com/office/officeart/2005/8/layout/default"/>
    <dgm:cxn modelId="{4DB9FBB7-3E61-4480-B080-337CE71C4A33}" srcId="{4435A61D-EA8F-4BA1-8A53-39C9B05FDB22}" destId="{EBBC7F30-2188-49B0-9A73-4DDF7A849BF7}" srcOrd="2" destOrd="0" parTransId="{1386C353-3ABE-46EC-8C94-56D54F7315AF}" sibTransId="{4476A0EF-7B2D-42CF-8A2D-15F4F635A796}"/>
    <dgm:cxn modelId="{D5CD34C8-A66A-47C6-AB5F-4D12A0AE01F9}" type="presOf" srcId="{6815A87F-C560-40FD-80E0-65217B075400}" destId="{04E14446-E08F-46EA-AF76-AC3E174CEAED}" srcOrd="0" destOrd="0" presId="urn:microsoft.com/office/officeart/2005/8/layout/default"/>
    <dgm:cxn modelId="{FD7CD1CD-ACBF-4B38-81CB-6F9205F2B0CE}" srcId="{4435A61D-EA8F-4BA1-8A53-39C9B05FDB22}" destId="{6815A87F-C560-40FD-80E0-65217B075400}" srcOrd="5" destOrd="0" parTransId="{9E324170-AC81-4B25-BFD7-CEC146132A04}" sibTransId="{BEFAC9B4-CA55-4387-94A1-B21C92EE877D}"/>
    <dgm:cxn modelId="{D889D6E4-8589-45A5-A617-47D3DFE8F85D}" srcId="{4435A61D-EA8F-4BA1-8A53-39C9B05FDB22}" destId="{9715AAF6-FD8B-4A52-B2E2-0469F8E23134}" srcOrd="1" destOrd="0" parTransId="{2ECD1522-CABB-40C9-9EF3-6BF4574DB793}" sibTransId="{F6E67A26-39F8-4115-9569-D53ACABF1EDC}"/>
    <dgm:cxn modelId="{E801DCE9-2608-4791-9C32-FF15088238A0}" type="presOf" srcId="{9715AAF6-FD8B-4A52-B2E2-0469F8E23134}" destId="{0E8B1115-B66B-4C4A-8101-104AE5BD0C73}" srcOrd="0" destOrd="0" presId="urn:microsoft.com/office/officeart/2005/8/layout/default"/>
    <dgm:cxn modelId="{F59A7666-1A52-4401-8057-2EF6A770C730}" type="presParOf" srcId="{A8BECD33-BCD1-4CD6-A9CC-C108727F79FA}" destId="{761A2977-468F-4BCB-83A2-B2AC8E79786A}" srcOrd="0" destOrd="0" presId="urn:microsoft.com/office/officeart/2005/8/layout/default"/>
    <dgm:cxn modelId="{E6D20142-818B-4302-BCB1-ECA7D98242CA}" type="presParOf" srcId="{A8BECD33-BCD1-4CD6-A9CC-C108727F79FA}" destId="{D31A7DA6-4753-4725-BE2C-1AE108273B71}" srcOrd="1" destOrd="0" presId="urn:microsoft.com/office/officeart/2005/8/layout/default"/>
    <dgm:cxn modelId="{67770333-E84A-49C6-97A0-48F39FC11889}" type="presParOf" srcId="{A8BECD33-BCD1-4CD6-A9CC-C108727F79FA}" destId="{0E8B1115-B66B-4C4A-8101-104AE5BD0C73}" srcOrd="2" destOrd="0" presId="urn:microsoft.com/office/officeart/2005/8/layout/default"/>
    <dgm:cxn modelId="{69491C04-7F0B-4328-95AE-BB6F4823FEA1}" type="presParOf" srcId="{A8BECD33-BCD1-4CD6-A9CC-C108727F79FA}" destId="{EC9E315F-CBE9-4FB4-A448-E4491629978D}" srcOrd="3" destOrd="0" presId="urn:microsoft.com/office/officeart/2005/8/layout/default"/>
    <dgm:cxn modelId="{329F90B5-F0EB-4BB9-A643-807EF2C9E5AF}" type="presParOf" srcId="{A8BECD33-BCD1-4CD6-A9CC-C108727F79FA}" destId="{2F3B46F2-ED59-4ECC-BD55-6848DE156474}" srcOrd="4" destOrd="0" presId="urn:microsoft.com/office/officeart/2005/8/layout/default"/>
    <dgm:cxn modelId="{14CE480B-7E4D-4C51-A2CE-F79AC88980FF}" type="presParOf" srcId="{A8BECD33-BCD1-4CD6-A9CC-C108727F79FA}" destId="{3CBDF220-D140-421C-A8C9-22B25FD252C4}" srcOrd="5" destOrd="0" presId="urn:microsoft.com/office/officeart/2005/8/layout/default"/>
    <dgm:cxn modelId="{ED0F6BC4-D21F-4D10-BDE0-A16D2F86746A}" type="presParOf" srcId="{A8BECD33-BCD1-4CD6-A9CC-C108727F79FA}" destId="{D575BD29-796D-4A29-8DCC-97D7AE8B5A9D}" srcOrd="6" destOrd="0" presId="urn:microsoft.com/office/officeart/2005/8/layout/default"/>
    <dgm:cxn modelId="{B17A0C38-D118-46A6-847E-B720CFBDDFFE}" type="presParOf" srcId="{A8BECD33-BCD1-4CD6-A9CC-C108727F79FA}" destId="{2DED3823-5442-4D8D-99C9-3E455CBC5A13}" srcOrd="7" destOrd="0" presId="urn:microsoft.com/office/officeart/2005/8/layout/default"/>
    <dgm:cxn modelId="{4AD99AE5-407F-416C-ACEF-1A2A41097306}" type="presParOf" srcId="{A8BECD33-BCD1-4CD6-A9CC-C108727F79FA}" destId="{CF3BD9AC-C00C-4108-8A5F-0EA17D7B3F03}" srcOrd="8" destOrd="0" presId="urn:microsoft.com/office/officeart/2005/8/layout/default"/>
    <dgm:cxn modelId="{1FDEEC9A-C325-40EC-9366-895933D19185}" type="presParOf" srcId="{A8BECD33-BCD1-4CD6-A9CC-C108727F79FA}" destId="{62EEAA4C-1C77-4A15-813B-2ACCE55102FC}" srcOrd="9" destOrd="0" presId="urn:microsoft.com/office/officeart/2005/8/layout/default"/>
    <dgm:cxn modelId="{735E742A-82BC-4F35-8F1E-BE821725C189}" type="presParOf" srcId="{A8BECD33-BCD1-4CD6-A9CC-C108727F79FA}" destId="{04E14446-E08F-46EA-AF76-AC3E174CEAED}"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5F2B76A-0883-4C9E-8F9D-92DC0F7E019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EDA7C4B-468E-4277-823C-9C830BF79DBC}">
      <dgm:prSet/>
      <dgm:spPr/>
      <dgm:t>
        <a:bodyPr/>
        <a:lstStyle/>
        <a:p>
          <a:r>
            <a:rPr lang="en-US" b="0" baseline="0"/>
            <a:t>Loading packages </a:t>
          </a:r>
          <a:endParaRPr lang="en-US"/>
        </a:p>
      </dgm:t>
    </dgm:pt>
    <dgm:pt modelId="{B4953792-61CE-4D32-B324-8F0B370E4604}" type="parTrans" cxnId="{2D4E1344-DC82-465C-94FB-E206ED7EC55B}">
      <dgm:prSet/>
      <dgm:spPr/>
      <dgm:t>
        <a:bodyPr/>
        <a:lstStyle/>
        <a:p>
          <a:endParaRPr lang="en-US"/>
        </a:p>
      </dgm:t>
    </dgm:pt>
    <dgm:pt modelId="{50851D36-4918-47AE-AB23-5789076FFF1B}" type="sibTrans" cxnId="{2D4E1344-DC82-465C-94FB-E206ED7EC55B}">
      <dgm:prSet/>
      <dgm:spPr/>
      <dgm:t>
        <a:bodyPr/>
        <a:lstStyle/>
        <a:p>
          <a:endParaRPr lang="en-US"/>
        </a:p>
      </dgm:t>
    </dgm:pt>
    <dgm:pt modelId="{865502AD-8964-40C3-993C-17016706C75A}">
      <dgm:prSet/>
      <dgm:spPr/>
      <dgm:t>
        <a:bodyPr/>
        <a:lstStyle/>
        <a:p>
          <a:r>
            <a:rPr lang="en-US" b="0" baseline="0"/>
            <a:t>Loading the Fashion-MNIST dataset</a:t>
          </a:r>
          <a:endParaRPr lang="en-US"/>
        </a:p>
      </dgm:t>
    </dgm:pt>
    <dgm:pt modelId="{51FC9FB5-BC25-4313-956F-AEBE49905416}" type="parTrans" cxnId="{7C34B9F6-7D68-4523-931F-A03679B323E3}">
      <dgm:prSet/>
      <dgm:spPr/>
      <dgm:t>
        <a:bodyPr/>
        <a:lstStyle/>
        <a:p>
          <a:endParaRPr lang="en-US"/>
        </a:p>
      </dgm:t>
    </dgm:pt>
    <dgm:pt modelId="{BA78B999-5F60-4418-8BE6-1F7F193CC291}" type="sibTrans" cxnId="{7C34B9F6-7D68-4523-931F-A03679B323E3}">
      <dgm:prSet/>
      <dgm:spPr/>
      <dgm:t>
        <a:bodyPr/>
        <a:lstStyle/>
        <a:p>
          <a:endParaRPr lang="en-US"/>
        </a:p>
      </dgm:t>
    </dgm:pt>
    <dgm:pt modelId="{4C9BC2CD-B24E-47FD-9720-2526E4C04796}">
      <dgm:prSet/>
      <dgm:spPr/>
      <dgm:t>
        <a:bodyPr/>
        <a:lstStyle/>
        <a:p>
          <a:r>
            <a:rPr lang="en-US" b="0" baseline="0"/>
            <a:t>Defining the network as tf.keras.model object Defining the generator and discriminator architecture</a:t>
          </a:r>
          <a:endParaRPr lang="en-US"/>
        </a:p>
      </dgm:t>
    </dgm:pt>
    <dgm:pt modelId="{D086CC7A-A564-488E-8597-A10503A5FA2F}" type="parTrans" cxnId="{C36543E4-B781-487F-9C19-82AC13AB1FD7}">
      <dgm:prSet/>
      <dgm:spPr/>
      <dgm:t>
        <a:bodyPr/>
        <a:lstStyle/>
        <a:p>
          <a:endParaRPr lang="en-US"/>
        </a:p>
      </dgm:t>
    </dgm:pt>
    <dgm:pt modelId="{68A4D85C-C1BB-47C4-A973-DF706F438D02}" type="sibTrans" cxnId="{C36543E4-B781-487F-9C19-82AC13AB1FD7}">
      <dgm:prSet/>
      <dgm:spPr/>
      <dgm:t>
        <a:bodyPr/>
        <a:lstStyle/>
        <a:p>
          <a:endParaRPr lang="en-US"/>
        </a:p>
      </dgm:t>
    </dgm:pt>
    <dgm:pt modelId="{A3D0ACD7-BFBE-4EC3-BC28-57928213A14D}">
      <dgm:prSet/>
      <dgm:spPr/>
      <dgm:t>
        <a:bodyPr/>
        <a:lstStyle/>
        <a:p>
          <a:r>
            <a:rPr lang="en-US" b="0" baseline="0"/>
            <a:t>Creating combined model with gradient penalty weight </a:t>
          </a:r>
          <a:endParaRPr lang="en-US"/>
        </a:p>
      </dgm:t>
    </dgm:pt>
    <dgm:pt modelId="{85D1C81E-94A8-4853-BC32-F798856CE754}" type="parTrans" cxnId="{FACC872D-03BC-403A-B099-1A2EAA7378B6}">
      <dgm:prSet/>
      <dgm:spPr/>
      <dgm:t>
        <a:bodyPr/>
        <a:lstStyle/>
        <a:p>
          <a:endParaRPr lang="en-US"/>
        </a:p>
      </dgm:t>
    </dgm:pt>
    <dgm:pt modelId="{3135D51E-0F77-47D4-817C-E54874AD1B97}" type="sibTrans" cxnId="{FACC872D-03BC-403A-B099-1A2EAA7378B6}">
      <dgm:prSet/>
      <dgm:spPr/>
      <dgm:t>
        <a:bodyPr/>
        <a:lstStyle/>
        <a:p>
          <a:endParaRPr lang="en-US"/>
        </a:p>
      </dgm:t>
    </dgm:pt>
    <dgm:pt modelId="{62B3024B-CBC3-425D-90ED-70F6552FB81F}">
      <dgm:prSet/>
      <dgm:spPr/>
      <dgm:t>
        <a:bodyPr/>
        <a:lstStyle/>
        <a:p>
          <a:r>
            <a:rPr lang="en-US" b="0" baseline="0"/>
            <a:t>Training it</a:t>
          </a:r>
          <a:endParaRPr lang="en-US"/>
        </a:p>
      </dgm:t>
    </dgm:pt>
    <dgm:pt modelId="{D81C3D43-019C-41EA-A66F-C439025910F7}" type="parTrans" cxnId="{A1E290C8-3821-4B66-9F95-4EB4074740A3}">
      <dgm:prSet/>
      <dgm:spPr/>
      <dgm:t>
        <a:bodyPr/>
        <a:lstStyle/>
        <a:p>
          <a:endParaRPr lang="en-US"/>
        </a:p>
      </dgm:t>
    </dgm:pt>
    <dgm:pt modelId="{FF58593C-5FA9-4A4C-B579-624A8E0258AD}" type="sibTrans" cxnId="{A1E290C8-3821-4B66-9F95-4EB4074740A3}">
      <dgm:prSet/>
      <dgm:spPr/>
      <dgm:t>
        <a:bodyPr/>
        <a:lstStyle/>
        <a:p>
          <a:endParaRPr lang="en-US"/>
        </a:p>
      </dgm:t>
    </dgm:pt>
    <dgm:pt modelId="{10B56B80-8D5B-4A03-8989-DC5945684908}">
      <dgm:prSet/>
      <dgm:spPr/>
      <dgm:t>
        <a:bodyPr/>
        <a:lstStyle/>
        <a:p>
          <a:r>
            <a:rPr lang="en-US" b="0" baseline="0" dirty="0"/>
            <a:t>Original hyperparameters: batch size: 512, generator kernel size: 3, discriminator kernel size: 3 &amp; learning rate of 0.0001</a:t>
          </a:r>
          <a:endParaRPr lang="en-US" dirty="0"/>
        </a:p>
      </dgm:t>
    </dgm:pt>
    <dgm:pt modelId="{47544DDA-DA40-4A10-91B9-4D211DF8465B}" type="parTrans" cxnId="{E105E090-ACCE-44E1-8BD0-BADEA77FA15A}">
      <dgm:prSet/>
      <dgm:spPr/>
      <dgm:t>
        <a:bodyPr/>
        <a:lstStyle/>
        <a:p>
          <a:endParaRPr lang="en-US"/>
        </a:p>
      </dgm:t>
    </dgm:pt>
    <dgm:pt modelId="{D4B8F093-68E5-42FC-8399-58B9463C3475}" type="sibTrans" cxnId="{E105E090-ACCE-44E1-8BD0-BADEA77FA15A}">
      <dgm:prSet/>
      <dgm:spPr/>
      <dgm:t>
        <a:bodyPr/>
        <a:lstStyle/>
        <a:p>
          <a:endParaRPr lang="en-US"/>
        </a:p>
      </dgm:t>
    </dgm:pt>
    <dgm:pt modelId="{A7CE3944-A7CE-4B8D-B478-FB9B535FDFF1}" type="pres">
      <dgm:prSet presAssocID="{65F2B76A-0883-4C9E-8F9D-92DC0F7E0195}" presName="linear" presStyleCnt="0">
        <dgm:presLayoutVars>
          <dgm:animLvl val="lvl"/>
          <dgm:resizeHandles val="exact"/>
        </dgm:presLayoutVars>
      </dgm:prSet>
      <dgm:spPr/>
    </dgm:pt>
    <dgm:pt modelId="{D48FB68F-DCD0-4568-BAB7-0E6940FE17B5}" type="pres">
      <dgm:prSet presAssocID="{8EDA7C4B-468E-4277-823C-9C830BF79DBC}" presName="parentText" presStyleLbl="node1" presStyleIdx="0" presStyleCnt="6">
        <dgm:presLayoutVars>
          <dgm:chMax val="0"/>
          <dgm:bulletEnabled val="1"/>
        </dgm:presLayoutVars>
      </dgm:prSet>
      <dgm:spPr/>
    </dgm:pt>
    <dgm:pt modelId="{41629BA2-F874-443B-9B3B-D32BA6626975}" type="pres">
      <dgm:prSet presAssocID="{50851D36-4918-47AE-AB23-5789076FFF1B}" presName="spacer" presStyleCnt="0"/>
      <dgm:spPr/>
    </dgm:pt>
    <dgm:pt modelId="{C638B95B-3B80-47D5-9853-C11CDA85FA2B}" type="pres">
      <dgm:prSet presAssocID="{865502AD-8964-40C3-993C-17016706C75A}" presName="parentText" presStyleLbl="node1" presStyleIdx="1" presStyleCnt="6">
        <dgm:presLayoutVars>
          <dgm:chMax val="0"/>
          <dgm:bulletEnabled val="1"/>
        </dgm:presLayoutVars>
      </dgm:prSet>
      <dgm:spPr/>
    </dgm:pt>
    <dgm:pt modelId="{D294F4C2-19FA-4309-8C3F-2A04D8EA0EDD}" type="pres">
      <dgm:prSet presAssocID="{BA78B999-5F60-4418-8BE6-1F7F193CC291}" presName="spacer" presStyleCnt="0"/>
      <dgm:spPr/>
    </dgm:pt>
    <dgm:pt modelId="{5216D588-3D69-4FD2-9ABF-B0F689A51A9F}" type="pres">
      <dgm:prSet presAssocID="{4C9BC2CD-B24E-47FD-9720-2526E4C04796}" presName="parentText" presStyleLbl="node1" presStyleIdx="2" presStyleCnt="6">
        <dgm:presLayoutVars>
          <dgm:chMax val="0"/>
          <dgm:bulletEnabled val="1"/>
        </dgm:presLayoutVars>
      </dgm:prSet>
      <dgm:spPr/>
    </dgm:pt>
    <dgm:pt modelId="{8CEC16E0-6E86-4120-B883-A16E67B06980}" type="pres">
      <dgm:prSet presAssocID="{68A4D85C-C1BB-47C4-A973-DF706F438D02}" presName="spacer" presStyleCnt="0"/>
      <dgm:spPr/>
    </dgm:pt>
    <dgm:pt modelId="{54844044-11D0-4698-B583-47686E55B359}" type="pres">
      <dgm:prSet presAssocID="{A3D0ACD7-BFBE-4EC3-BC28-57928213A14D}" presName="parentText" presStyleLbl="node1" presStyleIdx="3" presStyleCnt="6">
        <dgm:presLayoutVars>
          <dgm:chMax val="0"/>
          <dgm:bulletEnabled val="1"/>
        </dgm:presLayoutVars>
      </dgm:prSet>
      <dgm:spPr/>
    </dgm:pt>
    <dgm:pt modelId="{AFF6D21D-406D-4429-A9CD-E2B0AB0DA5D1}" type="pres">
      <dgm:prSet presAssocID="{3135D51E-0F77-47D4-817C-E54874AD1B97}" presName="spacer" presStyleCnt="0"/>
      <dgm:spPr/>
    </dgm:pt>
    <dgm:pt modelId="{5661FD9A-6617-48D7-9547-5B44702FA698}" type="pres">
      <dgm:prSet presAssocID="{62B3024B-CBC3-425D-90ED-70F6552FB81F}" presName="parentText" presStyleLbl="node1" presStyleIdx="4" presStyleCnt="6">
        <dgm:presLayoutVars>
          <dgm:chMax val="0"/>
          <dgm:bulletEnabled val="1"/>
        </dgm:presLayoutVars>
      </dgm:prSet>
      <dgm:spPr/>
    </dgm:pt>
    <dgm:pt modelId="{89D7580A-DBC5-4943-ADFC-E05DE8B71E70}" type="pres">
      <dgm:prSet presAssocID="{FF58593C-5FA9-4A4C-B579-624A8E0258AD}" presName="spacer" presStyleCnt="0"/>
      <dgm:spPr/>
    </dgm:pt>
    <dgm:pt modelId="{380D1367-768B-4A95-9911-6D2BD3B4A8DA}" type="pres">
      <dgm:prSet presAssocID="{10B56B80-8D5B-4A03-8989-DC5945684908}" presName="parentText" presStyleLbl="node1" presStyleIdx="5" presStyleCnt="6">
        <dgm:presLayoutVars>
          <dgm:chMax val="0"/>
          <dgm:bulletEnabled val="1"/>
        </dgm:presLayoutVars>
      </dgm:prSet>
      <dgm:spPr/>
    </dgm:pt>
  </dgm:ptLst>
  <dgm:cxnLst>
    <dgm:cxn modelId="{C9CAE927-E02A-4760-B7F9-BADD10FB801A}" type="presOf" srcId="{65F2B76A-0883-4C9E-8F9D-92DC0F7E0195}" destId="{A7CE3944-A7CE-4B8D-B478-FB9B535FDFF1}" srcOrd="0" destOrd="0" presId="urn:microsoft.com/office/officeart/2005/8/layout/vList2"/>
    <dgm:cxn modelId="{FACC872D-03BC-403A-B099-1A2EAA7378B6}" srcId="{65F2B76A-0883-4C9E-8F9D-92DC0F7E0195}" destId="{A3D0ACD7-BFBE-4EC3-BC28-57928213A14D}" srcOrd="3" destOrd="0" parTransId="{85D1C81E-94A8-4853-BC32-F798856CE754}" sibTransId="{3135D51E-0F77-47D4-817C-E54874AD1B97}"/>
    <dgm:cxn modelId="{5EE65A40-1036-4822-BC6A-DC275D79CC5A}" type="presOf" srcId="{4C9BC2CD-B24E-47FD-9720-2526E4C04796}" destId="{5216D588-3D69-4FD2-9ABF-B0F689A51A9F}" srcOrd="0" destOrd="0" presId="urn:microsoft.com/office/officeart/2005/8/layout/vList2"/>
    <dgm:cxn modelId="{2D4E1344-DC82-465C-94FB-E206ED7EC55B}" srcId="{65F2B76A-0883-4C9E-8F9D-92DC0F7E0195}" destId="{8EDA7C4B-468E-4277-823C-9C830BF79DBC}" srcOrd="0" destOrd="0" parTransId="{B4953792-61CE-4D32-B324-8F0B370E4604}" sibTransId="{50851D36-4918-47AE-AB23-5789076FFF1B}"/>
    <dgm:cxn modelId="{9503A252-2772-4C5E-A52D-613E05FBBF07}" type="presOf" srcId="{8EDA7C4B-468E-4277-823C-9C830BF79DBC}" destId="{D48FB68F-DCD0-4568-BAB7-0E6940FE17B5}" srcOrd="0" destOrd="0" presId="urn:microsoft.com/office/officeart/2005/8/layout/vList2"/>
    <dgm:cxn modelId="{1CB4C754-123A-4926-B606-130D7620E21E}" type="presOf" srcId="{A3D0ACD7-BFBE-4EC3-BC28-57928213A14D}" destId="{54844044-11D0-4698-B583-47686E55B359}" srcOrd="0" destOrd="0" presId="urn:microsoft.com/office/officeart/2005/8/layout/vList2"/>
    <dgm:cxn modelId="{75EE1587-2065-49F4-958D-B9D6603E1465}" type="presOf" srcId="{62B3024B-CBC3-425D-90ED-70F6552FB81F}" destId="{5661FD9A-6617-48D7-9547-5B44702FA698}" srcOrd="0" destOrd="0" presId="urn:microsoft.com/office/officeart/2005/8/layout/vList2"/>
    <dgm:cxn modelId="{E105E090-ACCE-44E1-8BD0-BADEA77FA15A}" srcId="{65F2B76A-0883-4C9E-8F9D-92DC0F7E0195}" destId="{10B56B80-8D5B-4A03-8989-DC5945684908}" srcOrd="5" destOrd="0" parTransId="{47544DDA-DA40-4A10-91B9-4D211DF8465B}" sibTransId="{D4B8F093-68E5-42FC-8399-58B9463C3475}"/>
    <dgm:cxn modelId="{5C9732C7-AF65-4566-B6DC-B0E5C76B85DA}" type="presOf" srcId="{865502AD-8964-40C3-993C-17016706C75A}" destId="{C638B95B-3B80-47D5-9853-C11CDA85FA2B}" srcOrd="0" destOrd="0" presId="urn:microsoft.com/office/officeart/2005/8/layout/vList2"/>
    <dgm:cxn modelId="{A1E290C8-3821-4B66-9F95-4EB4074740A3}" srcId="{65F2B76A-0883-4C9E-8F9D-92DC0F7E0195}" destId="{62B3024B-CBC3-425D-90ED-70F6552FB81F}" srcOrd="4" destOrd="0" parTransId="{D81C3D43-019C-41EA-A66F-C439025910F7}" sibTransId="{FF58593C-5FA9-4A4C-B579-624A8E0258AD}"/>
    <dgm:cxn modelId="{91E91ACB-B263-4DED-BA57-1E39831D5D40}" type="presOf" srcId="{10B56B80-8D5B-4A03-8989-DC5945684908}" destId="{380D1367-768B-4A95-9911-6D2BD3B4A8DA}" srcOrd="0" destOrd="0" presId="urn:microsoft.com/office/officeart/2005/8/layout/vList2"/>
    <dgm:cxn modelId="{C36543E4-B781-487F-9C19-82AC13AB1FD7}" srcId="{65F2B76A-0883-4C9E-8F9D-92DC0F7E0195}" destId="{4C9BC2CD-B24E-47FD-9720-2526E4C04796}" srcOrd="2" destOrd="0" parTransId="{D086CC7A-A564-488E-8597-A10503A5FA2F}" sibTransId="{68A4D85C-C1BB-47C4-A973-DF706F438D02}"/>
    <dgm:cxn modelId="{7C34B9F6-7D68-4523-931F-A03679B323E3}" srcId="{65F2B76A-0883-4C9E-8F9D-92DC0F7E0195}" destId="{865502AD-8964-40C3-993C-17016706C75A}" srcOrd="1" destOrd="0" parTransId="{51FC9FB5-BC25-4313-956F-AEBE49905416}" sibTransId="{BA78B999-5F60-4418-8BE6-1F7F193CC291}"/>
    <dgm:cxn modelId="{689E8BFD-04BC-47BE-9536-A6DA1C6B256A}" type="presParOf" srcId="{A7CE3944-A7CE-4B8D-B478-FB9B535FDFF1}" destId="{D48FB68F-DCD0-4568-BAB7-0E6940FE17B5}" srcOrd="0" destOrd="0" presId="urn:microsoft.com/office/officeart/2005/8/layout/vList2"/>
    <dgm:cxn modelId="{84F35B3B-5046-4B5F-80EC-F76BDF12395F}" type="presParOf" srcId="{A7CE3944-A7CE-4B8D-B478-FB9B535FDFF1}" destId="{41629BA2-F874-443B-9B3B-D32BA6626975}" srcOrd="1" destOrd="0" presId="urn:microsoft.com/office/officeart/2005/8/layout/vList2"/>
    <dgm:cxn modelId="{6EB68F9F-72C4-4B5B-9BEB-9CCDF33CEC2D}" type="presParOf" srcId="{A7CE3944-A7CE-4B8D-B478-FB9B535FDFF1}" destId="{C638B95B-3B80-47D5-9853-C11CDA85FA2B}" srcOrd="2" destOrd="0" presId="urn:microsoft.com/office/officeart/2005/8/layout/vList2"/>
    <dgm:cxn modelId="{89476F87-0D88-4319-A268-5E5805992551}" type="presParOf" srcId="{A7CE3944-A7CE-4B8D-B478-FB9B535FDFF1}" destId="{D294F4C2-19FA-4309-8C3F-2A04D8EA0EDD}" srcOrd="3" destOrd="0" presId="urn:microsoft.com/office/officeart/2005/8/layout/vList2"/>
    <dgm:cxn modelId="{DC108096-FD5A-4E23-AEAD-9D766FF49DFC}" type="presParOf" srcId="{A7CE3944-A7CE-4B8D-B478-FB9B535FDFF1}" destId="{5216D588-3D69-4FD2-9ABF-B0F689A51A9F}" srcOrd="4" destOrd="0" presId="urn:microsoft.com/office/officeart/2005/8/layout/vList2"/>
    <dgm:cxn modelId="{B87CE398-0BDD-48ED-99EE-3746B47FB15B}" type="presParOf" srcId="{A7CE3944-A7CE-4B8D-B478-FB9B535FDFF1}" destId="{8CEC16E0-6E86-4120-B883-A16E67B06980}" srcOrd="5" destOrd="0" presId="urn:microsoft.com/office/officeart/2005/8/layout/vList2"/>
    <dgm:cxn modelId="{ADAF2274-075D-46FD-BCF1-C3EDDE0FD565}" type="presParOf" srcId="{A7CE3944-A7CE-4B8D-B478-FB9B535FDFF1}" destId="{54844044-11D0-4698-B583-47686E55B359}" srcOrd="6" destOrd="0" presId="urn:microsoft.com/office/officeart/2005/8/layout/vList2"/>
    <dgm:cxn modelId="{466133D5-3D1A-4DA2-BCE1-604E8F6A2E48}" type="presParOf" srcId="{A7CE3944-A7CE-4B8D-B478-FB9B535FDFF1}" destId="{AFF6D21D-406D-4429-A9CD-E2B0AB0DA5D1}" srcOrd="7" destOrd="0" presId="urn:microsoft.com/office/officeart/2005/8/layout/vList2"/>
    <dgm:cxn modelId="{03C48E99-F4E9-4EB3-9ED8-5426AC3E2716}" type="presParOf" srcId="{A7CE3944-A7CE-4B8D-B478-FB9B535FDFF1}" destId="{5661FD9A-6617-48D7-9547-5B44702FA698}" srcOrd="8" destOrd="0" presId="urn:microsoft.com/office/officeart/2005/8/layout/vList2"/>
    <dgm:cxn modelId="{B5CD7BB6-FC8E-472D-B9D1-85173CD7DD38}" type="presParOf" srcId="{A7CE3944-A7CE-4B8D-B478-FB9B535FDFF1}" destId="{89D7580A-DBC5-4943-ADFC-E05DE8B71E70}" srcOrd="9" destOrd="0" presId="urn:microsoft.com/office/officeart/2005/8/layout/vList2"/>
    <dgm:cxn modelId="{B6753AC7-719E-476A-A339-76A08D8AF95C}" type="presParOf" srcId="{A7CE3944-A7CE-4B8D-B478-FB9B535FDFF1}" destId="{380D1367-768B-4A95-9911-6D2BD3B4A8DA}"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6143F0-8A63-4CDF-AF4A-D90B957A1312}">
      <dsp:nvSpPr>
        <dsp:cNvPr id="0" name=""/>
        <dsp:cNvSpPr/>
      </dsp:nvSpPr>
      <dsp:spPr>
        <a:xfrm>
          <a:off x="191661" y="770012"/>
          <a:ext cx="655409" cy="65540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F13564-1D29-4B72-B19C-92266B073C32}">
      <dsp:nvSpPr>
        <dsp:cNvPr id="0" name=""/>
        <dsp:cNvSpPr/>
      </dsp:nvSpPr>
      <dsp:spPr>
        <a:xfrm>
          <a:off x="329297" y="907648"/>
          <a:ext cx="380137" cy="3801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57A1D8-6F52-40A3-BBCF-87AD572434B6}">
      <dsp:nvSpPr>
        <dsp:cNvPr id="0" name=""/>
        <dsp:cNvSpPr/>
      </dsp:nvSpPr>
      <dsp:spPr>
        <a:xfrm>
          <a:off x="987516" y="770012"/>
          <a:ext cx="1544893" cy="65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0" kern="1200" baseline="0"/>
            <a:t>Realistic samples generation &amp; handling of missing data. </a:t>
          </a:r>
          <a:endParaRPr lang="en-US" sz="1100" kern="1200"/>
        </a:p>
      </dsp:txBody>
      <dsp:txXfrm>
        <a:off x="987516" y="770012"/>
        <a:ext cx="1544893" cy="655409"/>
      </dsp:txXfrm>
    </dsp:sp>
    <dsp:sp modelId="{C586C05C-8C15-472D-8A37-88F71C4B1875}">
      <dsp:nvSpPr>
        <dsp:cNvPr id="0" name=""/>
        <dsp:cNvSpPr/>
      </dsp:nvSpPr>
      <dsp:spPr>
        <a:xfrm>
          <a:off x="2801595" y="770012"/>
          <a:ext cx="655409" cy="65540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C52EC8-CF43-4276-A0CE-3BE24F4DBD64}">
      <dsp:nvSpPr>
        <dsp:cNvPr id="0" name=""/>
        <dsp:cNvSpPr/>
      </dsp:nvSpPr>
      <dsp:spPr>
        <a:xfrm>
          <a:off x="2939231" y="907648"/>
          <a:ext cx="380137" cy="3801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BA79DD-B814-4B9D-A55A-18C511C17131}">
      <dsp:nvSpPr>
        <dsp:cNvPr id="0" name=""/>
        <dsp:cNvSpPr/>
      </dsp:nvSpPr>
      <dsp:spPr>
        <a:xfrm>
          <a:off x="3597450" y="770012"/>
          <a:ext cx="1544893" cy="65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0" kern="1200" baseline="0" dirty="0"/>
            <a:t>Generating new data for training without human supervision &amp; interventions. </a:t>
          </a:r>
          <a:endParaRPr lang="en-US" sz="1100" kern="1200" dirty="0"/>
        </a:p>
      </dsp:txBody>
      <dsp:txXfrm>
        <a:off x="3597450" y="770012"/>
        <a:ext cx="1544893" cy="655409"/>
      </dsp:txXfrm>
    </dsp:sp>
    <dsp:sp modelId="{8C317086-A1B4-4C32-9535-64B43B32A91C}">
      <dsp:nvSpPr>
        <dsp:cNvPr id="0" name=""/>
        <dsp:cNvSpPr/>
      </dsp:nvSpPr>
      <dsp:spPr>
        <a:xfrm>
          <a:off x="5411530" y="770012"/>
          <a:ext cx="655409" cy="65540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221B0C-A745-4798-AFDA-C8D300AE9ABA}">
      <dsp:nvSpPr>
        <dsp:cNvPr id="0" name=""/>
        <dsp:cNvSpPr/>
      </dsp:nvSpPr>
      <dsp:spPr>
        <a:xfrm>
          <a:off x="5549166" y="907648"/>
          <a:ext cx="380137" cy="3801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B6C4F8-5C62-4C6B-9456-1DDDD21A485B}">
      <dsp:nvSpPr>
        <dsp:cNvPr id="0" name=""/>
        <dsp:cNvSpPr/>
      </dsp:nvSpPr>
      <dsp:spPr>
        <a:xfrm>
          <a:off x="6207384" y="770012"/>
          <a:ext cx="1544893" cy="65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0" kern="1200" baseline="0"/>
            <a:t>Generative models are essential in the perspective of modern AI.</a:t>
          </a:r>
          <a:endParaRPr lang="en-US" sz="1100" kern="1200"/>
        </a:p>
      </dsp:txBody>
      <dsp:txXfrm>
        <a:off x="6207384" y="770012"/>
        <a:ext cx="1544893" cy="6554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777CF2-73A8-4338-AECB-374731478671}">
      <dsp:nvSpPr>
        <dsp:cNvPr id="0" name=""/>
        <dsp:cNvSpPr/>
      </dsp:nvSpPr>
      <dsp:spPr>
        <a:xfrm>
          <a:off x="404125" y="1063705"/>
          <a:ext cx="660498" cy="6604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AE480F-C829-47ED-A780-9C5996F84183}">
      <dsp:nvSpPr>
        <dsp:cNvPr id="0" name=""/>
        <dsp:cNvSpPr/>
      </dsp:nvSpPr>
      <dsp:spPr>
        <a:xfrm>
          <a:off x="488" y="1991434"/>
          <a:ext cx="1467773" cy="587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kern="1200" baseline="0" dirty="0"/>
            <a:t>Trains two networks simultaneously</a:t>
          </a:r>
          <a:endParaRPr lang="en-US" sz="1100" kern="1200" dirty="0"/>
        </a:p>
      </dsp:txBody>
      <dsp:txXfrm>
        <a:off x="488" y="1991434"/>
        <a:ext cx="1467773" cy="587109"/>
      </dsp:txXfrm>
    </dsp:sp>
    <dsp:sp modelId="{CFCD8DC9-F88F-4D86-A93D-3034BAD0B128}">
      <dsp:nvSpPr>
        <dsp:cNvPr id="0" name=""/>
        <dsp:cNvSpPr/>
      </dsp:nvSpPr>
      <dsp:spPr>
        <a:xfrm>
          <a:off x="2128759" y="1063705"/>
          <a:ext cx="660498" cy="6604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F468C40-7808-474E-B992-14787CCEA246}">
      <dsp:nvSpPr>
        <dsp:cNvPr id="0" name=""/>
        <dsp:cNvSpPr/>
      </dsp:nvSpPr>
      <dsp:spPr>
        <a:xfrm>
          <a:off x="1725121" y="1991434"/>
          <a:ext cx="1467773" cy="587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kern="1200" baseline="0" dirty="0"/>
            <a:t>Discriminator is a binary classifier</a:t>
          </a:r>
          <a:endParaRPr lang="en-US" sz="1100" kern="1200" dirty="0"/>
        </a:p>
      </dsp:txBody>
      <dsp:txXfrm>
        <a:off x="1725121" y="1991434"/>
        <a:ext cx="1467773" cy="587109"/>
      </dsp:txXfrm>
    </dsp:sp>
    <dsp:sp modelId="{15095978-EBF5-4488-8582-E672AD6BEB10}">
      <dsp:nvSpPr>
        <dsp:cNvPr id="0" name=""/>
        <dsp:cNvSpPr/>
      </dsp:nvSpPr>
      <dsp:spPr>
        <a:xfrm>
          <a:off x="3853393" y="1063705"/>
          <a:ext cx="660498" cy="6604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1F08CDF-6C96-40F5-9FC3-5A0C4485AE75}">
      <dsp:nvSpPr>
        <dsp:cNvPr id="0" name=""/>
        <dsp:cNvSpPr/>
      </dsp:nvSpPr>
      <dsp:spPr>
        <a:xfrm>
          <a:off x="3449755" y="1991434"/>
          <a:ext cx="1467773" cy="587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kern="1200" baseline="0" dirty="0"/>
            <a:t>Generator confuses discriminator by generating realistic data</a:t>
          </a:r>
          <a:endParaRPr lang="en-US" sz="1100" kern="1200" dirty="0"/>
        </a:p>
      </dsp:txBody>
      <dsp:txXfrm>
        <a:off x="3449755" y="1991434"/>
        <a:ext cx="1467773" cy="587109"/>
      </dsp:txXfrm>
    </dsp:sp>
    <dsp:sp modelId="{FEA562D9-C897-4B0C-A7C9-A2F45AE260A6}">
      <dsp:nvSpPr>
        <dsp:cNvPr id="0" name=""/>
        <dsp:cNvSpPr/>
      </dsp:nvSpPr>
      <dsp:spPr>
        <a:xfrm>
          <a:off x="5578027" y="1063705"/>
          <a:ext cx="660498" cy="66049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DED0AA-B40D-4988-8BB1-6BE32D0C3391}">
      <dsp:nvSpPr>
        <dsp:cNvPr id="0" name=""/>
        <dsp:cNvSpPr/>
      </dsp:nvSpPr>
      <dsp:spPr>
        <a:xfrm>
          <a:off x="5174389" y="1991434"/>
          <a:ext cx="1467773" cy="587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G produces realistic data, &amp; D gets better to predict the fake ones</a:t>
          </a:r>
        </a:p>
      </dsp:txBody>
      <dsp:txXfrm>
        <a:off x="5174389" y="1991434"/>
        <a:ext cx="1467773" cy="587109"/>
      </dsp:txXfrm>
    </dsp:sp>
    <dsp:sp modelId="{1395DB40-74C0-4DA0-9F33-E97E40E4B7F5}">
      <dsp:nvSpPr>
        <dsp:cNvPr id="0" name=""/>
        <dsp:cNvSpPr/>
      </dsp:nvSpPr>
      <dsp:spPr>
        <a:xfrm>
          <a:off x="1266442" y="2945487"/>
          <a:ext cx="660498" cy="660498"/>
        </a:xfrm>
        <a:prstGeom prst="rect">
          <a:avLst/>
        </a:prstGeom>
        <a:blipFill rotWithShape="1">
          <a:blip xmlns:r="http://schemas.openxmlformats.org/officeDocument/2006/relationships" r:embed="rId9"/>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58A3F8-4BF7-4D8F-A55A-81B47528CAE8}">
      <dsp:nvSpPr>
        <dsp:cNvPr id="0" name=""/>
        <dsp:cNvSpPr/>
      </dsp:nvSpPr>
      <dsp:spPr>
        <a:xfrm>
          <a:off x="862804" y="3873217"/>
          <a:ext cx="1467773" cy="587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solidFill>
                <a:srgbClr val="212529"/>
              </a:solidFill>
              <a:cs typeface="Arial" panose="020B0604020202020204" pitchFamily="34" charset="0"/>
            </a:rPr>
            <a:t>Min-max loss: the generator tries to minimize this function while the discriminator tries to maximize it</a:t>
          </a:r>
          <a:endParaRPr lang="en-US" sz="1100" kern="1200" dirty="0"/>
        </a:p>
      </dsp:txBody>
      <dsp:txXfrm>
        <a:off x="862804" y="3873217"/>
        <a:ext cx="1467773" cy="587109"/>
      </dsp:txXfrm>
    </dsp:sp>
    <dsp:sp modelId="{1C4A4C79-0B8E-4ED7-B7FE-04656ACFF514}">
      <dsp:nvSpPr>
        <dsp:cNvPr id="0" name=""/>
        <dsp:cNvSpPr/>
      </dsp:nvSpPr>
      <dsp:spPr>
        <a:xfrm>
          <a:off x="2991076" y="2945487"/>
          <a:ext cx="660498" cy="660498"/>
        </a:xfrm>
        <a:prstGeom prst="rect">
          <a:avLst/>
        </a:prstGeom>
        <a:blipFill rotWithShape="1">
          <a:blip xmlns:r="http://schemas.openxmlformats.org/officeDocument/2006/relationships" r:embed="rId10"/>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52A68C-B889-4F7D-B44D-C8B56015E8EC}">
      <dsp:nvSpPr>
        <dsp:cNvPr id="0" name=""/>
        <dsp:cNvSpPr/>
      </dsp:nvSpPr>
      <dsp:spPr>
        <a:xfrm>
          <a:off x="2587438" y="3873217"/>
          <a:ext cx="1467773" cy="587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cs typeface="Arial" panose="020B0604020202020204" pitchFamily="34" charset="0"/>
            </a:rPr>
            <a:t>log(D(x)) </a:t>
          </a:r>
          <a:r>
            <a:rPr lang="en-US" sz="1100" kern="1200" dirty="0">
              <a:cs typeface="Arial" panose="020B0604020202020204" pitchFamily="34" charset="0"/>
            </a:rPr>
            <a:t>refers to the probability that the generator is rightly classifying the real image</a:t>
          </a:r>
        </a:p>
      </dsp:txBody>
      <dsp:txXfrm>
        <a:off x="2587438" y="3873217"/>
        <a:ext cx="1467773" cy="587109"/>
      </dsp:txXfrm>
    </dsp:sp>
    <dsp:sp modelId="{AEB9914A-F2A5-43C8-9E76-5F1A4A7487A3}">
      <dsp:nvSpPr>
        <dsp:cNvPr id="0" name=""/>
        <dsp:cNvSpPr/>
      </dsp:nvSpPr>
      <dsp:spPr>
        <a:xfrm>
          <a:off x="4715710" y="2945487"/>
          <a:ext cx="660498" cy="660498"/>
        </a:xfrm>
        <a:prstGeom prst="rect">
          <a:avLst/>
        </a:prstGeom>
        <a:blipFill rotWithShape="1">
          <a:blip xmlns:r="http://schemas.openxmlformats.org/officeDocument/2006/relationships" r:embed="rId10"/>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B6E52A-A8F8-48B8-81FC-7F7E3FD57F1A}">
      <dsp:nvSpPr>
        <dsp:cNvPr id="0" name=""/>
        <dsp:cNvSpPr/>
      </dsp:nvSpPr>
      <dsp:spPr>
        <a:xfrm>
          <a:off x="4312072" y="3873217"/>
          <a:ext cx="1467773" cy="587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cs typeface="Arial" panose="020B0604020202020204" pitchFamily="34" charset="0"/>
            </a:rPr>
            <a:t>Maximizing </a:t>
          </a:r>
          <a:r>
            <a:rPr lang="en-US" sz="1100" b="1" kern="1200" dirty="0">
              <a:cs typeface="Arial" panose="020B0604020202020204" pitchFamily="34" charset="0"/>
            </a:rPr>
            <a:t>log(1-D(G(z))) </a:t>
          </a:r>
          <a:r>
            <a:rPr lang="en-US" sz="1100" kern="1200" dirty="0">
              <a:cs typeface="Arial" panose="020B0604020202020204" pitchFamily="34" charset="0"/>
            </a:rPr>
            <a:t>would help it to correctly label the fake image that comes from the generator</a:t>
          </a:r>
        </a:p>
      </dsp:txBody>
      <dsp:txXfrm>
        <a:off x="4312072" y="3873217"/>
        <a:ext cx="1467773" cy="5871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CAB60-FC35-49FC-BE91-90A9352DF6E0}">
      <dsp:nvSpPr>
        <dsp:cNvPr id="0" name=""/>
        <dsp:cNvSpPr/>
      </dsp:nvSpPr>
      <dsp:spPr>
        <a:xfrm>
          <a:off x="0" y="294824"/>
          <a:ext cx="5031485" cy="7160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baseline="0" dirty="0"/>
            <a:t>Proposed a substitute loss function derived through Earth-Mover (EM) or Wasserstein distance</a:t>
          </a:r>
          <a:endParaRPr lang="en-US" sz="1800" kern="1200" dirty="0"/>
        </a:p>
      </dsp:txBody>
      <dsp:txXfrm>
        <a:off x="34954" y="329778"/>
        <a:ext cx="4961577" cy="646132"/>
      </dsp:txXfrm>
    </dsp:sp>
    <dsp:sp modelId="{DD2A86A6-A0D2-451B-A0EB-01A38EEB0A15}">
      <dsp:nvSpPr>
        <dsp:cNvPr id="0" name=""/>
        <dsp:cNvSpPr/>
      </dsp:nvSpPr>
      <dsp:spPr>
        <a:xfrm>
          <a:off x="0" y="1062704"/>
          <a:ext cx="5031485" cy="716040"/>
        </a:xfrm>
        <a:prstGeom prst="roundRect">
          <a:avLst/>
        </a:prstGeom>
        <a:solidFill>
          <a:schemeClr val="accent2">
            <a:hueOff val="-304656"/>
            <a:satOff val="1276"/>
            <a:lumOff val="47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baseline="0" dirty="0"/>
            <a:t>Not like the standard GAN cost function where discriminator works as a binary classifier function</a:t>
          </a:r>
          <a:endParaRPr lang="en-US" sz="1800" kern="1200" dirty="0"/>
        </a:p>
      </dsp:txBody>
      <dsp:txXfrm>
        <a:off x="34954" y="1097658"/>
        <a:ext cx="4961577" cy="646132"/>
      </dsp:txXfrm>
    </dsp:sp>
    <dsp:sp modelId="{B44F5410-E389-44B8-BBBC-710A84D0C5F7}">
      <dsp:nvSpPr>
        <dsp:cNvPr id="0" name=""/>
        <dsp:cNvSpPr/>
      </dsp:nvSpPr>
      <dsp:spPr>
        <a:xfrm>
          <a:off x="0" y="1830584"/>
          <a:ext cx="5031485" cy="716040"/>
        </a:xfrm>
        <a:prstGeom prst="roundRect">
          <a:avLst/>
        </a:prstGeom>
        <a:solidFill>
          <a:schemeClr val="accent2">
            <a:hueOff val="-609311"/>
            <a:satOff val="2552"/>
            <a:lumOff val="94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baseline="0" dirty="0"/>
            <a:t>Discriminator used to fit the Wasserstein distance </a:t>
          </a:r>
          <a:endParaRPr lang="en-US" sz="1800" kern="1200" dirty="0"/>
        </a:p>
      </dsp:txBody>
      <dsp:txXfrm>
        <a:off x="34954" y="1865538"/>
        <a:ext cx="4961577" cy="646132"/>
      </dsp:txXfrm>
    </dsp:sp>
    <dsp:sp modelId="{0F18DCD9-4F44-4E19-B94A-FA8E0E7FFEFC}">
      <dsp:nvSpPr>
        <dsp:cNvPr id="0" name=""/>
        <dsp:cNvSpPr/>
      </dsp:nvSpPr>
      <dsp:spPr>
        <a:xfrm>
          <a:off x="0" y="2598464"/>
          <a:ext cx="5031485" cy="716040"/>
        </a:xfrm>
        <a:prstGeom prst="roundRect">
          <a:avLst/>
        </a:prstGeom>
        <a:solidFill>
          <a:schemeClr val="accent2">
            <a:hueOff val="-913967"/>
            <a:satOff val="3828"/>
            <a:lumOff val="141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baseline="0" dirty="0"/>
            <a:t>Partially remove the mode collapse obstacle to stabilize the GAN training </a:t>
          </a:r>
          <a:endParaRPr lang="en-US" sz="1800" kern="1200" dirty="0"/>
        </a:p>
      </dsp:txBody>
      <dsp:txXfrm>
        <a:off x="34954" y="2633418"/>
        <a:ext cx="4961577" cy="646132"/>
      </dsp:txXfrm>
    </dsp:sp>
    <dsp:sp modelId="{91315093-2B2D-4F5F-8E81-D24A191B1C7B}">
      <dsp:nvSpPr>
        <dsp:cNvPr id="0" name=""/>
        <dsp:cNvSpPr/>
      </dsp:nvSpPr>
      <dsp:spPr>
        <a:xfrm>
          <a:off x="0" y="3366344"/>
          <a:ext cx="5031485" cy="716040"/>
        </a:xfrm>
        <a:prstGeom prst="roundRect">
          <a:avLst/>
        </a:prstGeom>
        <a:solidFill>
          <a:schemeClr val="accent2">
            <a:hueOff val="-1218623"/>
            <a:satOff val="5104"/>
            <a:lumOff val="188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May still produce poor quality images</a:t>
          </a:r>
        </a:p>
      </dsp:txBody>
      <dsp:txXfrm>
        <a:off x="34954" y="3401298"/>
        <a:ext cx="4961577" cy="646132"/>
      </dsp:txXfrm>
    </dsp:sp>
    <dsp:sp modelId="{D3B5FF71-4B20-4832-B5E8-FE59401C794E}">
      <dsp:nvSpPr>
        <dsp:cNvPr id="0" name=""/>
        <dsp:cNvSpPr/>
      </dsp:nvSpPr>
      <dsp:spPr>
        <a:xfrm>
          <a:off x="0" y="4134224"/>
          <a:ext cx="5031485" cy="716040"/>
        </a:xfrm>
        <a:prstGeom prst="roundRect">
          <a:avLst/>
        </a:prstGeom>
        <a:solidFill>
          <a:schemeClr val="accent2">
            <a:hueOff val="-1523278"/>
            <a:satOff val="6380"/>
            <a:lumOff val="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Limited capability to model complex functions</a:t>
          </a:r>
        </a:p>
      </dsp:txBody>
      <dsp:txXfrm>
        <a:off x="34954" y="4169178"/>
        <a:ext cx="4961577" cy="6461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A2977-468F-4BCB-83A2-B2AC8E79786A}">
      <dsp:nvSpPr>
        <dsp:cNvPr id="0" name=""/>
        <dsp:cNvSpPr/>
      </dsp:nvSpPr>
      <dsp:spPr>
        <a:xfrm>
          <a:off x="0" y="474521"/>
          <a:ext cx="2078815" cy="12472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baseline="0"/>
            <a:t>GAN model that merges the generator and discriminator models into one bigger model</a:t>
          </a:r>
          <a:endParaRPr lang="en-US" sz="1400" kern="1200"/>
        </a:p>
      </dsp:txBody>
      <dsp:txXfrm>
        <a:off x="0" y="474521"/>
        <a:ext cx="2078815" cy="1247289"/>
      </dsp:txXfrm>
    </dsp:sp>
    <dsp:sp modelId="{0E8B1115-B66B-4C4A-8101-104AE5BD0C73}">
      <dsp:nvSpPr>
        <dsp:cNvPr id="0" name=""/>
        <dsp:cNvSpPr/>
      </dsp:nvSpPr>
      <dsp:spPr>
        <a:xfrm>
          <a:off x="2286697" y="474521"/>
          <a:ext cx="2078815" cy="12472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baseline="0"/>
            <a:t>Model uses output &amp; error computed by the discriminator model to train the model weights in the generator</a:t>
          </a:r>
          <a:endParaRPr lang="en-US" sz="1400" kern="1200"/>
        </a:p>
      </dsp:txBody>
      <dsp:txXfrm>
        <a:off x="2286697" y="474521"/>
        <a:ext cx="2078815" cy="1247289"/>
      </dsp:txXfrm>
    </dsp:sp>
    <dsp:sp modelId="{2F3B46F2-ED59-4ECC-BD55-6848DE156474}">
      <dsp:nvSpPr>
        <dsp:cNvPr id="0" name=""/>
        <dsp:cNvSpPr/>
      </dsp:nvSpPr>
      <dsp:spPr>
        <a:xfrm>
          <a:off x="4573395" y="474521"/>
          <a:ext cx="2078815" cy="12472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baseline="0"/>
            <a:t>Discriminator model trained independently</a:t>
          </a:r>
          <a:endParaRPr lang="en-US" sz="1400" kern="1200"/>
        </a:p>
      </dsp:txBody>
      <dsp:txXfrm>
        <a:off x="4573395" y="474521"/>
        <a:ext cx="2078815" cy="1247289"/>
      </dsp:txXfrm>
    </dsp:sp>
    <dsp:sp modelId="{D575BD29-796D-4A29-8DCC-97D7AE8B5A9D}">
      <dsp:nvSpPr>
        <dsp:cNvPr id="0" name=""/>
        <dsp:cNvSpPr/>
      </dsp:nvSpPr>
      <dsp:spPr>
        <a:xfrm>
          <a:off x="0" y="1929692"/>
          <a:ext cx="2078815" cy="12472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baseline="0"/>
            <a:t>Weights in this bigger GAN model are tagged as non trainable to guarantee that only the generator model's weights are adjusted</a:t>
          </a:r>
          <a:endParaRPr lang="en-US" sz="1400" kern="1200"/>
        </a:p>
      </dsp:txBody>
      <dsp:txXfrm>
        <a:off x="0" y="1929692"/>
        <a:ext cx="2078815" cy="1247289"/>
      </dsp:txXfrm>
    </dsp:sp>
    <dsp:sp modelId="{CF3BD9AC-C00C-4108-8A5F-0EA17D7B3F03}">
      <dsp:nvSpPr>
        <dsp:cNvPr id="0" name=""/>
        <dsp:cNvSpPr/>
      </dsp:nvSpPr>
      <dsp:spPr>
        <a:xfrm>
          <a:off x="2286697" y="1929692"/>
          <a:ext cx="2078815" cy="12472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baseline="0"/>
            <a:t>A batch size of 128 samples </a:t>
          </a:r>
          <a:endParaRPr lang="en-US" sz="1400" kern="1200"/>
        </a:p>
      </dsp:txBody>
      <dsp:txXfrm>
        <a:off x="2286697" y="1929692"/>
        <a:ext cx="2078815" cy="1247289"/>
      </dsp:txXfrm>
    </dsp:sp>
    <dsp:sp modelId="{04E14446-E08F-46EA-AF76-AC3E174CEAED}">
      <dsp:nvSpPr>
        <dsp:cNvPr id="0" name=""/>
        <dsp:cNvSpPr/>
      </dsp:nvSpPr>
      <dsp:spPr>
        <a:xfrm>
          <a:off x="4573395" y="1929692"/>
          <a:ext cx="2078815" cy="12472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baseline="0"/>
            <a:t>Each training epoch involves around 468 (60,000/128) batches </a:t>
          </a:r>
          <a:endParaRPr lang="en-US" sz="1400" kern="1200"/>
        </a:p>
      </dsp:txBody>
      <dsp:txXfrm>
        <a:off x="4573395" y="1929692"/>
        <a:ext cx="2078815" cy="12472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8FB68F-DCD0-4568-BAB7-0E6940FE17B5}">
      <dsp:nvSpPr>
        <dsp:cNvPr id="0" name=""/>
        <dsp:cNvSpPr/>
      </dsp:nvSpPr>
      <dsp:spPr>
        <a:xfrm>
          <a:off x="0" y="48279"/>
          <a:ext cx="5712020" cy="675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kern="1200" baseline="0"/>
            <a:t>Loading packages </a:t>
          </a:r>
          <a:endParaRPr lang="en-US" sz="1700" kern="1200"/>
        </a:p>
      </dsp:txBody>
      <dsp:txXfrm>
        <a:off x="32967" y="81246"/>
        <a:ext cx="5646086" cy="609393"/>
      </dsp:txXfrm>
    </dsp:sp>
    <dsp:sp modelId="{C638B95B-3B80-47D5-9853-C11CDA85FA2B}">
      <dsp:nvSpPr>
        <dsp:cNvPr id="0" name=""/>
        <dsp:cNvSpPr/>
      </dsp:nvSpPr>
      <dsp:spPr>
        <a:xfrm>
          <a:off x="0" y="772566"/>
          <a:ext cx="5712020" cy="675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kern="1200" baseline="0"/>
            <a:t>Loading the Fashion-MNIST dataset</a:t>
          </a:r>
          <a:endParaRPr lang="en-US" sz="1700" kern="1200"/>
        </a:p>
      </dsp:txBody>
      <dsp:txXfrm>
        <a:off x="32967" y="805533"/>
        <a:ext cx="5646086" cy="609393"/>
      </dsp:txXfrm>
    </dsp:sp>
    <dsp:sp modelId="{5216D588-3D69-4FD2-9ABF-B0F689A51A9F}">
      <dsp:nvSpPr>
        <dsp:cNvPr id="0" name=""/>
        <dsp:cNvSpPr/>
      </dsp:nvSpPr>
      <dsp:spPr>
        <a:xfrm>
          <a:off x="0" y="1496854"/>
          <a:ext cx="5712020" cy="675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kern="1200" baseline="0"/>
            <a:t>Defining the network as tf.keras.model object Defining the generator and discriminator architecture</a:t>
          </a:r>
          <a:endParaRPr lang="en-US" sz="1700" kern="1200"/>
        </a:p>
      </dsp:txBody>
      <dsp:txXfrm>
        <a:off x="32967" y="1529821"/>
        <a:ext cx="5646086" cy="609393"/>
      </dsp:txXfrm>
    </dsp:sp>
    <dsp:sp modelId="{54844044-11D0-4698-B583-47686E55B359}">
      <dsp:nvSpPr>
        <dsp:cNvPr id="0" name=""/>
        <dsp:cNvSpPr/>
      </dsp:nvSpPr>
      <dsp:spPr>
        <a:xfrm>
          <a:off x="0" y="2221142"/>
          <a:ext cx="5712020" cy="675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kern="1200" baseline="0"/>
            <a:t>Creating combined model with gradient penalty weight </a:t>
          </a:r>
          <a:endParaRPr lang="en-US" sz="1700" kern="1200"/>
        </a:p>
      </dsp:txBody>
      <dsp:txXfrm>
        <a:off x="32967" y="2254109"/>
        <a:ext cx="5646086" cy="609393"/>
      </dsp:txXfrm>
    </dsp:sp>
    <dsp:sp modelId="{5661FD9A-6617-48D7-9547-5B44702FA698}">
      <dsp:nvSpPr>
        <dsp:cNvPr id="0" name=""/>
        <dsp:cNvSpPr/>
      </dsp:nvSpPr>
      <dsp:spPr>
        <a:xfrm>
          <a:off x="0" y="2945429"/>
          <a:ext cx="5712020" cy="675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kern="1200" baseline="0"/>
            <a:t>Training it</a:t>
          </a:r>
          <a:endParaRPr lang="en-US" sz="1700" kern="1200"/>
        </a:p>
      </dsp:txBody>
      <dsp:txXfrm>
        <a:off x="32967" y="2978396"/>
        <a:ext cx="5646086" cy="609393"/>
      </dsp:txXfrm>
    </dsp:sp>
    <dsp:sp modelId="{380D1367-768B-4A95-9911-6D2BD3B4A8DA}">
      <dsp:nvSpPr>
        <dsp:cNvPr id="0" name=""/>
        <dsp:cNvSpPr/>
      </dsp:nvSpPr>
      <dsp:spPr>
        <a:xfrm>
          <a:off x="0" y="3669717"/>
          <a:ext cx="5712020" cy="675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kern="1200" baseline="0" dirty="0"/>
            <a:t>Original hyperparameters: batch size: 512, generator kernel size: 3, discriminator kernel size: 3 &amp; learning rate of 0.0001</a:t>
          </a:r>
          <a:endParaRPr lang="en-US" sz="1700" kern="1200" dirty="0"/>
        </a:p>
      </dsp:txBody>
      <dsp:txXfrm>
        <a:off x="32967" y="3702684"/>
        <a:ext cx="5646086" cy="609393"/>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B7D21A-F3FA-4F30-ACAE-ED6180BAF923}" type="datetimeFigureOut">
              <a:rPr lang="en-US" smtClean="0"/>
              <a:t>6/7/2022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FD24ED-6D84-47C6-B545-AE217079305B}" type="slidenum">
              <a:rPr lang="en-US" smtClean="0"/>
              <a:t>‹#›</a:t>
            </a:fld>
            <a:endParaRPr lang="en-US"/>
          </a:p>
        </p:txBody>
      </p:sp>
    </p:spTree>
    <p:extLst>
      <p:ext uri="{BB962C8B-B14F-4D97-AF65-F5344CB8AC3E}">
        <p14:creationId xmlns:p14="http://schemas.microsoft.com/office/powerpoint/2010/main" val="1402220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aperswithcode.com/method/relu" TargetMode="External" /><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aperswithcode.com/method/relu" TargetMode="External" /><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aperswithcode.com/method/relu" TargetMode="External" /><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aperswithcode.com/method/relu" TargetMode="External" /><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aperswithcode.com/method/relu" TargetMode="External" /><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aperswithcode.com/method/relu" TargetMode="External" /><Relationship Id="rId2" Type="http://schemas.openxmlformats.org/officeDocument/2006/relationships/slide" Target="../slides/slide31.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aperswithcode.com/method/relu" TargetMode="External" /><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aperswithcode.com/method/relu" TargetMode="External" /><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aperswithcode.com/method/relu" TargetMode="External" /><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cyclopediaofmath.org/wiki/Continuity,_modulus_of" TargetMode="External" /><Relationship Id="rId2" Type="http://schemas.openxmlformats.org/officeDocument/2006/relationships/slide" Target="../slides/slide8.xml" /><Relationship Id="rId1" Type="http://schemas.openxmlformats.org/officeDocument/2006/relationships/notesMaster" Target="../notesMasters/notesMaster1.xml" /><Relationship Id="rId5" Type="http://schemas.openxmlformats.org/officeDocument/2006/relationships/hyperlink" Target="https://encyclopediaofmath.org/wiki/Lipschitz_constant" TargetMode="External" /><Relationship Id="rId4" Type="http://schemas.openxmlformats.org/officeDocument/2006/relationships/hyperlink" Target="https://encyclopediaofmath.org/wiki/Lipschitz_condition#mjx-eqn-eq%3A1" TargetMode="External" /></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aperswithcode.com/method/relu" TargetMode="External" /><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aperswithcode.com/method/relu" TargetMode="External" /><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aperswithcode.com/method/relu" TargetMode="External" /><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source: </a:t>
            </a:r>
            <a:r>
              <a:rPr lang="en-US" b="0" i="0" dirty="0">
                <a:solidFill>
                  <a:srgbClr val="212529"/>
                </a:solidFill>
                <a:effectLst/>
                <a:latin typeface="Lato" panose="020F0502020204030203" pitchFamily="34" charset="0"/>
              </a:rPr>
              <a:t>Using </a:t>
            </a:r>
            <a:r>
              <a:rPr lang="en-US" b="0" i="0" u="none" strike="noStrike" dirty="0" err="1">
                <a:solidFill>
                  <a:srgbClr val="0096B1"/>
                </a:solidFill>
                <a:effectLst/>
                <a:latin typeface="Lato" panose="020F0502020204030203" pitchFamily="34" charset="0"/>
                <a:hlinkClick r:id="rId3"/>
              </a:rPr>
              <a:t>ReLU</a:t>
            </a:r>
            <a:r>
              <a:rPr lang="en-US" b="0" i="0" dirty="0">
                <a:solidFill>
                  <a:srgbClr val="212529"/>
                </a:solidFill>
                <a:effectLst/>
                <a:latin typeface="Lato" panose="020F0502020204030203" pitchFamily="34" charset="0"/>
              </a:rPr>
              <a:t> activation in generator for all layers except for the output, which uses tanh.</a:t>
            </a:r>
          </a:p>
        </p:txBody>
      </p:sp>
      <p:sp>
        <p:nvSpPr>
          <p:cNvPr id="4" name="Slide Number Placeholder 3"/>
          <p:cNvSpPr>
            <a:spLocks noGrp="1"/>
          </p:cNvSpPr>
          <p:nvPr>
            <p:ph type="sldNum" sz="quarter" idx="5"/>
          </p:nvPr>
        </p:nvSpPr>
        <p:spPr/>
        <p:txBody>
          <a:bodyPr/>
          <a:lstStyle/>
          <a:p>
            <a:fld id="{EDFD24ED-6D84-47C6-B545-AE217079305B}" type="slidenum">
              <a:rPr lang="en-US" smtClean="0"/>
              <a:t>5</a:t>
            </a:fld>
            <a:endParaRPr lang="en-US"/>
          </a:p>
        </p:txBody>
      </p:sp>
    </p:spTree>
    <p:extLst>
      <p:ext uri="{BB962C8B-B14F-4D97-AF65-F5344CB8AC3E}">
        <p14:creationId xmlns:p14="http://schemas.microsoft.com/office/powerpoint/2010/main" val="3530688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source: </a:t>
            </a:r>
            <a:r>
              <a:rPr lang="en-US" b="0" i="0" dirty="0">
                <a:solidFill>
                  <a:srgbClr val="212529"/>
                </a:solidFill>
                <a:effectLst/>
                <a:latin typeface="Lato" panose="020F0502020204030203" pitchFamily="34" charset="0"/>
              </a:rPr>
              <a:t>Using </a:t>
            </a:r>
            <a:r>
              <a:rPr lang="en-US" b="0" i="0" u="none" strike="noStrike" dirty="0" err="1">
                <a:solidFill>
                  <a:srgbClr val="0096B1"/>
                </a:solidFill>
                <a:effectLst/>
                <a:latin typeface="Lato" panose="020F0502020204030203" pitchFamily="34" charset="0"/>
                <a:hlinkClick r:id="rId3"/>
              </a:rPr>
              <a:t>ReLU</a:t>
            </a:r>
            <a:r>
              <a:rPr lang="en-US" b="0" i="0" dirty="0">
                <a:solidFill>
                  <a:srgbClr val="212529"/>
                </a:solidFill>
                <a:effectLst/>
                <a:latin typeface="Lato" panose="020F0502020204030203" pitchFamily="34" charset="0"/>
              </a:rPr>
              <a:t> activation in generator for all layers except for the output, which uses tanh.</a:t>
            </a:r>
          </a:p>
        </p:txBody>
      </p:sp>
      <p:sp>
        <p:nvSpPr>
          <p:cNvPr id="4" name="Slide Number Placeholder 3"/>
          <p:cNvSpPr>
            <a:spLocks noGrp="1"/>
          </p:cNvSpPr>
          <p:nvPr>
            <p:ph type="sldNum" sz="quarter" idx="5"/>
          </p:nvPr>
        </p:nvSpPr>
        <p:spPr/>
        <p:txBody>
          <a:bodyPr/>
          <a:lstStyle/>
          <a:p>
            <a:fld id="{EDFD24ED-6D84-47C6-B545-AE217079305B}" type="slidenum">
              <a:rPr lang="en-US" smtClean="0"/>
              <a:t>25</a:t>
            </a:fld>
            <a:endParaRPr lang="en-US"/>
          </a:p>
        </p:txBody>
      </p:sp>
    </p:spTree>
    <p:extLst>
      <p:ext uri="{BB962C8B-B14F-4D97-AF65-F5344CB8AC3E}">
        <p14:creationId xmlns:p14="http://schemas.microsoft.com/office/powerpoint/2010/main" val="443328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source: </a:t>
            </a:r>
            <a:r>
              <a:rPr lang="en-US" b="0" i="0" dirty="0">
                <a:solidFill>
                  <a:srgbClr val="212529"/>
                </a:solidFill>
                <a:effectLst/>
                <a:latin typeface="Lato" panose="020F0502020204030203" pitchFamily="34" charset="0"/>
              </a:rPr>
              <a:t>Using </a:t>
            </a:r>
            <a:r>
              <a:rPr lang="en-US" b="0" i="0" u="none" strike="noStrike" dirty="0" err="1">
                <a:solidFill>
                  <a:srgbClr val="0096B1"/>
                </a:solidFill>
                <a:effectLst/>
                <a:latin typeface="Lato" panose="020F0502020204030203" pitchFamily="34" charset="0"/>
                <a:hlinkClick r:id="rId3"/>
              </a:rPr>
              <a:t>ReLU</a:t>
            </a:r>
            <a:r>
              <a:rPr lang="en-US" b="0" i="0" dirty="0">
                <a:solidFill>
                  <a:srgbClr val="212529"/>
                </a:solidFill>
                <a:effectLst/>
                <a:latin typeface="Lato" panose="020F0502020204030203" pitchFamily="34" charset="0"/>
              </a:rPr>
              <a:t> activation in generator for all layers except for the output, which uses tanh.</a:t>
            </a:r>
          </a:p>
        </p:txBody>
      </p:sp>
      <p:sp>
        <p:nvSpPr>
          <p:cNvPr id="4" name="Slide Number Placeholder 3"/>
          <p:cNvSpPr>
            <a:spLocks noGrp="1"/>
          </p:cNvSpPr>
          <p:nvPr>
            <p:ph type="sldNum" sz="quarter" idx="5"/>
          </p:nvPr>
        </p:nvSpPr>
        <p:spPr/>
        <p:txBody>
          <a:bodyPr/>
          <a:lstStyle/>
          <a:p>
            <a:fld id="{EDFD24ED-6D84-47C6-B545-AE217079305B}" type="slidenum">
              <a:rPr lang="en-US" smtClean="0"/>
              <a:t>26</a:t>
            </a:fld>
            <a:endParaRPr lang="en-US"/>
          </a:p>
        </p:txBody>
      </p:sp>
    </p:spTree>
    <p:extLst>
      <p:ext uri="{BB962C8B-B14F-4D97-AF65-F5344CB8AC3E}">
        <p14:creationId xmlns:p14="http://schemas.microsoft.com/office/powerpoint/2010/main" val="2968996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source: </a:t>
            </a:r>
            <a:r>
              <a:rPr lang="en-US" b="0" i="0" dirty="0">
                <a:solidFill>
                  <a:srgbClr val="212529"/>
                </a:solidFill>
                <a:effectLst/>
                <a:latin typeface="Lato" panose="020F0502020204030203" pitchFamily="34" charset="0"/>
              </a:rPr>
              <a:t>Using </a:t>
            </a:r>
            <a:r>
              <a:rPr lang="en-US" b="0" i="0" u="none" strike="noStrike" dirty="0" err="1">
                <a:solidFill>
                  <a:srgbClr val="0096B1"/>
                </a:solidFill>
                <a:effectLst/>
                <a:latin typeface="Lato" panose="020F0502020204030203" pitchFamily="34" charset="0"/>
                <a:hlinkClick r:id="rId3"/>
              </a:rPr>
              <a:t>ReLU</a:t>
            </a:r>
            <a:r>
              <a:rPr lang="en-US" b="0" i="0" dirty="0">
                <a:solidFill>
                  <a:srgbClr val="212529"/>
                </a:solidFill>
                <a:effectLst/>
                <a:latin typeface="Lato" panose="020F0502020204030203" pitchFamily="34" charset="0"/>
              </a:rPr>
              <a:t> activation in generator for all layers except for the output, which uses tanh.</a:t>
            </a:r>
          </a:p>
        </p:txBody>
      </p:sp>
      <p:sp>
        <p:nvSpPr>
          <p:cNvPr id="4" name="Slide Number Placeholder 3"/>
          <p:cNvSpPr>
            <a:spLocks noGrp="1"/>
          </p:cNvSpPr>
          <p:nvPr>
            <p:ph type="sldNum" sz="quarter" idx="5"/>
          </p:nvPr>
        </p:nvSpPr>
        <p:spPr/>
        <p:txBody>
          <a:bodyPr/>
          <a:lstStyle/>
          <a:p>
            <a:fld id="{EDFD24ED-6D84-47C6-B545-AE217079305B}" type="slidenum">
              <a:rPr lang="en-US" smtClean="0"/>
              <a:t>27</a:t>
            </a:fld>
            <a:endParaRPr lang="en-US"/>
          </a:p>
        </p:txBody>
      </p:sp>
    </p:spTree>
    <p:extLst>
      <p:ext uri="{BB962C8B-B14F-4D97-AF65-F5344CB8AC3E}">
        <p14:creationId xmlns:p14="http://schemas.microsoft.com/office/powerpoint/2010/main" val="2642273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source: </a:t>
            </a:r>
            <a:r>
              <a:rPr lang="en-US" b="0" i="0" dirty="0">
                <a:solidFill>
                  <a:srgbClr val="212529"/>
                </a:solidFill>
                <a:effectLst/>
                <a:latin typeface="Lato" panose="020F0502020204030203" pitchFamily="34" charset="0"/>
              </a:rPr>
              <a:t>Using </a:t>
            </a:r>
            <a:r>
              <a:rPr lang="en-US" b="0" i="0" u="none" strike="noStrike" dirty="0" err="1">
                <a:solidFill>
                  <a:srgbClr val="0096B1"/>
                </a:solidFill>
                <a:effectLst/>
                <a:latin typeface="Lato" panose="020F0502020204030203" pitchFamily="34" charset="0"/>
                <a:hlinkClick r:id="rId3"/>
              </a:rPr>
              <a:t>ReLU</a:t>
            </a:r>
            <a:r>
              <a:rPr lang="en-US" b="0" i="0" dirty="0">
                <a:solidFill>
                  <a:srgbClr val="212529"/>
                </a:solidFill>
                <a:effectLst/>
                <a:latin typeface="Lato" panose="020F0502020204030203" pitchFamily="34" charset="0"/>
              </a:rPr>
              <a:t> activation in generator for all layers except for the output, which uses tanh.</a:t>
            </a:r>
          </a:p>
        </p:txBody>
      </p:sp>
      <p:sp>
        <p:nvSpPr>
          <p:cNvPr id="4" name="Slide Number Placeholder 3"/>
          <p:cNvSpPr>
            <a:spLocks noGrp="1"/>
          </p:cNvSpPr>
          <p:nvPr>
            <p:ph type="sldNum" sz="quarter" idx="5"/>
          </p:nvPr>
        </p:nvSpPr>
        <p:spPr/>
        <p:txBody>
          <a:bodyPr/>
          <a:lstStyle/>
          <a:p>
            <a:fld id="{EDFD24ED-6D84-47C6-B545-AE217079305B}" type="slidenum">
              <a:rPr lang="en-US" smtClean="0"/>
              <a:t>28</a:t>
            </a:fld>
            <a:endParaRPr lang="en-US"/>
          </a:p>
        </p:txBody>
      </p:sp>
    </p:spTree>
    <p:extLst>
      <p:ext uri="{BB962C8B-B14F-4D97-AF65-F5344CB8AC3E}">
        <p14:creationId xmlns:p14="http://schemas.microsoft.com/office/powerpoint/2010/main" val="3440023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source: </a:t>
            </a:r>
            <a:r>
              <a:rPr lang="en-US" b="0" i="0" dirty="0">
                <a:solidFill>
                  <a:srgbClr val="212529"/>
                </a:solidFill>
                <a:effectLst/>
                <a:latin typeface="Lato" panose="020F0502020204030203" pitchFamily="34" charset="0"/>
              </a:rPr>
              <a:t>Using </a:t>
            </a:r>
            <a:r>
              <a:rPr lang="en-US" b="0" i="0" u="none" strike="noStrike" dirty="0" err="1">
                <a:solidFill>
                  <a:srgbClr val="0096B1"/>
                </a:solidFill>
                <a:effectLst/>
                <a:latin typeface="Lato" panose="020F0502020204030203" pitchFamily="34" charset="0"/>
                <a:hlinkClick r:id="rId3"/>
              </a:rPr>
              <a:t>ReLU</a:t>
            </a:r>
            <a:r>
              <a:rPr lang="en-US" b="0" i="0" dirty="0">
                <a:solidFill>
                  <a:srgbClr val="212529"/>
                </a:solidFill>
                <a:effectLst/>
                <a:latin typeface="Lato" panose="020F0502020204030203" pitchFamily="34" charset="0"/>
              </a:rPr>
              <a:t> activation in generator for all layers except for the output, which uses tanh.</a:t>
            </a:r>
          </a:p>
        </p:txBody>
      </p:sp>
      <p:sp>
        <p:nvSpPr>
          <p:cNvPr id="4" name="Slide Number Placeholder 3"/>
          <p:cNvSpPr>
            <a:spLocks noGrp="1"/>
          </p:cNvSpPr>
          <p:nvPr>
            <p:ph type="sldNum" sz="quarter" idx="5"/>
          </p:nvPr>
        </p:nvSpPr>
        <p:spPr/>
        <p:txBody>
          <a:bodyPr/>
          <a:lstStyle/>
          <a:p>
            <a:fld id="{EDFD24ED-6D84-47C6-B545-AE217079305B}" type="slidenum">
              <a:rPr lang="en-US" smtClean="0"/>
              <a:t>31</a:t>
            </a:fld>
            <a:endParaRPr lang="en-US"/>
          </a:p>
        </p:txBody>
      </p:sp>
    </p:spTree>
    <p:extLst>
      <p:ext uri="{BB962C8B-B14F-4D97-AF65-F5344CB8AC3E}">
        <p14:creationId xmlns:p14="http://schemas.microsoft.com/office/powerpoint/2010/main" val="4137760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source: </a:t>
            </a:r>
            <a:r>
              <a:rPr lang="en-US" b="0" i="0" dirty="0">
                <a:solidFill>
                  <a:srgbClr val="212529"/>
                </a:solidFill>
                <a:effectLst/>
                <a:latin typeface="Lato" panose="020F0502020204030203" pitchFamily="34" charset="0"/>
              </a:rPr>
              <a:t>Using </a:t>
            </a:r>
            <a:r>
              <a:rPr lang="en-US" b="0" i="0" u="none" strike="noStrike" dirty="0" err="1">
                <a:solidFill>
                  <a:srgbClr val="0096B1"/>
                </a:solidFill>
                <a:effectLst/>
                <a:latin typeface="Lato" panose="020F0502020204030203" pitchFamily="34" charset="0"/>
                <a:hlinkClick r:id="rId3"/>
              </a:rPr>
              <a:t>ReLU</a:t>
            </a:r>
            <a:r>
              <a:rPr lang="en-US" b="0" i="0" dirty="0">
                <a:solidFill>
                  <a:srgbClr val="212529"/>
                </a:solidFill>
                <a:effectLst/>
                <a:latin typeface="Lato" panose="020F0502020204030203" pitchFamily="34" charset="0"/>
              </a:rPr>
              <a:t> activation in generator for all layers except for the output, which uses tanh.</a:t>
            </a:r>
          </a:p>
        </p:txBody>
      </p:sp>
      <p:sp>
        <p:nvSpPr>
          <p:cNvPr id="4" name="Slide Number Placeholder 3"/>
          <p:cNvSpPr>
            <a:spLocks noGrp="1"/>
          </p:cNvSpPr>
          <p:nvPr>
            <p:ph type="sldNum" sz="quarter" idx="5"/>
          </p:nvPr>
        </p:nvSpPr>
        <p:spPr/>
        <p:txBody>
          <a:bodyPr/>
          <a:lstStyle/>
          <a:p>
            <a:fld id="{EDFD24ED-6D84-47C6-B545-AE217079305B}" type="slidenum">
              <a:rPr lang="en-US" smtClean="0"/>
              <a:t>32</a:t>
            </a:fld>
            <a:endParaRPr lang="en-US"/>
          </a:p>
        </p:txBody>
      </p:sp>
    </p:spTree>
    <p:extLst>
      <p:ext uri="{BB962C8B-B14F-4D97-AF65-F5344CB8AC3E}">
        <p14:creationId xmlns:p14="http://schemas.microsoft.com/office/powerpoint/2010/main" val="2869872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source: </a:t>
            </a:r>
            <a:r>
              <a:rPr lang="en-US" b="0" i="0" dirty="0">
                <a:solidFill>
                  <a:srgbClr val="212529"/>
                </a:solidFill>
                <a:effectLst/>
                <a:latin typeface="Lato" panose="020F0502020204030203" pitchFamily="34" charset="0"/>
              </a:rPr>
              <a:t>Using </a:t>
            </a:r>
            <a:r>
              <a:rPr lang="en-US" b="0" i="0" u="none" strike="noStrike" dirty="0" err="1">
                <a:solidFill>
                  <a:srgbClr val="0096B1"/>
                </a:solidFill>
                <a:effectLst/>
                <a:latin typeface="Lato" panose="020F0502020204030203" pitchFamily="34" charset="0"/>
                <a:hlinkClick r:id="rId3"/>
              </a:rPr>
              <a:t>ReLU</a:t>
            </a:r>
            <a:r>
              <a:rPr lang="en-US" b="0" i="0" dirty="0">
                <a:solidFill>
                  <a:srgbClr val="212529"/>
                </a:solidFill>
                <a:effectLst/>
                <a:latin typeface="Lato" panose="020F0502020204030203" pitchFamily="34" charset="0"/>
              </a:rPr>
              <a:t> activation in generator for all layers except for the output, which uses tanh.</a:t>
            </a:r>
          </a:p>
        </p:txBody>
      </p:sp>
      <p:sp>
        <p:nvSpPr>
          <p:cNvPr id="4" name="Slide Number Placeholder 3"/>
          <p:cNvSpPr>
            <a:spLocks noGrp="1"/>
          </p:cNvSpPr>
          <p:nvPr>
            <p:ph type="sldNum" sz="quarter" idx="5"/>
          </p:nvPr>
        </p:nvSpPr>
        <p:spPr/>
        <p:txBody>
          <a:bodyPr/>
          <a:lstStyle/>
          <a:p>
            <a:fld id="{EDFD24ED-6D84-47C6-B545-AE217079305B}" type="slidenum">
              <a:rPr lang="en-US" smtClean="0"/>
              <a:t>33</a:t>
            </a:fld>
            <a:endParaRPr lang="en-US"/>
          </a:p>
        </p:txBody>
      </p:sp>
    </p:spTree>
    <p:extLst>
      <p:ext uri="{BB962C8B-B14F-4D97-AF65-F5344CB8AC3E}">
        <p14:creationId xmlns:p14="http://schemas.microsoft.com/office/powerpoint/2010/main" val="4147745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source: </a:t>
            </a:r>
            <a:r>
              <a:rPr lang="en-US" b="0" i="0" dirty="0">
                <a:solidFill>
                  <a:srgbClr val="212529"/>
                </a:solidFill>
                <a:effectLst/>
                <a:latin typeface="Lato" panose="020F0502020204030203" pitchFamily="34" charset="0"/>
              </a:rPr>
              <a:t>Using </a:t>
            </a:r>
            <a:r>
              <a:rPr lang="en-US" b="0" i="0" u="none" strike="noStrike" dirty="0" err="1">
                <a:solidFill>
                  <a:srgbClr val="0096B1"/>
                </a:solidFill>
                <a:effectLst/>
                <a:latin typeface="Lato" panose="020F0502020204030203" pitchFamily="34" charset="0"/>
                <a:hlinkClick r:id="rId3"/>
              </a:rPr>
              <a:t>ReLU</a:t>
            </a:r>
            <a:r>
              <a:rPr lang="en-US" b="0" i="0" dirty="0">
                <a:solidFill>
                  <a:srgbClr val="212529"/>
                </a:solidFill>
                <a:effectLst/>
                <a:latin typeface="Lato" panose="020F0502020204030203" pitchFamily="34" charset="0"/>
              </a:rPr>
              <a:t> activation in generator for all layers except for the output, which uses tanh.</a:t>
            </a:r>
          </a:p>
        </p:txBody>
      </p:sp>
      <p:sp>
        <p:nvSpPr>
          <p:cNvPr id="4" name="Slide Number Placeholder 3"/>
          <p:cNvSpPr>
            <a:spLocks noGrp="1"/>
          </p:cNvSpPr>
          <p:nvPr>
            <p:ph type="sldNum" sz="quarter" idx="5"/>
          </p:nvPr>
        </p:nvSpPr>
        <p:spPr/>
        <p:txBody>
          <a:bodyPr/>
          <a:lstStyle/>
          <a:p>
            <a:fld id="{EDFD24ED-6D84-47C6-B545-AE217079305B}" type="slidenum">
              <a:rPr lang="en-US" smtClean="0"/>
              <a:t>34</a:t>
            </a:fld>
            <a:endParaRPr lang="en-US"/>
          </a:p>
        </p:txBody>
      </p:sp>
    </p:spTree>
    <p:extLst>
      <p:ext uri="{BB962C8B-B14F-4D97-AF65-F5344CB8AC3E}">
        <p14:creationId xmlns:p14="http://schemas.microsoft.com/office/powerpoint/2010/main" val="1969505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unsupervised learning</a:t>
            </a:r>
          </a:p>
          <a:p>
            <a:endParaRPr lang="en-US" dirty="0"/>
          </a:p>
        </p:txBody>
      </p:sp>
      <p:sp>
        <p:nvSpPr>
          <p:cNvPr id="4" name="Slide Number Placeholder 3"/>
          <p:cNvSpPr>
            <a:spLocks noGrp="1"/>
          </p:cNvSpPr>
          <p:nvPr>
            <p:ph type="sldNum" sz="quarter" idx="5"/>
          </p:nvPr>
        </p:nvSpPr>
        <p:spPr/>
        <p:txBody>
          <a:bodyPr/>
          <a:lstStyle/>
          <a:p>
            <a:fld id="{EDFD24ED-6D84-47C6-B545-AE217079305B}" type="slidenum">
              <a:rPr lang="en-US" smtClean="0"/>
              <a:t>37</a:t>
            </a:fld>
            <a:endParaRPr lang="en-US"/>
          </a:p>
        </p:txBody>
      </p:sp>
    </p:spTree>
    <p:extLst>
      <p:ext uri="{BB962C8B-B14F-4D97-AF65-F5344CB8AC3E}">
        <p14:creationId xmlns:p14="http://schemas.microsoft.com/office/powerpoint/2010/main" val="90741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conditional version of GAN. These types of networks can be constructed by merely feeding the extra auxiliary information (e.g., class label), which extends the GAN into CGAN. Generator of CGAN takes the extra auxiliary information c (class label, text or images) and a latent vector z so that it generates conditional real-looking data � z c , and discriminator of CGAN takes the extra auxiliary information c (class label, text or images) and real data x, so that it distinguishes generator generated samples- � � z c from real data x. CGAN can control the generation of data, which is impossible with the vanilla GAN</a:t>
            </a:r>
          </a:p>
        </p:txBody>
      </p:sp>
      <p:sp>
        <p:nvSpPr>
          <p:cNvPr id="4" name="Slide Number Placeholder 3"/>
          <p:cNvSpPr>
            <a:spLocks noGrp="1"/>
          </p:cNvSpPr>
          <p:nvPr>
            <p:ph type="sldNum" sz="quarter" idx="5"/>
          </p:nvPr>
        </p:nvSpPr>
        <p:spPr/>
        <p:txBody>
          <a:bodyPr/>
          <a:lstStyle/>
          <a:p>
            <a:fld id="{EDFD24ED-6D84-47C6-B545-AE217079305B}" type="slidenum">
              <a:rPr lang="en-US" smtClean="0"/>
              <a:t>6</a:t>
            </a:fld>
            <a:endParaRPr lang="en-US"/>
          </a:p>
        </p:txBody>
      </p:sp>
    </p:spTree>
    <p:extLst>
      <p:ext uri="{BB962C8B-B14F-4D97-AF65-F5344CB8AC3E}">
        <p14:creationId xmlns:p14="http://schemas.microsoft.com/office/powerpoint/2010/main" val="1119975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t>
            </a:r>
            <a:r>
              <a:rPr lang="en-US" b="0" i="0" dirty="0">
                <a:solidFill>
                  <a:srgbClr val="202124"/>
                </a:solidFill>
                <a:effectLst/>
                <a:latin typeface="Helvetica Neue"/>
              </a:rPr>
              <a:t>he idea of Gradient Penalty is </a:t>
            </a:r>
            <a:r>
              <a:rPr lang="en-US" b="1" i="0" dirty="0">
                <a:solidFill>
                  <a:srgbClr val="202124"/>
                </a:solidFill>
                <a:effectLst/>
                <a:latin typeface="Helvetica Neue"/>
              </a:rPr>
              <a:t>to enforce a constraint such that the gradients of the critic's output w.r.t the inputs to have unit norm</a:t>
            </a:r>
          </a:p>
          <a:p>
            <a:pPr algn="ctr"/>
            <a:r>
              <a:rPr lang="en-US" sz="1200" dirty="0"/>
              <a:t>1- Lipschitz condition </a:t>
            </a:r>
            <a:r>
              <a:rPr lang="en-US" sz="1200" b="1" i="0" dirty="0">
                <a:solidFill>
                  <a:srgbClr val="202124"/>
                </a:solidFill>
                <a:effectLst/>
                <a:latin typeface="Helvetica Neue"/>
              </a:rPr>
              <a:t> : </a:t>
            </a:r>
            <a:r>
              <a:rPr lang="en-US" b="0" i="0" dirty="0">
                <a:solidFill>
                  <a:srgbClr val="000000"/>
                </a:solidFill>
                <a:effectLst/>
                <a:latin typeface="Arial" panose="020B0604020202020204" pitchFamily="34" charset="0"/>
              </a:rPr>
              <a:t> is used for a bound on the </a:t>
            </a:r>
            <a:r>
              <a:rPr lang="en-US" b="0" i="0" u="none" strike="noStrike" dirty="0">
                <a:solidFill>
                  <a:srgbClr val="369FE5"/>
                </a:solidFill>
                <a:effectLst/>
                <a:latin typeface="Arial" panose="020B0604020202020204" pitchFamily="34" charset="0"/>
                <a:hlinkClick r:id="rId3" tooltip="Continuity, modulus of"/>
              </a:rPr>
              <a:t>modulus of continuity</a:t>
            </a:r>
            <a:r>
              <a:rPr lang="en-US" b="0" i="0" dirty="0">
                <a:solidFill>
                  <a:srgbClr val="000000"/>
                </a:solidFill>
                <a:effectLst/>
                <a:latin typeface="Arial" panose="020B0604020202020204" pitchFamily="34" charset="0"/>
              </a:rPr>
              <a:t> a function. In particular, a function </a:t>
            </a:r>
            <a:r>
              <a:rPr lang="en-US" b="0" i="0" u="none" strike="noStrike" dirty="0">
                <a:solidFill>
                  <a:srgbClr val="000000"/>
                </a:solidFill>
                <a:effectLst/>
                <a:latin typeface="MathJax_Math-italic"/>
              </a:rPr>
              <a:t>f</a:t>
            </a:r>
            <a:r>
              <a:rPr lang="en-US" b="0" i="0" u="none" strike="noStrike" dirty="0">
                <a:solidFill>
                  <a:srgbClr val="000000"/>
                </a:solidFill>
                <a:effectLst/>
                <a:latin typeface="MathJax_Main"/>
              </a:rPr>
              <a:t>:[</a:t>
            </a:r>
            <a:r>
              <a:rPr lang="en-US" b="0" i="0" u="none" strike="noStrike" dirty="0">
                <a:solidFill>
                  <a:srgbClr val="000000"/>
                </a:solidFill>
                <a:effectLst/>
                <a:latin typeface="MathJax_Math-italic"/>
              </a:rPr>
              <a:t>a</a:t>
            </a:r>
            <a:r>
              <a:rPr lang="en-US" b="0" i="0" u="none" strike="noStrike" dirty="0">
                <a:solidFill>
                  <a:srgbClr val="000000"/>
                </a:solidFill>
                <a:effectLst/>
                <a:latin typeface="MathJax_Main"/>
              </a:rPr>
              <a:t>,</a:t>
            </a:r>
            <a:r>
              <a:rPr lang="en-US" b="0" i="0" u="none" strike="noStrike" dirty="0">
                <a:solidFill>
                  <a:srgbClr val="000000"/>
                </a:solidFill>
                <a:effectLst/>
                <a:latin typeface="MathJax_Math-italic"/>
              </a:rPr>
              <a:t>b</a:t>
            </a:r>
            <a:r>
              <a:rPr lang="en-US" b="0" i="0" u="none" strike="noStrike" dirty="0">
                <a:solidFill>
                  <a:srgbClr val="000000"/>
                </a:solidFill>
                <a:effectLst/>
                <a:latin typeface="MathJax_Main"/>
              </a:rPr>
              <a:t>]→</a:t>
            </a:r>
            <a:r>
              <a:rPr lang="en-US" b="0" i="0" u="none" strike="noStrike" dirty="0">
                <a:solidFill>
                  <a:srgbClr val="000000"/>
                </a:solidFill>
                <a:effectLst/>
                <a:latin typeface="MathJax_AMS"/>
              </a:rPr>
              <a:t>R</a:t>
            </a:r>
            <a:r>
              <a:rPr lang="en-US" b="0" i="0" u="none" strike="noStrike" dirty="0">
                <a:solidFill>
                  <a:srgbClr val="000000"/>
                </a:solidFill>
                <a:effectLst/>
                <a:latin typeface="Arial" panose="020B0604020202020204" pitchFamily="34" charset="0"/>
              </a:rPr>
              <a:t>f:[a,b]→R</a:t>
            </a:r>
            <a:r>
              <a:rPr lang="en-US" b="0" i="0" dirty="0">
                <a:solidFill>
                  <a:srgbClr val="000000"/>
                </a:solidFill>
                <a:effectLst/>
                <a:latin typeface="Arial" panose="020B0604020202020204" pitchFamily="34" charset="0"/>
              </a:rPr>
              <a:t> is said to satisfy the Lipschitz condition if there is a constant </a:t>
            </a:r>
            <a:r>
              <a:rPr lang="en-US" b="0" i="0" u="none" strike="noStrike" dirty="0">
                <a:solidFill>
                  <a:srgbClr val="000000"/>
                </a:solidFill>
                <a:effectLst/>
                <a:latin typeface="MathJax_Math-italic"/>
              </a:rPr>
              <a:t>M</a:t>
            </a:r>
            <a:r>
              <a:rPr lang="en-US" b="0" i="0" u="none" strike="noStrike" dirty="0">
                <a:solidFill>
                  <a:srgbClr val="000000"/>
                </a:solidFill>
                <a:effectLst/>
                <a:latin typeface="Arial" panose="020B0604020202020204" pitchFamily="34" charset="0"/>
              </a:rPr>
              <a:t>M</a:t>
            </a:r>
            <a:r>
              <a:rPr lang="en-US" b="0" i="0" dirty="0">
                <a:solidFill>
                  <a:srgbClr val="000000"/>
                </a:solidFill>
                <a:effectLst/>
                <a:latin typeface="Arial" panose="020B0604020202020204" pitchFamily="34" charset="0"/>
              </a:rPr>
              <a:t> such </a:t>
            </a:r>
            <a:r>
              <a:rPr lang="en-US" b="0" i="0" dirty="0" err="1">
                <a:solidFill>
                  <a:srgbClr val="000000"/>
                </a:solidFill>
                <a:effectLst/>
                <a:latin typeface="Arial" panose="020B0604020202020204" pitchFamily="34" charset="0"/>
              </a:rPr>
              <a:t>that</a:t>
            </a:r>
            <a:r>
              <a:rPr lang="en-US" b="0" i="0" u="none" strike="noStrike" dirty="0" err="1">
                <a:solidFill>
                  <a:srgbClr val="000000"/>
                </a:solidFill>
                <a:effectLst/>
                <a:latin typeface="MathJax_Main"/>
              </a:rPr>
              <a:t>|</a:t>
            </a:r>
            <a:r>
              <a:rPr lang="en-US" b="0" i="0" u="none" strike="noStrike" dirty="0" err="1">
                <a:solidFill>
                  <a:srgbClr val="000000"/>
                </a:solidFill>
                <a:effectLst/>
                <a:latin typeface="MathJax_Math-italic"/>
              </a:rPr>
              <a:t>f</a:t>
            </a:r>
            <a:r>
              <a:rPr lang="en-US" b="0" i="0" u="none" strike="noStrike" dirty="0">
                <a:solidFill>
                  <a:srgbClr val="000000"/>
                </a:solidFill>
                <a:effectLst/>
                <a:latin typeface="MathJax_Main"/>
              </a:rPr>
              <a:t>(</a:t>
            </a:r>
            <a:r>
              <a:rPr lang="en-US" b="0" i="0" u="none" strike="noStrike" dirty="0">
                <a:solidFill>
                  <a:srgbClr val="000000"/>
                </a:solidFill>
                <a:effectLst/>
                <a:latin typeface="MathJax_Math-italic"/>
              </a:rPr>
              <a:t>x</a:t>
            </a:r>
            <a:r>
              <a:rPr lang="en-US" b="0" i="0" u="none" strike="noStrike" dirty="0">
                <a:solidFill>
                  <a:srgbClr val="000000"/>
                </a:solidFill>
                <a:effectLst/>
                <a:latin typeface="MathJax_Main"/>
              </a:rPr>
              <a:t>)−</a:t>
            </a:r>
            <a:r>
              <a:rPr lang="en-US" b="0" i="0" u="none" strike="noStrike" dirty="0">
                <a:solidFill>
                  <a:srgbClr val="000000"/>
                </a:solidFill>
                <a:effectLst/>
                <a:latin typeface="MathJax_Math-italic"/>
              </a:rPr>
              <a:t>f</a:t>
            </a:r>
            <a:r>
              <a:rPr lang="en-US" b="0" i="0" u="none" strike="noStrike" dirty="0">
                <a:solidFill>
                  <a:srgbClr val="000000"/>
                </a:solidFill>
                <a:effectLst/>
                <a:latin typeface="MathJax_Main"/>
              </a:rPr>
              <a:t>(</a:t>
            </a:r>
            <a:r>
              <a:rPr lang="en-US" b="0" i="0" u="none" strike="noStrike" dirty="0">
                <a:solidFill>
                  <a:srgbClr val="000000"/>
                </a:solidFill>
                <a:effectLst/>
                <a:latin typeface="MathJax_Math-italic"/>
              </a:rPr>
              <a:t>x</a:t>
            </a:r>
            <a:r>
              <a:rPr lang="en-US" b="0" i="0" u="none" strike="noStrike" dirty="0">
                <a:solidFill>
                  <a:srgbClr val="000000"/>
                </a:solidFill>
                <a:effectLst/>
                <a:latin typeface="MathJax_Main"/>
              </a:rPr>
              <a:t>′)|≤</a:t>
            </a:r>
            <a:r>
              <a:rPr lang="en-US" b="0" i="0" u="none" strike="noStrike" dirty="0" err="1">
                <a:solidFill>
                  <a:srgbClr val="000000"/>
                </a:solidFill>
                <a:effectLst/>
                <a:latin typeface="MathJax_Math-italic"/>
              </a:rPr>
              <a:t>M</a:t>
            </a:r>
            <a:r>
              <a:rPr lang="en-US" b="0" i="0" u="none" strike="noStrike" dirty="0" err="1">
                <a:solidFill>
                  <a:srgbClr val="000000"/>
                </a:solidFill>
                <a:effectLst/>
                <a:latin typeface="MathJax_Main"/>
              </a:rPr>
              <a:t>|</a:t>
            </a:r>
            <a:r>
              <a:rPr lang="en-US" b="0" i="0" u="none" strike="noStrike" dirty="0" err="1">
                <a:solidFill>
                  <a:srgbClr val="000000"/>
                </a:solidFill>
                <a:effectLst/>
                <a:latin typeface="MathJax_Math-italic"/>
              </a:rPr>
              <a:t>x</a:t>
            </a:r>
            <a:r>
              <a:rPr lang="en-US" b="0" i="0" u="none" strike="noStrike" dirty="0" err="1">
                <a:solidFill>
                  <a:srgbClr val="000000"/>
                </a:solidFill>
                <a:effectLst/>
                <a:latin typeface="MathJax_Main"/>
              </a:rPr>
              <a:t>−</a:t>
            </a:r>
            <a:r>
              <a:rPr lang="en-US" b="0" i="0" u="none" strike="noStrike" dirty="0" err="1">
                <a:solidFill>
                  <a:srgbClr val="000000"/>
                </a:solidFill>
                <a:effectLst/>
                <a:latin typeface="MathJax_Math-italic"/>
              </a:rPr>
              <a:t>x</a:t>
            </a:r>
            <a:r>
              <a:rPr lang="en-US" b="0" i="0" u="none" strike="noStrike" dirty="0">
                <a:solidFill>
                  <a:srgbClr val="000000"/>
                </a:solidFill>
                <a:effectLst/>
                <a:latin typeface="MathJax_Main"/>
              </a:rPr>
              <a:t>′|∀</a:t>
            </a:r>
            <a:r>
              <a:rPr lang="en-US" b="0" i="0" u="none" strike="noStrike" dirty="0" err="1">
                <a:solidFill>
                  <a:srgbClr val="000000"/>
                </a:solidFill>
                <a:effectLst/>
                <a:latin typeface="MathJax_Math-italic"/>
              </a:rPr>
              <a:t>x</a:t>
            </a:r>
            <a:r>
              <a:rPr lang="en-US" b="0" i="0" u="none" strike="noStrike" dirty="0" err="1">
                <a:solidFill>
                  <a:srgbClr val="000000"/>
                </a:solidFill>
                <a:effectLst/>
                <a:latin typeface="MathJax_Main"/>
              </a:rPr>
              <a:t>,</a:t>
            </a:r>
            <a:r>
              <a:rPr lang="en-US" b="0" i="0" u="none" strike="noStrike" dirty="0" err="1">
                <a:solidFill>
                  <a:srgbClr val="000000"/>
                </a:solidFill>
                <a:effectLst/>
                <a:latin typeface="MathJax_Math-italic"/>
              </a:rPr>
              <a:t>x</a:t>
            </a:r>
            <a:r>
              <a:rPr lang="en-US" b="0" i="0" u="none" strike="noStrike" dirty="0">
                <a:solidFill>
                  <a:srgbClr val="000000"/>
                </a:solidFill>
                <a:effectLst/>
                <a:latin typeface="MathJax_Main"/>
              </a:rPr>
              <a:t>′∈[</a:t>
            </a:r>
            <a:r>
              <a:rPr lang="en-US" b="0" i="0" u="none" strike="noStrike" dirty="0" err="1">
                <a:solidFill>
                  <a:srgbClr val="000000"/>
                </a:solidFill>
                <a:effectLst/>
                <a:latin typeface="MathJax_Math-italic"/>
              </a:rPr>
              <a:t>a</a:t>
            </a:r>
            <a:r>
              <a:rPr lang="en-US" b="0" i="0" u="none" strike="noStrike" dirty="0" err="1">
                <a:solidFill>
                  <a:srgbClr val="000000"/>
                </a:solidFill>
                <a:effectLst/>
                <a:latin typeface="MathJax_Main"/>
              </a:rPr>
              <a:t>,</a:t>
            </a:r>
            <a:r>
              <a:rPr lang="en-US" b="0" i="0" u="none" strike="noStrike" dirty="0" err="1">
                <a:solidFill>
                  <a:srgbClr val="000000"/>
                </a:solidFill>
                <a:effectLst/>
                <a:latin typeface="MathJax_Math-italic"/>
              </a:rPr>
              <a:t>b</a:t>
            </a:r>
            <a:r>
              <a:rPr lang="en-US" b="0" i="0" u="none" strike="noStrike" dirty="0">
                <a:solidFill>
                  <a:srgbClr val="000000"/>
                </a:solidFill>
                <a:effectLst/>
                <a:latin typeface="MathJax_Main"/>
              </a:rPr>
              <a:t>].(1)</a:t>
            </a:r>
            <a:r>
              <a:rPr lang="en-US" b="0" i="0" u="none" strike="noStrike" dirty="0">
                <a:solidFill>
                  <a:srgbClr val="000000"/>
                </a:solidFill>
                <a:effectLst/>
                <a:latin typeface="Arial" panose="020B0604020202020204" pitchFamily="34" charset="0"/>
              </a:rPr>
              <a:t>(1)|f(x)−f(x′)|≤</a:t>
            </a:r>
            <a:r>
              <a:rPr lang="en-US" b="0" i="0" u="none" strike="noStrike" dirty="0" err="1">
                <a:solidFill>
                  <a:srgbClr val="000000"/>
                </a:solidFill>
                <a:effectLst/>
                <a:latin typeface="Arial" panose="020B0604020202020204" pitchFamily="34" charset="0"/>
              </a:rPr>
              <a:t>M|x−x</a:t>
            </a:r>
            <a:r>
              <a:rPr lang="en-US" b="0" i="0" u="none" strike="noStrike" dirty="0">
                <a:solidFill>
                  <a:srgbClr val="000000"/>
                </a:solidFill>
                <a:effectLst/>
                <a:latin typeface="Arial" panose="020B0604020202020204" pitchFamily="34" charset="0"/>
              </a:rPr>
              <a:t>′|∀</a:t>
            </a:r>
            <a:r>
              <a:rPr lang="en-US" b="0" i="0" u="none" strike="noStrike" dirty="0" err="1">
                <a:solidFill>
                  <a:srgbClr val="000000"/>
                </a:solidFill>
                <a:effectLst/>
                <a:latin typeface="Arial" panose="020B0604020202020204" pitchFamily="34" charset="0"/>
              </a:rPr>
              <a:t>x,x</a:t>
            </a:r>
            <a:r>
              <a:rPr lang="en-US" b="0" i="0" u="none" strike="noStrike" dirty="0">
                <a:solidFill>
                  <a:srgbClr val="000000"/>
                </a:solidFill>
                <a:effectLst/>
                <a:latin typeface="Arial" panose="020B0604020202020204" pitchFamily="34" charset="0"/>
              </a:rPr>
              <a:t>′∈[</a:t>
            </a:r>
            <a:r>
              <a:rPr lang="en-US" b="0" i="0" u="none" strike="noStrike" dirty="0" err="1">
                <a:solidFill>
                  <a:srgbClr val="000000"/>
                </a:solidFill>
                <a:effectLst/>
                <a:latin typeface="Arial" panose="020B0604020202020204" pitchFamily="34" charset="0"/>
              </a:rPr>
              <a:t>a,b</a:t>
            </a:r>
            <a:r>
              <a:rPr lang="en-US" b="0" i="0" u="none" strike="noStrike"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r>
              <a:rPr lang="en-US" b="0" i="0" dirty="0">
                <a:solidFill>
                  <a:srgbClr val="000000"/>
                </a:solidFill>
                <a:effectLst/>
                <a:latin typeface="Arial" panose="020B0604020202020204" pitchFamily="34" charset="0"/>
              </a:rPr>
              <a:t>The smallest constant </a:t>
            </a:r>
            <a:r>
              <a:rPr lang="en-US" b="0" i="0" u="none" strike="noStrike" dirty="0">
                <a:solidFill>
                  <a:srgbClr val="000000"/>
                </a:solidFill>
                <a:effectLst/>
                <a:latin typeface="MathJax_Math-italic"/>
              </a:rPr>
              <a:t>M</a:t>
            </a:r>
            <a:r>
              <a:rPr lang="en-US" b="0" i="0" u="none" strike="noStrike" dirty="0">
                <a:solidFill>
                  <a:srgbClr val="000000"/>
                </a:solidFill>
                <a:effectLst/>
                <a:latin typeface="Arial" panose="020B0604020202020204" pitchFamily="34" charset="0"/>
              </a:rPr>
              <a:t>M</a:t>
            </a:r>
            <a:r>
              <a:rPr lang="en-US" b="0" i="0" dirty="0">
                <a:solidFill>
                  <a:srgbClr val="000000"/>
                </a:solidFill>
                <a:effectLst/>
                <a:latin typeface="Arial" panose="020B0604020202020204" pitchFamily="34" charset="0"/>
              </a:rPr>
              <a:t> satisfying </a:t>
            </a:r>
            <a:r>
              <a:rPr lang="en-US" b="0" i="0" u="none" strike="noStrike" dirty="0">
                <a:solidFill>
                  <a:srgbClr val="369FE5"/>
                </a:solidFill>
                <a:effectLst/>
                <a:latin typeface="MathJax_Main"/>
                <a:hlinkClick r:id="rId4"/>
              </a:rPr>
              <a:t>(1)</a:t>
            </a:r>
            <a:r>
              <a:rPr lang="en-US" b="0" i="0" u="none" strike="noStrike" dirty="0">
                <a:solidFill>
                  <a:srgbClr val="000000"/>
                </a:solidFill>
                <a:effectLst/>
                <a:latin typeface="Arial" panose="020B0604020202020204" pitchFamily="34" charset="0"/>
              </a:rPr>
              <a:t>(1)</a:t>
            </a:r>
            <a:r>
              <a:rPr lang="en-US" b="0" i="0" dirty="0">
                <a:solidFill>
                  <a:srgbClr val="000000"/>
                </a:solidFill>
                <a:effectLst/>
                <a:latin typeface="Arial" panose="020B0604020202020204" pitchFamily="34" charset="0"/>
              </a:rPr>
              <a:t> is called </a:t>
            </a:r>
            <a:r>
              <a:rPr lang="en-US" b="0" i="0" u="none" strike="noStrike" dirty="0">
                <a:solidFill>
                  <a:srgbClr val="369FE5"/>
                </a:solidFill>
                <a:effectLst/>
                <a:latin typeface="Arial" panose="020B0604020202020204" pitchFamily="34" charset="0"/>
                <a:hlinkClick r:id="rId5" tooltip="Lipschitz constant"/>
              </a:rPr>
              <a:t>Lipschitz constant</a:t>
            </a:r>
            <a:r>
              <a:rPr lang="en-US" b="0" i="0" dirty="0">
                <a:solidFill>
                  <a:srgbClr val="000000"/>
                </a:solidFill>
                <a:effectLst/>
                <a:latin typeface="Arial" panose="020B0604020202020204" pitchFamily="34" charset="0"/>
              </a:rPr>
              <a:t>. The condition has an obvious generalization to vector-valued maps defined on any subset of the </a:t>
            </a:r>
            <a:r>
              <a:rPr lang="en-US" b="0" i="0" dirty="0" err="1">
                <a:solidFill>
                  <a:srgbClr val="000000"/>
                </a:solidFill>
                <a:effectLst/>
                <a:latin typeface="Arial" panose="020B0604020202020204" pitchFamily="34" charset="0"/>
              </a:rPr>
              <a:t>euclidean</a:t>
            </a:r>
            <a:r>
              <a:rPr lang="en-US" b="0" i="0" dirty="0">
                <a:solidFill>
                  <a:srgbClr val="000000"/>
                </a:solidFill>
                <a:effectLst/>
                <a:latin typeface="Arial" panose="020B0604020202020204" pitchFamily="34" charset="0"/>
              </a:rPr>
              <a:t> space </a:t>
            </a:r>
            <a:r>
              <a:rPr lang="en-US" b="0" i="0" u="none" strike="noStrike" dirty="0" err="1">
                <a:solidFill>
                  <a:srgbClr val="000000"/>
                </a:solidFill>
                <a:effectLst/>
                <a:latin typeface="MathJax_AMS"/>
              </a:rPr>
              <a:t>R</a:t>
            </a:r>
            <a:r>
              <a:rPr lang="en-US" b="0" i="0" u="none" strike="noStrike" dirty="0" err="1">
                <a:solidFill>
                  <a:srgbClr val="000000"/>
                </a:solidFill>
                <a:effectLst/>
                <a:latin typeface="MathJax_Math-italic"/>
              </a:rPr>
              <a:t>n</a:t>
            </a:r>
            <a:r>
              <a:rPr lang="en-US" b="0" i="0" u="none" strike="noStrike" dirty="0" err="1">
                <a:solidFill>
                  <a:srgbClr val="000000"/>
                </a:solidFill>
                <a:effectLst/>
                <a:latin typeface="Arial" panose="020B0604020202020204" pitchFamily="34" charset="0"/>
              </a:rPr>
              <a:t>Rn</a:t>
            </a:r>
            <a:r>
              <a:rPr lang="en-US" b="0" i="0" dirty="0">
                <a:solidFill>
                  <a:srgbClr val="000000"/>
                </a:solidFill>
                <a:effectLst/>
                <a:latin typeface="Arial" panose="020B0604020202020204" pitchFamily="34" charset="0"/>
              </a:rPr>
              <a:t>: indeed it can be easily extended to maps between metric spaces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D24ED-6D84-47C6-B545-AE21707930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623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source: </a:t>
            </a:r>
            <a:r>
              <a:rPr lang="en-US" b="0" i="0" dirty="0">
                <a:solidFill>
                  <a:srgbClr val="212529"/>
                </a:solidFill>
                <a:effectLst/>
                <a:latin typeface="Lato" panose="020F0502020204030203" pitchFamily="34" charset="0"/>
              </a:rPr>
              <a:t>Using </a:t>
            </a:r>
            <a:r>
              <a:rPr lang="en-US" b="0" i="0" u="none" strike="noStrike" dirty="0" err="1">
                <a:solidFill>
                  <a:srgbClr val="0096B1"/>
                </a:solidFill>
                <a:effectLst/>
                <a:latin typeface="Lato" panose="020F0502020204030203" pitchFamily="34" charset="0"/>
                <a:hlinkClick r:id="rId3"/>
              </a:rPr>
              <a:t>ReLU</a:t>
            </a:r>
            <a:r>
              <a:rPr lang="en-US" b="0" i="0" dirty="0">
                <a:solidFill>
                  <a:srgbClr val="212529"/>
                </a:solidFill>
                <a:effectLst/>
                <a:latin typeface="Lato" panose="020F0502020204030203" pitchFamily="34" charset="0"/>
              </a:rPr>
              <a:t> activation in generator for all layers except for the output, which uses tanh.</a:t>
            </a:r>
          </a:p>
        </p:txBody>
      </p:sp>
      <p:sp>
        <p:nvSpPr>
          <p:cNvPr id="4" name="Slide Number Placeholder 3"/>
          <p:cNvSpPr>
            <a:spLocks noGrp="1"/>
          </p:cNvSpPr>
          <p:nvPr>
            <p:ph type="sldNum" sz="quarter" idx="5"/>
          </p:nvPr>
        </p:nvSpPr>
        <p:spPr/>
        <p:txBody>
          <a:bodyPr/>
          <a:lstStyle/>
          <a:p>
            <a:fld id="{EDFD24ED-6D84-47C6-B545-AE217079305B}" type="slidenum">
              <a:rPr lang="en-US" smtClean="0"/>
              <a:t>10</a:t>
            </a:fld>
            <a:endParaRPr lang="en-US"/>
          </a:p>
        </p:txBody>
      </p:sp>
    </p:spTree>
    <p:extLst>
      <p:ext uri="{BB962C8B-B14F-4D97-AF65-F5344CB8AC3E}">
        <p14:creationId xmlns:p14="http://schemas.microsoft.com/office/powerpoint/2010/main" val="2405448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conditional version of GAN. These types of networks can be constructed by merely feeding the extra auxiliary information (e.g., class label), which extends the GAN into CGAN. Generator of CGAN takes the extra auxiliary information c (class label, text or images) and a latent vector z so that it generates conditional real-looking data � z c , and discriminator of CGAN takes the extra auxiliary information c (class label, text or images) and real data x, so that it distinguishes generator generated samples- � � z c from real data x. CGAN can control the generation of data, which is impossible with the vanilla GAN</a:t>
            </a:r>
          </a:p>
        </p:txBody>
      </p:sp>
      <p:sp>
        <p:nvSpPr>
          <p:cNvPr id="4" name="Slide Number Placeholder 3"/>
          <p:cNvSpPr>
            <a:spLocks noGrp="1"/>
          </p:cNvSpPr>
          <p:nvPr>
            <p:ph type="sldNum" sz="quarter" idx="5"/>
          </p:nvPr>
        </p:nvSpPr>
        <p:spPr/>
        <p:txBody>
          <a:bodyPr/>
          <a:lstStyle/>
          <a:p>
            <a:fld id="{EDFD24ED-6D84-47C6-B545-AE217079305B}" type="slidenum">
              <a:rPr lang="en-US" smtClean="0"/>
              <a:t>12</a:t>
            </a:fld>
            <a:endParaRPr lang="en-US"/>
          </a:p>
        </p:txBody>
      </p:sp>
    </p:spTree>
    <p:extLst>
      <p:ext uri="{BB962C8B-B14F-4D97-AF65-F5344CB8AC3E}">
        <p14:creationId xmlns:p14="http://schemas.microsoft.com/office/powerpoint/2010/main" val="3201838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conditional version of GAN. These types of networks can be constructed by merely feeding the extra auxiliary information (e.g., class label), which extends the GAN into CGAN. Generator of CGAN takes the extra auxiliary information c (class label, text or images) and a latent vector z so that it generates conditional real-looking data � z c , and discriminator of CGAN takes the extra auxiliary information c (class label, text or images) and real data x, so that it distinguishes generator generated samples- � � z c from real data x. CGAN can control the generation of data, which is impossible with the vanilla GAN</a:t>
            </a:r>
          </a:p>
        </p:txBody>
      </p:sp>
      <p:sp>
        <p:nvSpPr>
          <p:cNvPr id="4" name="Slide Number Placeholder 3"/>
          <p:cNvSpPr>
            <a:spLocks noGrp="1"/>
          </p:cNvSpPr>
          <p:nvPr>
            <p:ph type="sldNum" sz="quarter" idx="5"/>
          </p:nvPr>
        </p:nvSpPr>
        <p:spPr/>
        <p:txBody>
          <a:bodyPr/>
          <a:lstStyle/>
          <a:p>
            <a:fld id="{EDFD24ED-6D84-47C6-B545-AE217079305B}" type="slidenum">
              <a:rPr lang="en-US" smtClean="0"/>
              <a:t>14</a:t>
            </a:fld>
            <a:endParaRPr lang="en-US"/>
          </a:p>
        </p:txBody>
      </p:sp>
    </p:spTree>
    <p:extLst>
      <p:ext uri="{BB962C8B-B14F-4D97-AF65-F5344CB8AC3E}">
        <p14:creationId xmlns:p14="http://schemas.microsoft.com/office/powerpoint/2010/main" val="3838701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conditional version of GAN. These types of networks can be constructed by merely feeding the extra auxiliary information (e.g., class label), which extends the GAN into CGAN. Generator of CGAN takes the extra auxiliary information c (class label, text or images) and a latent vector z so that it generates conditional real-looking data � z c , and discriminator of CGAN takes the extra auxiliary information c (class label, text or images) and real data x, so that it distinguishes generator generated samples- � � z c from real data x. CGAN can control the generation of data, which is impossible with the vanilla GAN</a:t>
            </a:r>
          </a:p>
        </p:txBody>
      </p:sp>
      <p:sp>
        <p:nvSpPr>
          <p:cNvPr id="4" name="Slide Number Placeholder 3"/>
          <p:cNvSpPr>
            <a:spLocks noGrp="1"/>
          </p:cNvSpPr>
          <p:nvPr>
            <p:ph type="sldNum" sz="quarter" idx="5"/>
          </p:nvPr>
        </p:nvSpPr>
        <p:spPr/>
        <p:txBody>
          <a:bodyPr/>
          <a:lstStyle/>
          <a:p>
            <a:fld id="{EDFD24ED-6D84-47C6-B545-AE217079305B}" type="slidenum">
              <a:rPr lang="en-US" smtClean="0"/>
              <a:t>15</a:t>
            </a:fld>
            <a:endParaRPr lang="en-US"/>
          </a:p>
        </p:txBody>
      </p:sp>
    </p:spTree>
    <p:extLst>
      <p:ext uri="{BB962C8B-B14F-4D97-AF65-F5344CB8AC3E}">
        <p14:creationId xmlns:p14="http://schemas.microsoft.com/office/powerpoint/2010/main" val="2658153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source: </a:t>
            </a:r>
            <a:r>
              <a:rPr lang="en-US" b="0" i="0" dirty="0">
                <a:solidFill>
                  <a:srgbClr val="212529"/>
                </a:solidFill>
                <a:effectLst/>
                <a:latin typeface="Lato" panose="020F0502020204030203" pitchFamily="34" charset="0"/>
              </a:rPr>
              <a:t>Using </a:t>
            </a:r>
            <a:r>
              <a:rPr lang="en-US" b="0" i="0" u="none" strike="noStrike" dirty="0" err="1">
                <a:solidFill>
                  <a:srgbClr val="0096B1"/>
                </a:solidFill>
                <a:effectLst/>
                <a:latin typeface="Lato" panose="020F0502020204030203" pitchFamily="34" charset="0"/>
                <a:hlinkClick r:id="rId3"/>
              </a:rPr>
              <a:t>ReLU</a:t>
            </a:r>
            <a:r>
              <a:rPr lang="en-US" b="0" i="0" dirty="0">
                <a:solidFill>
                  <a:srgbClr val="212529"/>
                </a:solidFill>
                <a:effectLst/>
                <a:latin typeface="Lato" panose="020F0502020204030203" pitchFamily="34" charset="0"/>
              </a:rPr>
              <a:t> activation in generator for all layers except for the output, which uses tanh.</a:t>
            </a:r>
          </a:p>
        </p:txBody>
      </p:sp>
      <p:sp>
        <p:nvSpPr>
          <p:cNvPr id="4" name="Slide Number Placeholder 3"/>
          <p:cNvSpPr>
            <a:spLocks noGrp="1"/>
          </p:cNvSpPr>
          <p:nvPr>
            <p:ph type="sldNum" sz="quarter" idx="5"/>
          </p:nvPr>
        </p:nvSpPr>
        <p:spPr/>
        <p:txBody>
          <a:bodyPr/>
          <a:lstStyle/>
          <a:p>
            <a:fld id="{EDFD24ED-6D84-47C6-B545-AE217079305B}" type="slidenum">
              <a:rPr lang="en-US" smtClean="0"/>
              <a:t>19</a:t>
            </a:fld>
            <a:endParaRPr lang="en-US"/>
          </a:p>
        </p:txBody>
      </p:sp>
    </p:spTree>
    <p:extLst>
      <p:ext uri="{BB962C8B-B14F-4D97-AF65-F5344CB8AC3E}">
        <p14:creationId xmlns:p14="http://schemas.microsoft.com/office/powerpoint/2010/main" val="2078100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source: </a:t>
            </a:r>
            <a:r>
              <a:rPr lang="en-US" b="0" i="0" dirty="0">
                <a:solidFill>
                  <a:srgbClr val="212529"/>
                </a:solidFill>
                <a:effectLst/>
                <a:latin typeface="Lato" panose="020F0502020204030203" pitchFamily="34" charset="0"/>
              </a:rPr>
              <a:t>Using </a:t>
            </a:r>
            <a:r>
              <a:rPr lang="en-US" b="0" i="0" u="none" strike="noStrike" dirty="0" err="1">
                <a:solidFill>
                  <a:srgbClr val="0096B1"/>
                </a:solidFill>
                <a:effectLst/>
                <a:latin typeface="Lato" panose="020F0502020204030203" pitchFamily="34" charset="0"/>
                <a:hlinkClick r:id="rId3"/>
              </a:rPr>
              <a:t>ReLU</a:t>
            </a:r>
            <a:r>
              <a:rPr lang="en-US" b="0" i="0" dirty="0">
                <a:solidFill>
                  <a:srgbClr val="212529"/>
                </a:solidFill>
                <a:effectLst/>
                <a:latin typeface="Lato" panose="020F0502020204030203" pitchFamily="34" charset="0"/>
              </a:rPr>
              <a:t> activation in generator for all layers except for the output, which uses tanh.</a:t>
            </a:r>
          </a:p>
        </p:txBody>
      </p:sp>
      <p:sp>
        <p:nvSpPr>
          <p:cNvPr id="4" name="Slide Number Placeholder 3"/>
          <p:cNvSpPr>
            <a:spLocks noGrp="1"/>
          </p:cNvSpPr>
          <p:nvPr>
            <p:ph type="sldNum" sz="quarter" idx="5"/>
          </p:nvPr>
        </p:nvSpPr>
        <p:spPr/>
        <p:txBody>
          <a:bodyPr/>
          <a:lstStyle/>
          <a:p>
            <a:fld id="{EDFD24ED-6D84-47C6-B545-AE217079305B}" type="slidenum">
              <a:rPr lang="en-US" smtClean="0"/>
              <a:t>24</a:t>
            </a:fld>
            <a:endParaRPr lang="en-US"/>
          </a:p>
        </p:txBody>
      </p:sp>
    </p:spTree>
    <p:extLst>
      <p:ext uri="{BB962C8B-B14F-4D97-AF65-F5344CB8AC3E}">
        <p14:creationId xmlns:p14="http://schemas.microsoft.com/office/powerpoint/2010/main" val="1066031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12241623-A064-4BED-B073-BA4D61433402}" type="datetime1">
              <a:rPr lang="en-US" smtClean="0"/>
              <a:t>6/7/2022</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52357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6F86ED0C-1DA7-41F0-94CF-6218B1FEDFF1}" type="datetime1">
              <a:rPr lang="en-US" smtClean="0"/>
              <a:t>6/7/2022</a:t>
            </a:fld>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23851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EECF02AB-6034-4B88-BC5A-7C17CB0EF809}" type="datetime1">
              <a:rPr lang="en-US" smtClean="0"/>
              <a:t>6/7/2022</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73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22F3E5F3-28EE-488F-BD53-B744C06C3DEC}" type="datetime1">
              <a:rPr lang="en-US" smtClean="0"/>
              <a:t>6/7/2022</a:t>
            </a:fld>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86831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E72EB70D-CD01-44DA-83B3-8FEB3383D307}" type="datetime1">
              <a:rPr lang="en-US" smtClean="0"/>
              <a:t>6/7/2022</a:t>
            </a:fld>
            <a:endParaRPr lang="en-US" dirty="0"/>
          </a:p>
        </p:txBody>
      </p:sp>
    </p:spTree>
    <p:extLst>
      <p:ext uri="{BB962C8B-B14F-4D97-AF65-F5344CB8AC3E}">
        <p14:creationId xmlns:p14="http://schemas.microsoft.com/office/powerpoint/2010/main" val="215589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0158CFD-9357-46BE-A189-D637A67C8730}" type="datetime1">
              <a:rPr lang="en-US" smtClean="0"/>
              <a:t>6/7/2022</a:t>
            </a:fld>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63948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7B4742EE-B331-4632-BD10-A82FED6B6FC0}" type="datetime1">
              <a:rPr lang="en-US" smtClean="0"/>
              <a:t>6/7/2022</a:t>
            </a:fld>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983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451BA835-D13F-49F4-8F11-5D576AC65FAD}" type="datetime1">
              <a:rPr lang="en-US" smtClean="0"/>
              <a:t>6/7/2022</a:t>
            </a:fld>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02929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ADBD1799-ACB5-4CB2-86A2-5C574F1C8706}" type="datetime1">
              <a:rPr lang="en-US" smtClean="0"/>
              <a:t>6/7/2022</a:t>
            </a:fld>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8051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ED5DD0D6-7A82-473E-879B-C6ECD6CCCFEC}" type="datetime1">
              <a:rPr lang="en-US" smtClean="0"/>
              <a:t>6/7/2022</a:t>
            </a:fld>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96191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D4605E03-BC17-41A7-854C-DFAB672737DC}" type="datetime1">
              <a:rPr lang="en-US" smtClean="0"/>
              <a:t>6/7/2022</a:t>
            </a:fld>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51999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C4408324-A84C-4A45-93B6-78D079CCE772}" type="datetime1">
              <a:rPr lang="en-US" smtClean="0"/>
              <a:t>6/7/2022</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37421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62" r:id="rId5"/>
    <p:sldLayoutId id="2147483667" r:id="rId6"/>
    <p:sldLayoutId id="2147483663" r:id="rId7"/>
    <p:sldLayoutId id="2147483664" r:id="rId8"/>
    <p:sldLayoutId id="2147483665" r:id="rId9"/>
    <p:sldLayoutId id="2147483666" r:id="rId10"/>
    <p:sldLayoutId id="214748366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image" Target="../media/image25.jpeg"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notesSlide" Target="../notesSlides/notesSlide5.xml" /><Relationship Id="rId1" Type="http://schemas.openxmlformats.org/officeDocument/2006/relationships/slideLayout" Target="../slideLayouts/slideLayout2.xml" /><Relationship Id="rId4" Type="http://schemas.openxmlformats.org/officeDocument/2006/relationships/image" Target="../media/image27.png"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Relationship Id="rId3" Type="http://schemas.openxmlformats.org/officeDocument/2006/relationships/image" Target="../media/image28.gif" /><Relationship Id="rId2" Type="http://schemas.openxmlformats.org/officeDocument/2006/relationships/notesSlide" Target="../notesSlides/notesSlide6.xml"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image" Target="../media/image29.png" /><Relationship Id="rId2" Type="http://schemas.openxmlformats.org/officeDocument/2006/relationships/notesSlide" Target="../notesSlides/notesSlide7.xml"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2" Type="http://schemas.openxmlformats.org/officeDocument/2006/relationships/image" Target="../media/image31.pn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 /><Relationship Id="rId7" Type="http://schemas.openxmlformats.org/officeDocument/2006/relationships/image" Target="../media/image32.png" /><Relationship Id="rId2" Type="http://schemas.openxmlformats.org/officeDocument/2006/relationships/diagramData" Target="../diagrams/data4.xml" /><Relationship Id="rId1" Type="http://schemas.openxmlformats.org/officeDocument/2006/relationships/slideLayout" Target="../slideLayouts/slideLayout2.xml" /><Relationship Id="rId6" Type="http://schemas.microsoft.com/office/2007/relationships/diagramDrawing" Target="../diagrams/drawing4.xml" /><Relationship Id="rId5" Type="http://schemas.openxmlformats.org/officeDocument/2006/relationships/diagramColors" Target="../diagrams/colors4.xml" /><Relationship Id="rId4" Type="http://schemas.openxmlformats.org/officeDocument/2006/relationships/diagramQuickStyle" Target="../diagrams/quickStyle4.xml" /></Relationships>
</file>

<file path=ppt/slides/_rels/slide19.xml.rels><?xml version="1.0" encoding="UTF-8" standalone="yes"?>
<Relationships xmlns="http://schemas.openxmlformats.org/package/2006/relationships"><Relationship Id="rId3" Type="http://schemas.openxmlformats.org/officeDocument/2006/relationships/image" Target="../media/image33.png" /><Relationship Id="rId2" Type="http://schemas.openxmlformats.org/officeDocument/2006/relationships/notesSlide" Target="../notesSlides/notesSlide8.xml" /><Relationship Id="rId1" Type="http://schemas.openxmlformats.org/officeDocument/2006/relationships/slideLayout" Target="../slideLayouts/slideLayout2.xml" /><Relationship Id="rId4" Type="http://schemas.openxmlformats.org/officeDocument/2006/relationships/image" Target="../media/image34.png" /></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 /><Relationship Id="rId7" Type="http://schemas.microsoft.com/office/2007/relationships/diagramDrawing" Target="../diagrams/drawing1.xml" /><Relationship Id="rId2" Type="http://schemas.openxmlformats.org/officeDocument/2006/relationships/image" Target="../media/image2.png" /><Relationship Id="rId1" Type="http://schemas.openxmlformats.org/officeDocument/2006/relationships/slideLayout" Target="../slideLayouts/slideLayout2.xml" /><Relationship Id="rId6" Type="http://schemas.openxmlformats.org/officeDocument/2006/relationships/diagramColors" Target="../diagrams/colors1.xml" /><Relationship Id="rId5" Type="http://schemas.openxmlformats.org/officeDocument/2006/relationships/diagramQuickStyle" Target="../diagrams/quickStyle1.xml" /><Relationship Id="rId4" Type="http://schemas.openxmlformats.org/officeDocument/2006/relationships/diagramLayout" Target="../diagrams/layout1.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1.xml.rels><?xml version="1.0" encoding="UTF-8" standalone="yes"?>
<Relationships xmlns="http://schemas.openxmlformats.org/package/2006/relationships"><Relationship Id="rId2" Type="http://schemas.openxmlformats.org/officeDocument/2006/relationships/image" Target="../media/image35.pn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2" Type="http://schemas.openxmlformats.org/officeDocument/2006/relationships/image" Target="../media/image36.pn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3" Type="http://schemas.openxmlformats.org/officeDocument/2006/relationships/image" Target="../media/image38.png" /><Relationship Id="rId2" Type="http://schemas.openxmlformats.org/officeDocument/2006/relationships/notesSlide" Target="../notesSlides/notesSlide9.xml" /><Relationship Id="rId1" Type="http://schemas.openxmlformats.org/officeDocument/2006/relationships/slideLayout" Target="../slideLayouts/slideLayout2.xml" /><Relationship Id="rId4" Type="http://schemas.openxmlformats.org/officeDocument/2006/relationships/image" Target="../media/image39.png" /></Relationships>
</file>

<file path=ppt/slides/_rels/slide25.xml.rels><?xml version="1.0" encoding="UTF-8" standalone="yes"?>
<Relationships xmlns="http://schemas.openxmlformats.org/package/2006/relationships"><Relationship Id="rId3" Type="http://schemas.openxmlformats.org/officeDocument/2006/relationships/image" Target="../media/image40.png" /><Relationship Id="rId2" Type="http://schemas.openxmlformats.org/officeDocument/2006/relationships/notesSlide" Target="../notesSlides/notesSlide10.xml" /><Relationship Id="rId1" Type="http://schemas.openxmlformats.org/officeDocument/2006/relationships/slideLayout" Target="../slideLayouts/slideLayout2.xml" /><Relationship Id="rId4" Type="http://schemas.openxmlformats.org/officeDocument/2006/relationships/image" Target="../media/image41.png" /></Relationships>
</file>

<file path=ppt/slides/_rels/slide26.xml.rels><?xml version="1.0" encoding="UTF-8" standalone="yes"?>
<Relationships xmlns="http://schemas.openxmlformats.org/package/2006/relationships"><Relationship Id="rId3" Type="http://schemas.openxmlformats.org/officeDocument/2006/relationships/image" Target="../media/image42.png" /><Relationship Id="rId2" Type="http://schemas.openxmlformats.org/officeDocument/2006/relationships/notesSlide" Target="../notesSlides/notesSlide11.xml" /><Relationship Id="rId1" Type="http://schemas.openxmlformats.org/officeDocument/2006/relationships/slideLayout" Target="../slideLayouts/slideLayout2.xml" /><Relationship Id="rId4" Type="http://schemas.openxmlformats.org/officeDocument/2006/relationships/image" Target="../media/image43.png" /></Relationships>
</file>

<file path=ppt/slides/_rels/slide27.xml.rels><?xml version="1.0" encoding="UTF-8" standalone="yes"?>
<Relationships xmlns="http://schemas.openxmlformats.org/package/2006/relationships"><Relationship Id="rId3" Type="http://schemas.openxmlformats.org/officeDocument/2006/relationships/image" Target="../media/image44.png" /><Relationship Id="rId2" Type="http://schemas.openxmlformats.org/officeDocument/2006/relationships/notesSlide" Target="../notesSlides/notesSlide12.xml" /><Relationship Id="rId1" Type="http://schemas.openxmlformats.org/officeDocument/2006/relationships/slideLayout" Target="../slideLayouts/slideLayout2.xml" /><Relationship Id="rId4" Type="http://schemas.openxmlformats.org/officeDocument/2006/relationships/image" Target="../media/image45.png" /></Relationships>
</file>

<file path=ppt/slides/_rels/slide28.xml.rels><?xml version="1.0" encoding="UTF-8" standalone="yes"?>
<Relationships xmlns="http://schemas.openxmlformats.org/package/2006/relationships"><Relationship Id="rId3" Type="http://schemas.openxmlformats.org/officeDocument/2006/relationships/image" Target="../media/image46.png" /><Relationship Id="rId2" Type="http://schemas.openxmlformats.org/officeDocument/2006/relationships/notesSlide" Target="../notesSlides/notesSlide13.xml" /><Relationship Id="rId1" Type="http://schemas.openxmlformats.org/officeDocument/2006/relationships/slideLayout" Target="../slideLayouts/slideLayout2.xml" /><Relationship Id="rId4" Type="http://schemas.openxmlformats.org/officeDocument/2006/relationships/image" Target="../media/image47.png" /></Relationships>
</file>

<file path=ppt/slides/_rels/slide29.xml.rels><?xml version="1.0" encoding="UTF-8" standalone="yes"?>
<Relationships xmlns="http://schemas.openxmlformats.org/package/2006/relationships"><Relationship Id="rId2" Type="http://schemas.openxmlformats.org/officeDocument/2006/relationships/image" Target="../media/image48.jpeg"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Relationship Id="rId8" Type="http://schemas.openxmlformats.org/officeDocument/2006/relationships/image" Target="../media/image50.png" /><Relationship Id="rId3" Type="http://schemas.openxmlformats.org/officeDocument/2006/relationships/diagramLayout" Target="../diagrams/layout5.xml" /><Relationship Id="rId7" Type="http://schemas.openxmlformats.org/officeDocument/2006/relationships/image" Target="../media/image49.png" /><Relationship Id="rId2" Type="http://schemas.openxmlformats.org/officeDocument/2006/relationships/diagramData" Target="../diagrams/data5.xml" /><Relationship Id="rId1" Type="http://schemas.openxmlformats.org/officeDocument/2006/relationships/slideLayout" Target="../slideLayouts/slideLayout2.xml" /><Relationship Id="rId6" Type="http://schemas.microsoft.com/office/2007/relationships/diagramDrawing" Target="../diagrams/drawing5.xml" /><Relationship Id="rId5" Type="http://schemas.openxmlformats.org/officeDocument/2006/relationships/diagramColors" Target="../diagrams/colors5.xml" /><Relationship Id="rId4" Type="http://schemas.openxmlformats.org/officeDocument/2006/relationships/diagramQuickStyle" Target="../diagrams/quickStyle5.xml" /></Relationships>
</file>

<file path=ppt/slides/_rels/slide31.xml.rels><?xml version="1.0" encoding="UTF-8" standalone="yes"?>
<Relationships xmlns="http://schemas.openxmlformats.org/package/2006/relationships"><Relationship Id="rId3" Type="http://schemas.openxmlformats.org/officeDocument/2006/relationships/image" Target="../media/image51.png" /><Relationship Id="rId2" Type="http://schemas.openxmlformats.org/officeDocument/2006/relationships/notesSlide" Target="../notesSlides/notesSlide14.xml" /><Relationship Id="rId1" Type="http://schemas.openxmlformats.org/officeDocument/2006/relationships/slideLayout" Target="../slideLayouts/slideLayout2.xml" /><Relationship Id="rId4" Type="http://schemas.openxmlformats.org/officeDocument/2006/relationships/image" Target="../media/image52.png" /></Relationships>
</file>

<file path=ppt/slides/_rels/slide32.xml.rels><?xml version="1.0" encoding="UTF-8" standalone="yes"?>
<Relationships xmlns="http://schemas.openxmlformats.org/package/2006/relationships"><Relationship Id="rId3" Type="http://schemas.openxmlformats.org/officeDocument/2006/relationships/image" Target="../media/image53.png" /><Relationship Id="rId2" Type="http://schemas.openxmlformats.org/officeDocument/2006/relationships/notesSlide" Target="../notesSlides/notesSlide15.xml" /><Relationship Id="rId1" Type="http://schemas.openxmlformats.org/officeDocument/2006/relationships/slideLayout" Target="../slideLayouts/slideLayout2.xml" /><Relationship Id="rId4" Type="http://schemas.openxmlformats.org/officeDocument/2006/relationships/image" Target="../media/image54.png" /></Relationships>
</file>

<file path=ppt/slides/_rels/slide33.xml.rels><?xml version="1.0" encoding="UTF-8" standalone="yes"?>
<Relationships xmlns="http://schemas.openxmlformats.org/package/2006/relationships"><Relationship Id="rId3" Type="http://schemas.openxmlformats.org/officeDocument/2006/relationships/image" Target="../media/image55.png" /><Relationship Id="rId2" Type="http://schemas.openxmlformats.org/officeDocument/2006/relationships/notesSlide" Target="../notesSlides/notesSlide16.xml" /><Relationship Id="rId1" Type="http://schemas.openxmlformats.org/officeDocument/2006/relationships/slideLayout" Target="../slideLayouts/slideLayout2.xml" /><Relationship Id="rId4" Type="http://schemas.openxmlformats.org/officeDocument/2006/relationships/image" Target="../media/image56.png" /></Relationships>
</file>

<file path=ppt/slides/_rels/slide34.xml.rels><?xml version="1.0" encoding="UTF-8" standalone="yes"?>
<Relationships xmlns="http://schemas.openxmlformats.org/package/2006/relationships"><Relationship Id="rId3" Type="http://schemas.openxmlformats.org/officeDocument/2006/relationships/image" Target="../media/image57.png" /><Relationship Id="rId2" Type="http://schemas.openxmlformats.org/officeDocument/2006/relationships/notesSlide" Target="../notesSlides/notesSlide17.xml" /><Relationship Id="rId1" Type="http://schemas.openxmlformats.org/officeDocument/2006/relationships/slideLayout" Target="../slideLayouts/slideLayout2.xml" /><Relationship Id="rId4" Type="http://schemas.openxmlformats.org/officeDocument/2006/relationships/image" Target="../media/image58.png"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2" Type="http://schemas.openxmlformats.org/officeDocument/2006/relationships/image" Target="../media/image58.pn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3" Type="http://schemas.openxmlformats.org/officeDocument/2006/relationships/image" Target="../media/image59.png" /><Relationship Id="rId2" Type="http://schemas.openxmlformats.org/officeDocument/2006/relationships/notesSlide" Target="../notesSlides/notesSlide18.xml" /><Relationship Id="rId1" Type="http://schemas.openxmlformats.org/officeDocument/2006/relationships/slideLayout" Target="../slideLayouts/slideLayout2.xml" /><Relationship Id="rId4" Type="http://schemas.microsoft.com/office/2007/relationships/hdphoto" Target="../media/hdphoto1.wdp"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8" Type="http://schemas.openxmlformats.org/officeDocument/2006/relationships/image" Target="../media/image20.png" /><Relationship Id="rId3" Type="http://schemas.openxmlformats.org/officeDocument/2006/relationships/diagramLayout" Target="../diagrams/layout2.xml" /><Relationship Id="rId7" Type="http://schemas.openxmlformats.org/officeDocument/2006/relationships/image" Target="../media/image19.png" /><Relationship Id="rId2" Type="http://schemas.openxmlformats.org/officeDocument/2006/relationships/diagramData" Target="../diagrams/data2.xml" /><Relationship Id="rId1" Type="http://schemas.openxmlformats.org/officeDocument/2006/relationships/slideLayout" Target="../slideLayouts/slideLayout2.xml" /><Relationship Id="rId6" Type="http://schemas.microsoft.com/office/2007/relationships/diagramDrawing" Target="../diagrams/drawing2.xml" /><Relationship Id="rId5" Type="http://schemas.openxmlformats.org/officeDocument/2006/relationships/diagramColors" Target="../diagrams/colors2.xml" /><Relationship Id="rId4" Type="http://schemas.openxmlformats.org/officeDocument/2006/relationships/diagramQuickStyle" Target="../diagrams/quickStyle2.xml" /></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notesSlide" Target="../notesSlides/notesSlide2.xml" /><Relationship Id="rId1" Type="http://schemas.openxmlformats.org/officeDocument/2006/relationships/slideLayout" Target="../slideLayouts/slideLayout2.xml" /><Relationship Id="rId4" Type="http://schemas.openxmlformats.org/officeDocument/2006/relationships/image" Target="../media/image22.png" /></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 /><Relationship Id="rId2" Type="http://schemas.openxmlformats.org/officeDocument/2006/relationships/diagramData" Target="../diagrams/data3.xml" /><Relationship Id="rId1" Type="http://schemas.openxmlformats.org/officeDocument/2006/relationships/slideLayout" Target="../slideLayouts/slideLayout2.xml" /><Relationship Id="rId6" Type="http://schemas.microsoft.com/office/2007/relationships/diagramDrawing" Target="../diagrams/drawing3.xml" /><Relationship Id="rId5" Type="http://schemas.openxmlformats.org/officeDocument/2006/relationships/diagramColors" Target="../diagrams/colors3.xml" /><Relationship Id="rId4" Type="http://schemas.openxmlformats.org/officeDocument/2006/relationships/diagramQuickStyle" Target="../diagrams/quickStyle3.xml" /></Relationships>
</file>

<file path=ppt/slides/_rels/slide8.xml.rels><?xml version="1.0" encoding="UTF-8" standalone="yes"?>
<Relationships xmlns="http://schemas.openxmlformats.org/package/2006/relationships"><Relationship Id="rId3" Type="http://schemas.openxmlformats.org/officeDocument/2006/relationships/image" Target="../media/image23.jpg" /><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0" name="Rectangle 31">
            <a:extLst>
              <a:ext uri="{FF2B5EF4-FFF2-40B4-BE49-F238E27FC236}">
                <a16:creationId xmlns:a16="http://schemas.microsoft.com/office/drawing/2014/main" id="{F3E416D2-D994-4F7A-8F62-B28B11BE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26" name="Picture 3" descr="Black and white molecular model">
            <a:extLst>
              <a:ext uri="{FF2B5EF4-FFF2-40B4-BE49-F238E27FC236}">
                <a16:creationId xmlns:a16="http://schemas.microsoft.com/office/drawing/2014/main" id="{80EFDE64-D1D9-DE49-828C-3CADBF8AFC29}"/>
              </a:ext>
            </a:extLst>
          </p:cNvPr>
          <p:cNvPicPr>
            <a:picLocks noChangeAspect="1"/>
          </p:cNvPicPr>
          <p:nvPr/>
        </p:nvPicPr>
        <p:blipFill rotWithShape="1">
          <a:blip r:embed="rId2"/>
          <a:srcRect r="25"/>
          <a:stretch/>
        </p:blipFill>
        <p:spPr>
          <a:xfrm>
            <a:off x="1524" y="10"/>
            <a:ext cx="12188952" cy="6857990"/>
          </a:xfrm>
          <a:prstGeom prst="rect">
            <a:avLst/>
          </a:prstGeom>
        </p:spPr>
      </p:pic>
      <p:sp>
        <p:nvSpPr>
          <p:cNvPr id="41" name="Freeform: Shape 33">
            <a:extLst>
              <a:ext uri="{FF2B5EF4-FFF2-40B4-BE49-F238E27FC236}">
                <a16:creationId xmlns:a16="http://schemas.microsoft.com/office/drawing/2014/main" id="{746D3498-BB0C-4BBC-957B-FC6466C80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15949" y="0"/>
            <a:ext cx="7476051" cy="6858000"/>
          </a:xfrm>
          <a:custGeom>
            <a:avLst/>
            <a:gdLst>
              <a:gd name="connsiteX0" fmla="*/ 0 w 7476051"/>
              <a:gd name="connsiteY0" fmla="*/ 0 h 6858000"/>
              <a:gd name="connsiteX1" fmla="*/ 348024 w 7476051"/>
              <a:gd name="connsiteY1" fmla="*/ 0 h 6858000"/>
              <a:gd name="connsiteX2" fmla="*/ 681975 w 7476051"/>
              <a:gd name="connsiteY2" fmla="*/ 0 h 6858000"/>
              <a:gd name="connsiteX3" fmla="*/ 1555845 w 7476051"/>
              <a:gd name="connsiteY3" fmla="*/ 0 h 6858000"/>
              <a:gd name="connsiteX4" fmla="*/ 1568054 w 7476051"/>
              <a:gd name="connsiteY4" fmla="*/ 0 h 6858000"/>
              <a:gd name="connsiteX5" fmla="*/ 1693495 w 7476051"/>
              <a:gd name="connsiteY5" fmla="*/ 0 h 6858000"/>
              <a:gd name="connsiteX6" fmla="*/ 3186636 w 7476051"/>
              <a:gd name="connsiteY6" fmla="*/ 0 h 6858000"/>
              <a:gd name="connsiteX7" fmla="*/ 5853028 w 7476051"/>
              <a:gd name="connsiteY7" fmla="*/ 0 h 6858000"/>
              <a:gd name="connsiteX8" fmla="*/ 5875152 w 7476051"/>
              <a:gd name="connsiteY8" fmla="*/ 14997 h 6858000"/>
              <a:gd name="connsiteX9" fmla="*/ 7476051 w 7476051"/>
              <a:gd name="connsiteY9" fmla="*/ 3621656 h 6858000"/>
              <a:gd name="connsiteX10" fmla="*/ 5601701 w 7476051"/>
              <a:gd name="connsiteY10" fmla="*/ 6374814 h 6858000"/>
              <a:gd name="connsiteX11" fmla="*/ 5085053 w 7476051"/>
              <a:gd name="connsiteY11" fmla="*/ 6780599 h 6858000"/>
              <a:gd name="connsiteX12" fmla="*/ 4973297 w 7476051"/>
              <a:gd name="connsiteY12" fmla="*/ 6858000 h 6858000"/>
              <a:gd name="connsiteX13" fmla="*/ 3186636 w 7476051"/>
              <a:gd name="connsiteY13" fmla="*/ 6858000 h 6858000"/>
              <a:gd name="connsiteX14" fmla="*/ 1568054 w 7476051"/>
              <a:gd name="connsiteY14" fmla="*/ 6858000 h 6858000"/>
              <a:gd name="connsiteX15" fmla="*/ 1555845 w 7476051"/>
              <a:gd name="connsiteY15" fmla="*/ 6858000 h 6858000"/>
              <a:gd name="connsiteX16" fmla="*/ 1385101 w 7476051"/>
              <a:gd name="connsiteY16" fmla="*/ 6858000 h 6858000"/>
              <a:gd name="connsiteX17" fmla="*/ 681975 w 7476051"/>
              <a:gd name="connsiteY17" fmla="*/ 6858000 h 6858000"/>
              <a:gd name="connsiteX18" fmla="*/ 348024 w 7476051"/>
              <a:gd name="connsiteY18" fmla="*/ 6858000 h 6858000"/>
              <a:gd name="connsiteX19" fmla="*/ 0 w 7476051"/>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76051" h="6858000">
                <a:moveTo>
                  <a:pt x="0" y="0"/>
                </a:moveTo>
                <a:lnTo>
                  <a:pt x="348024" y="0"/>
                </a:lnTo>
                <a:lnTo>
                  <a:pt x="681975" y="0"/>
                </a:lnTo>
                <a:lnTo>
                  <a:pt x="1555845" y="0"/>
                </a:lnTo>
                <a:lnTo>
                  <a:pt x="1568054" y="0"/>
                </a:lnTo>
                <a:lnTo>
                  <a:pt x="1693495" y="0"/>
                </a:lnTo>
                <a:lnTo>
                  <a:pt x="3186636" y="0"/>
                </a:lnTo>
                <a:lnTo>
                  <a:pt x="5853028" y="0"/>
                </a:lnTo>
                <a:lnTo>
                  <a:pt x="5875152" y="14997"/>
                </a:lnTo>
                <a:cubicBezTo>
                  <a:pt x="6902315" y="754641"/>
                  <a:pt x="7476051" y="2093192"/>
                  <a:pt x="7476051" y="3621656"/>
                </a:cubicBezTo>
                <a:cubicBezTo>
                  <a:pt x="7476051" y="4969131"/>
                  <a:pt x="6547326" y="5602839"/>
                  <a:pt x="5601701" y="6374814"/>
                </a:cubicBezTo>
                <a:cubicBezTo>
                  <a:pt x="5429498" y="6515397"/>
                  <a:pt x="5258871" y="6653108"/>
                  <a:pt x="5085053" y="6780599"/>
                </a:cubicBezTo>
                <a:lnTo>
                  <a:pt x="4973297" y="6858000"/>
                </a:lnTo>
                <a:lnTo>
                  <a:pt x="3186636" y="6858000"/>
                </a:lnTo>
                <a:lnTo>
                  <a:pt x="1568054" y="6858000"/>
                </a:lnTo>
                <a:lnTo>
                  <a:pt x="1555845" y="6858000"/>
                </a:lnTo>
                <a:lnTo>
                  <a:pt x="1385101" y="6858000"/>
                </a:lnTo>
                <a:lnTo>
                  <a:pt x="681975" y="6858000"/>
                </a:lnTo>
                <a:lnTo>
                  <a:pt x="348024" y="6858000"/>
                </a:lnTo>
                <a:lnTo>
                  <a:pt x="0" y="6858000"/>
                </a:ln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35">
            <a:extLst>
              <a:ext uri="{FF2B5EF4-FFF2-40B4-BE49-F238E27FC236}">
                <a16:creationId xmlns:a16="http://schemas.microsoft.com/office/drawing/2014/main" id="{7539A79B-DFBA-4781-B0DE-4044B072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97492"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3" name="Freeform: Shape 37">
            <a:extLst>
              <a:ext uri="{FF2B5EF4-FFF2-40B4-BE49-F238E27FC236}">
                <a16:creationId xmlns:a16="http://schemas.microsoft.com/office/drawing/2014/main" id="{3D8EFB43-661E-4B15-BA65-39CC17EF71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10788"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0DE020CA-97AB-4DE0-8A0E-DC2A25FBF8D0}"/>
              </a:ext>
            </a:extLst>
          </p:cNvPr>
          <p:cNvSpPr>
            <a:spLocks noGrp="1"/>
          </p:cNvSpPr>
          <p:nvPr>
            <p:ph type="ctrTitle"/>
          </p:nvPr>
        </p:nvSpPr>
        <p:spPr>
          <a:xfrm>
            <a:off x="5781675" y="1346268"/>
            <a:ext cx="5932755" cy="3285207"/>
          </a:xfrm>
        </p:spPr>
        <p:txBody>
          <a:bodyPr>
            <a:normAutofit/>
          </a:bodyPr>
          <a:lstStyle/>
          <a:p>
            <a:pPr>
              <a:lnSpc>
                <a:spcPct val="110000"/>
              </a:lnSpc>
            </a:pPr>
            <a:r>
              <a:rPr lang="en-US" sz="4600">
                <a:solidFill>
                  <a:schemeClr val="bg1"/>
                </a:solidFill>
              </a:rPr>
              <a:t>GAN VARIANTS FOR FASHION MNIST DATASET</a:t>
            </a:r>
          </a:p>
        </p:txBody>
      </p:sp>
      <p:sp>
        <p:nvSpPr>
          <p:cNvPr id="3" name="Subtitle 2">
            <a:extLst>
              <a:ext uri="{FF2B5EF4-FFF2-40B4-BE49-F238E27FC236}">
                <a16:creationId xmlns:a16="http://schemas.microsoft.com/office/drawing/2014/main" id="{ED02E81C-485E-4CBF-9465-457DDCAE7D4C}"/>
              </a:ext>
            </a:extLst>
          </p:cNvPr>
          <p:cNvSpPr>
            <a:spLocks noGrp="1"/>
          </p:cNvSpPr>
          <p:nvPr>
            <p:ph type="subTitle" idx="1"/>
          </p:nvPr>
        </p:nvSpPr>
        <p:spPr>
          <a:xfrm>
            <a:off x="5780151" y="4631475"/>
            <a:ext cx="5934278" cy="1150200"/>
          </a:xfrm>
        </p:spPr>
        <p:txBody>
          <a:bodyPr>
            <a:normAutofit/>
          </a:bodyPr>
          <a:lstStyle/>
          <a:p>
            <a:r>
              <a:rPr lang="en-US">
                <a:solidFill>
                  <a:schemeClr val="bg1"/>
                </a:solidFill>
              </a:rPr>
              <a:t>By Ghadeer</a:t>
            </a:r>
          </a:p>
        </p:txBody>
      </p:sp>
    </p:spTree>
    <p:extLst>
      <p:ext uri="{BB962C8B-B14F-4D97-AF65-F5344CB8AC3E}">
        <p14:creationId xmlns:p14="http://schemas.microsoft.com/office/powerpoint/2010/main" val="273774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21" name="Group 20">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22" name="Freeform: Shape 21">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5" name="Freeform: Shape 24">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73FC3D5F-53DE-432E-B877-2210E8A9AE0E}"/>
              </a:ext>
            </a:extLst>
          </p:cNvPr>
          <p:cNvSpPr>
            <a:spLocks noGrp="1"/>
          </p:cNvSpPr>
          <p:nvPr>
            <p:ph type="title"/>
          </p:nvPr>
        </p:nvSpPr>
        <p:spPr>
          <a:xfrm>
            <a:off x="1920875" y="442913"/>
            <a:ext cx="6857365" cy="1344612"/>
          </a:xfrm>
        </p:spPr>
        <p:txBody>
          <a:bodyPr anchor="b">
            <a:normAutofit/>
          </a:bodyPr>
          <a:lstStyle/>
          <a:p>
            <a:pPr>
              <a:lnSpc>
                <a:spcPct val="120000"/>
              </a:lnSpc>
            </a:pPr>
            <a:r>
              <a:rPr lang="en-US" sz="3000" dirty="0"/>
              <a:t>Problem</a:t>
            </a:r>
          </a:p>
        </p:txBody>
      </p:sp>
      <p:sp>
        <p:nvSpPr>
          <p:cNvPr id="3" name="Content Placeholder 2">
            <a:extLst>
              <a:ext uri="{FF2B5EF4-FFF2-40B4-BE49-F238E27FC236}">
                <a16:creationId xmlns:a16="http://schemas.microsoft.com/office/drawing/2014/main" id="{00EF7CB6-CF6B-463B-9BC3-8B1A812167CC}"/>
              </a:ext>
            </a:extLst>
          </p:cNvPr>
          <p:cNvSpPr>
            <a:spLocks noGrp="1"/>
          </p:cNvSpPr>
          <p:nvPr>
            <p:ph idx="1"/>
          </p:nvPr>
        </p:nvSpPr>
        <p:spPr>
          <a:xfrm>
            <a:off x="1920875" y="2082950"/>
            <a:ext cx="6857365" cy="3651250"/>
          </a:xfrm>
        </p:spPr>
        <p:txBody>
          <a:bodyPr>
            <a:normAutofit/>
          </a:bodyPr>
          <a:lstStyle/>
          <a:p>
            <a:pPr marL="285750" indent="-285750">
              <a:lnSpc>
                <a:spcPct val="130000"/>
              </a:lnSpc>
              <a:buFont typeface="Arial" panose="020B0604020202020204" pitchFamily="34" charset="0"/>
              <a:buChar char="•"/>
            </a:pPr>
            <a:r>
              <a:rPr lang="en-US" sz="1500" dirty="0"/>
              <a:t>Find the best GAN to generate images based on Fashion MNIST dataset</a:t>
            </a:r>
          </a:p>
          <a:p>
            <a:pPr marL="285750" indent="-285750">
              <a:lnSpc>
                <a:spcPct val="130000"/>
              </a:lnSpc>
              <a:buFont typeface="Arial" panose="020B0604020202020204" pitchFamily="34" charset="0"/>
              <a:buChar char="•"/>
            </a:pPr>
            <a:r>
              <a:rPr lang="en-US" sz="1500" dirty="0"/>
              <a:t>Comparing the generated images of different types of GAN</a:t>
            </a:r>
          </a:p>
        </p:txBody>
      </p:sp>
    </p:spTree>
    <p:extLst>
      <p:ext uri="{BB962C8B-B14F-4D97-AF65-F5344CB8AC3E}">
        <p14:creationId xmlns:p14="http://schemas.microsoft.com/office/powerpoint/2010/main" val="147032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3" name="Picture 42" descr="Blue abstract design with square in middle and lines">
            <a:extLst>
              <a:ext uri="{FF2B5EF4-FFF2-40B4-BE49-F238E27FC236}">
                <a16:creationId xmlns:a16="http://schemas.microsoft.com/office/drawing/2014/main" id="{2A0899EB-B414-9DE1-A2DF-1E9FD7E32479}"/>
              </a:ext>
            </a:extLst>
          </p:cNvPr>
          <p:cNvPicPr>
            <a:picLocks noChangeAspect="1"/>
          </p:cNvPicPr>
          <p:nvPr/>
        </p:nvPicPr>
        <p:blipFill rotWithShape="1">
          <a:blip r:embed="rId2"/>
          <a:srcRect t="12430" r="-1" b="-1"/>
          <a:stretch/>
        </p:blipFill>
        <p:spPr>
          <a:xfrm>
            <a:off x="1524" y="10"/>
            <a:ext cx="12188952" cy="6857990"/>
          </a:xfrm>
          <a:prstGeom prst="rect">
            <a:avLst/>
          </a:prstGeom>
        </p:spPr>
      </p:pic>
      <p:sp>
        <p:nvSpPr>
          <p:cNvPr id="60" name="Freeform: Shape 59">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Shape 61">
            <a:extLst>
              <a:ext uri="{FF2B5EF4-FFF2-40B4-BE49-F238E27FC236}">
                <a16:creationId xmlns:a16="http://schemas.microsoft.com/office/drawing/2014/main" id="{C87A50C4-1191-461A-9E09-C8057F2AF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035" y="0"/>
            <a:ext cx="2265453" cy="6858000"/>
          </a:xfrm>
          <a:custGeom>
            <a:avLst/>
            <a:gdLst>
              <a:gd name="connsiteX0" fmla="*/ 1117108 w 2265453"/>
              <a:gd name="connsiteY0" fmla="*/ 0 h 6858000"/>
              <a:gd name="connsiteX1" fmla="*/ 1099628 w 2265453"/>
              <a:gd name="connsiteY1" fmla="*/ 0 h 6858000"/>
              <a:gd name="connsiteX2" fmla="*/ 1175238 w 2265453"/>
              <a:gd name="connsiteY2" fmla="*/ 82371 h 6858000"/>
              <a:gd name="connsiteX3" fmla="*/ 2240276 w 2265453"/>
              <a:gd name="connsiteY3" fmla="*/ 3734791 h 6858000"/>
              <a:gd name="connsiteX4" fmla="*/ 274951 w 2265453"/>
              <a:gd name="connsiteY4" fmla="*/ 6634678 h 6858000"/>
              <a:gd name="connsiteX5" fmla="*/ 12802 w 2265453"/>
              <a:gd name="connsiteY5" fmla="*/ 6848127 h 6858000"/>
              <a:gd name="connsiteX6" fmla="*/ 0 w 2265453"/>
              <a:gd name="connsiteY6" fmla="*/ 6858000 h 6858000"/>
              <a:gd name="connsiteX7" fmla="*/ 19410 w 2265453"/>
              <a:gd name="connsiteY7" fmla="*/ 6858000 h 6858000"/>
              <a:gd name="connsiteX8" fmla="*/ 31082 w 2265453"/>
              <a:gd name="connsiteY8" fmla="*/ 6848998 h 6858000"/>
              <a:gd name="connsiteX9" fmla="*/ 293230 w 2265453"/>
              <a:gd name="connsiteY9" fmla="*/ 6635549 h 6858000"/>
              <a:gd name="connsiteX10" fmla="*/ 2258555 w 2265453"/>
              <a:gd name="connsiteY10" fmla="*/ 3735662 h 6858000"/>
              <a:gd name="connsiteX11" fmla="*/ 1193518 w 2265453"/>
              <a:gd name="connsiteY11" fmla="*/ 832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5453" h="6858000">
                <a:moveTo>
                  <a:pt x="1117108" y="0"/>
                </a:moveTo>
                <a:lnTo>
                  <a:pt x="1099628" y="0"/>
                </a:lnTo>
                <a:lnTo>
                  <a:pt x="1175238" y="82371"/>
                </a:lnTo>
                <a:cubicBezTo>
                  <a:pt x="1926546" y="957940"/>
                  <a:pt x="2303836" y="2277119"/>
                  <a:pt x="2240276" y="3734791"/>
                </a:cubicBezTo>
                <a:cubicBezTo>
                  <a:pt x="2176522" y="5196911"/>
                  <a:pt x="1237280" y="5841173"/>
                  <a:pt x="274951" y="6634678"/>
                </a:cubicBezTo>
                <a:cubicBezTo>
                  <a:pt x="187328" y="6706930"/>
                  <a:pt x="100126" y="6778421"/>
                  <a:pt x="12802" y="6848127"/>
                </a:cubicBezTo>
                <a:lnTo>
                  <a:pt x="0" y="6858000"/>
                </a:lnTo>
                <a:lnTo>
                  <a:pt x="19410" y="6858000"/>
                </a:lnTo>
                <a:lnTo>
                  <a:pt x="31082" y="6848998"/>
                </a:lnTo>
                <a:cubicBezTo>
                  <a:pt x="118405" y="6779292"/>
                  <a:pt x="205608" y="6707801"/>
                  <a:pt x="293230" y="6635549"/>
                </a:cubicBezTo>
                <a:cubicBezTo>
                  <a:pt x="1255560" y="5842045"/>
                  <a:pt x="2194802" y="5197782"/>
                  <a:pt x="2258555" y="3735662"/>
                </a:cubicBezTo>
                <a:cubicBezTo>
                  <a:pt x="2322115" y="2277991"/>
                  <a:pt x="1944825" y="958811"/>
                  <a:pt x="1193518" y="83243"/>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4" name="Freeform: Shape 63">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03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6" name="Freeform: Shape 65">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8" name="Freeform: Shape 67">
            <a:extLst>
              <a:ext uri="{FF2B5EF4-FFF2-40B4-BE49-F238E27FC236}">
                <a16:creationId xmlns:a16="http://schemas.microsoft.com/office/drawing/2014/main" id="{46934B3C-D73F-4CD0-95B1-0244D662D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3292"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11D2C011-D02F-4F2E-A1D9-293416E9049B}"/>
              </a:ext>
            </a:extLst>
          </p:cNvPr>
          <p:cNvSpPr>
            <a:spLocks noGrp="1"/>
          </p:cNvSpPr>
          <p:nvPr>
            <p:ph type="ctrTitle"/>
          </p:nvPr>
        </p:nvSpPr>
        <p:spPr>
          <a:xfrm>
            <a:off x="2190750" y="1346268"/>
            <a:ext cx="7810500" cy="2508280"/>
          </a:xfrm>
        </p:spPr>
        <p:txBody>
          <a:bodyPr anchor="b">
            <a:normAutofit/>
          </a:bodyPr>
          <a:lstStyle/>
          <a:p>
            <a:pPr algn="ctr"/>
            <a:r>
              <a:rPr lang="en-US" sz="6700" dirty="0"/>
              <a:t>Implementation</a:t>
            </a:r>
          </a:p>
        </p:txBody>
      </p:sp>
    </p:spTree>
    <p:extLst>
      <p:ext uri="{BB962C8B-B14F-4D97-AF65-F5344CB8AC3E}">
        <p14:creationId xmlns:p14="http://schemas.microsoft.com/office/powerpoint/2010/main" val="336285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593B4D24-F4A8-4141-A20A-E0575D1996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3" name="Freeform: Shape 11">
            <a:extLst>
              <a:ext uri="{FF2B5EF4-FFF2-40B4-BE49-F238E27FC236}">
                <a16:creationId xmlns:a16="http://schemas.microsoft.com/office/drawing/2014/main" id="{9F87E4D0-D347-4DA8-81D7-104733308B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293" y="1074738"/>
            <a:ext cx="4906732" cy="467981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13">
            <a:extLst>
              <a:ext uri="{FF2B5EF4-FFF2-40B4-BE49-F238E27FC236}">
                <a16:creationId xmlns:a16="http://schemas.microsoft.com/office/drawing/2014/main" id="{9DC9CEF6-58E1-4D78-BBBE-76F779AD9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555" y="898498"/>
            <a:ext cx="5298208" cy="503229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15">
            <a:extLst>
              <a:ext uri="{FF2B5EF4-FFF2-40B4-BE49-F238E27FC236}">
                <a16:creationId xmlns:a16="http://schemas.microsoft.com/office/drawing/2014/main" id="{47AF1248-67F7-4FEF-8D1D-FE33661A9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266" y="993913"/>
            <a:ext cx="5101442" cy="485195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58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514E0682-F14B-4542-8D40-99F37185BC32}"/>
              </a:ext>
            </a:extLst>
          </p:cNvPr>
          <p:cNvSpPr>
            <a:spLocks noGrp="1"/>
          </p:cNvSpPr>
          <p:nvPr>
            <p:ph idx="1"/>
          </p:nvPr>
        </p:nvSpPr>
        <p:spPr>
          <a:xfrm>
            <a:off x="697266" y="1402549"/>
            <a:ext cx="8584452" cy="2857339"/>
          </a:xfrm>
        </p:spPr>
        <p:txBody>
          <a:bodyPr>
            <a:noAutofit/>
          </a:bodyPr>
          <a:lstStyle/>
          <a:p>
            <a:pPr>
              <a:lnSpc>
                <a:spcPct val="150000"/>
              </a:lnSpc>
            </a:pPr>
            <a:r>
              <a:rPr lang="en-US" sz="1400" dirty="0"/>
              <a:t>Training set of 60,000 samples </a:t>
            </a:r>
          </a:p>
          <a:p>
            <a:pPr>
              <a:lnSpc>
                <a:spcPct val="150000"/>
              </a:lnSpc>
            </a:pPr>
            <a:r>
              <a:rPr lang="en-US" sz="1400" dirty="0"/>
              <a:t>28x28 grayscale picture with a label from one of ten categories</a:t>
            </a:r>
          </a:p>
          <a:p>
            <a:pPr>
              <a:lnSpc>
                <a:spcPct val="150000"/>
              </a:lnSpc>
            </a:pPr>
            <a:r>
              <a:rPr lang="en-US" sz="1400" dirty="0"/>
              <a:t>785 columns, the first contains class labels, the others are the pixel values</a:t>
            </a:r>
          </a:p>
        </p:txBody>
      </p:sp>
      <p:pic>
        <p:nvPicPr>
          <p:cNvPr id="9" name="Picture 8" descr="C:\Users\LENOVO\AppData\Local\Microsoft\Windows\INetCache\Content.MSO\70F3A696.tmp">
            <a:extLst>
              <a:ext uri="{FF2B5EF4-FFF2-40B4-BE49-F238E27FC236}">
                <a16:creationId xmlns:a16="http://schemas.microsoft.com/office/drawing/2014/main" id="{8974FB78-E128-4854-8DC2-7CF110AD093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536197" y="3373881"/>
            <a:ext cx="5943600" cy="2265045"/>
          </a:xfrm>
          <a:prstGeom prst="rect">
            <a:avLst/>
          </a:prstGeom>
          <a:noFill/>
          <a:ln>
            <a:noFill/>
          </a:ln>
        </p:spPr>
      </p:pic>
      <p:pic>
        <p:nvPicPr>
          <p:cNvPr id="10" name="Picture 9" descr="C:\Users\LENOVO\AppData\Local\Microsoft\Windows\INetCache\Content.MSO\BA04714.tmp">
            <a:extLst>
              <a:ext uri="{FF2B5EF4-FFF2-40B4-BE49-F238E27FC236}">
                <a16:creationId xmlns:a16="http://schemas.microsoft.com/office/drawing/2014/main" id="{524C3D94-E2A0-4201-9AAD-1BB6D51DE3D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95899" y="3039554"/>
            <a:ext cx="4305300" cy="2933700"/>
          </a:xfrm>
          <a:prstGeom prst="rect">
            <a:avLst/>
          </a:prstGeom>
          <a:noFill/>
          <a:ln>
            <a:noFill/>
          </a:ln>
        </p:spPr>
      </p:pic>
      <p:sp>
        <p:nvSpPr>
          <p:cNvPr id="2" name="Title 1">
            <a:extLst>
              <a:ext uri="{FF2B5EF4-FFF2-40B4-BE49-F238E27FC236}">
                <a16:creationId xmlns:a16="http://schemas.microsoft.com/office/drawing/2014/main" id="{729DB06C-544E-45C0-B9F2-0036AC922FBD}"/>
              </a:ext>
            </a:extLst>
          </p:cNvPr>
          <p:cNvSpPr>
            <a:spLocks noGrp="1"/>
          </p:cNvSpPr>
          <p:nvPr>
            <p:ph type="title"/>
          </p:nvPr>
        </p:nvSpPr>
        <p:spPr>
          <a:xfrm>
            <a:off x="378549" y="-523667"/>
            <a:ext cx="7015028" cy="1587444"/>
          </a:xfrm>
        </p:spPr>
        <p:txBody>
          <a:bodyPr anchor="b">
            <a:normAutofit/>
          </a:bodyPr>
          <a:lstStyle/>
          <a:p>
            <a:r>
              <a:rPr lang="en-US" dirty="0"/>
              <a:t>Fashion-MNIST Dataset</a:t>
            </a:r>
          </a:p>
        </p:txBody>
      </p:sp>
      <p:sp>
        <p:nvSpPr>
          <p:cNvPr id="11" name="TextBox 10">
            <a:extLst>
              <a:ext uri="{FF2B5EF4-FFF2-40B4-BE49-F238E27FC236}">
                <a16:creationId xmlns:a16="http://schemas.microsoft.com/office/drawing/2014/main" id="{5D1A4103-60ED-4A4C-95AC-73727D27F57F}"/>
              </a:ext>
            </a:extLst>
          </p:cNvPr>
          <p:cNvSpPr txBox="1"/>
          <p:nvPr/>
        </p:nvSpPr>
        <p:spPr>
          <a:xfrm>
            <a:off x="795899" y="6050563"/>
            <a:ext cx="4158973" cy="246221"/>
          </a:xfrm>
          <a:prstGeom prst="rect">
            <a:avLst/>
          </a:prstGeom>
          <a:noFill/>
        </p:spPr>
        <p:txBody>
          <a:bodyPr wrap="square" rtlCol="0">
            <a:spAutoFit/>
          </a:bodyPr>
          <a:lstStyle/>
          <a:p>
            <a:r>
              <a:rPr lang="en-US" sz="1000" dirty="0"/>
              <a:t>Fashion MNIST data sample</a:t>
            </a:r>
          </a:p>
        </p:txBody>
      </p:sp>
      <p:sp>
        <p:nvSpPr>
          <p:cNvPr id="12" name="TextBox 11">
            <a:extLst>
              <a:ext uri="{FF2B5EF4-FFF2-40B4-BE49-F238E27FC236}">
                <a16:creationId xmlns:a16="http://schemas.microsoft.com/office/drawing/2014/main" id="{7BE17F0D-1B65-4FD1-A58A-E2B32ADF9CC6}"/>
              </a:ext>
            </a:extLst>
          </p:cNvPr>
          <p:cNvSpPr txBox="1"/>
          <p:nvPr/>
        </p:nvSpPr>
        <p:spPr>
          <a:xfrm>
            <a:off x="5750466" y="6009842"/>
            <a:ext cx="4158973" cy="246221"/>
          </a:xfrm>
          <a:prstGeom prst="rect">
            <a:avLst/>
          </a:prstGeom>
          <a:noFill/>
        </p:spPr>
        <p:txBody>
          <a:bodyPr wrap="square" rtlCol="0">
            <a:spAutoFit/>
          </a:bodyPr>
          <a:lstStyle/>
          <a:p>
            <a:r>
              <a:rPr lang="en-US" sz="1000" dirty="0"/>
              <a:t>Number of labels for each class</a:t>
            </a:r>
          </a:p>
        </p:txBody>
      </p:sp>
    </p:spTree>
    <p:extLst>
      <p:ext uri="{BB962C8B-B14F-4D97-AF65-F5344CB8AC3E}">
        <p14:creationId xmlns:p14="http://schemas.microsoft.com/office/powerpoint/2010/main" val="228459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5" name="Freeform: Shape 34">
            <a:extLst>
              <a:ext uri="{FF2B5EF4-FFF2-40B4-BE49-F238E27FC236}">
                <a16:creationId xmlns:a16="http://schemas.microsoft.com/office/drawing/2014/main" id="{F624CBFB-D803-467F-960F-B6A30F821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67675" y="-3167677"/>
            <a:ext cx="5856341" cy="12191695"/>
          </a:xfrm>
          <a:custGeom>
            <a:avLst/>
            <a:gdLst>
              <a:gd name="connsiteX0" fmla="*/ 0 w 5856341"/>
              <a:gd name="connsiteY0" fmla="*/ 12191695 h 12191695"/>
              <a:gd name="connsiteX1" fmla="*/ 0 w 5856341"/>
              <a:gd name="connsiteY1" fmla="*/ 0 h 12191695"/>
              <a:gd name="connsiteX2" fmla="*/ 243849 w 5856341"/>
              <a:gd name="connsiteY2" fmla="*/ 0 h 12191695"/>
              <a:gd name="connsiteX3" fmla="*/ 505121 w 5856341"/>
              <a:gd name="connsiteY3" fmla="*/ 0 h 12191695"/>
              <a:gd name="connsiteX4" fmla="*/ 723207 w 5856341"/>
              <a:gd name="connsiteY4" fmla="*/ 0 h 12191695"/>
              <a:gd name="connsiteX5" fmla="*/ 755828 w 5856341"/>
              <a:gd name="connsiteY5" fmla="*/ 0 h 12191695"/>
              <a:gd name="connsiteX6" fmla="*/ 1411868 w 5856341"/>
              <a:gd name="connsiteY6" fmla="*/ 0 h 12191695"/>
              <a:gd name="connsiteX7" fmla="*/ 1421034 w 5856341"/>
              <a:gd name="connsiteY7" fmla="*/ 0 h 12191695"/>
              <a:gd name="connsiteX8" fmla="*/ 1515206 w 5856341"/>
              <a:gd name="connsiteY8" fmla="*/ 0 h 12191695"/>
              <a:gd name="connsiteX9" fmla="*/ 2636151 w 5856341"/>
              <a:gd name="connsiteY9" fmla="*/ 0 h 12191695"/>
              <a:gd name="connsiteX10" fmla="*/ 4637890 w 5856341"/>
              <a:gd name="connsiteY10" fmla="*/ 0 h 12191695"/>
              <a:gd name="connsiteX11" fmla="*/ 4654499 w 5856341"/>
              <a:gd name="connsiteY11" fmla="*/ 26661 h 12191695"/>
              <a:gd name="connsiteX12" fmla="*/ 5856341 w 5856341"/>
              <a:gd name="connsiteY12" fmla="*/ 6438338 h 12191695"/>
              <a:gd name="connsiteX13" fmla="*/ 4449211 w 5856341"/>
              <a:gd name="connsiteY13" fmla="*/ 11332719 h 12191695"/>
              <a:gd name="connsiteX14" fmla="*/ 4061349 w 5856341"/>
              <a:gd name="connsiteY14" fmla="*/ 12054097 h 12191695"/>
              <a:gd name="connsiteX15" fmla="*/ 3977450 w 5856341"/>
              <a:gd name="connsiteY15" fmla="*/ 12191695 h 12191695"/>
              <a:gd name="connsiteX16" fmla="*/ 2636151 w 5856341"/>
              <a:gd name="connsiteY16" fmla="*/ 12191695 h 12191695"/>
              <a:gd name="connsiteX17" fmla="*/ 1421034 w 5856341"/>
              <a:gd name="connsiteY17" fmla="*/ 12191695 h 12191695"/>
              <a:gd name="connsiteX18" fmla="*/ 1411868 w 5856341"/>
              <a:gd name="connsiteY18" fmla="*/ 12191695 h 12191695"/>
              <a:gd name="connsiteX19" fmla="*/ 1283685 w 5856341"/>
              <a:gd name="connsiteY19" fmla="*/ 12191695 h 12191695"/>
              <a:gd name="connsiteX20" fmla="*/ 755828 w 5856341"/>
              <a:gd name="connsiteY20" fmla="*/ 12191695 h 12191695"/>
              <a:gd name="connsiteX21" fmla="*/ 723207 w 5856341"/>
              <a:gd name="connsiteY21" fmla="*/ 12191695 h 12191695"/>
              <a:gd name="connsiteX22" fmla="*/ 505121 w 5856341"/>
              <a:gd name="connsiteY22" fmla="*/ 12191695 h 12191695"/>
              <a:gd name="connsiteX23" fmla="*/ 243849 w 5856341"/>
              <a:gd name="connsiteY23" fmla="*/ 12191695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56341" h="12191695">
                <a:moveTo>
                  <a:pt x="0" y="12191695"/>
                </a:moveTo>
                <a:lnTo>
                  <a:pt x="0" y="0"/>
                </a:lnTo>
                <a:lnTo>
                  <a:pt x="243849" y="0"/>
                </a:lnTo>
                <a:lnTo>
                  <a:pt x="505121" y="0"/>
                </a:lnTo>
                <a:lnTo>
                  <a:pt x="723207" y="0"/>
                </a:lnTo>
                <a:lnTo>
                  <a:pt x="755828" y="0"/>
                </a:lnTo>
                <a:lnTo>
                  <a:pt x="1411868" y="0"/>
                </a:lnTo>
                <a:lnTo>
                  <a:pt x="1421034" y="0"/>
                </a:lnTo>
                <a:lnTo>
                  <a:pt x="1515206" y="0"/>
                </a:lnTo>
                <a:lnTo>
                  <a:pt x="2636151" y="0"/>
                </a:lnTo>
                <a:lnTo>
                  <a:pt x="4637890" y="0"/>
                </a:lnTo>
                <a:lnTo>
                  <a:pt x="4654499" y="26661"/>
                </a:lnTo>
                <a:cubicBezTo>
                  <a:pt x="5425621" y="1341551"/>
                  <a:pt x="5856341" y="3721137"/>
                  <a:pt x="5856341" y="6438338"/>
                </a:cubicBezTo>
                <a:cubicBezTo>
                  <a:pt x="5856341" y="8833790"/>
                  <a:pt x="5159120" y="9960353"/>
                  <a:pt x="4449211" y="11332719"/>
                </a:cubicBezTo>
                <a:cubicBezTo>
                  <a:pt x="4319934" y="11582638"/>
                  <a:pt x="4191839" y="11827452"/>
                  <a:pt x="4061349" y="12054097"/>
                </a:cubicBezTo>
                <a:lnTo>
                  <a:pt x="3977450" y="12191695"/>
                </a:lnTo>
                <a:lnTo>
                  <a:pt x="2636151" y="12191695"/>
                </a:lnTo>
                <a:lnTo>
                  <a:pt x="1421034" y="12191695"/>
                </a:lnTo>
                <a:lnTo>
                  <a:pt x="1411868" y="12191695"/>
                </a:lnTo>
                <a:lnTo>
                  <a:pt x="1283685" y="12191695"/>
                </a:lnTo>
                <a:lnTo>
                  <a:pt x="755828" y="12191695"/>
                </a:lnTo>
                <a:lnTo>
                  <a:pt x="723207" y="12191695"/>
                </a:lnTo>
                <a:lnTo>
                  <a:pt x="505121" y="12191695"/>
                </a:lnTo>
                <a:lnTo>
                  <a:pt x="243849" y="1219169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1D2C011-D02F-4F2E-A1D9-293416E9049B}"/>
              </a:ext>
            </a:extLst>
          </p:cNvPr>
          <p:cNvSpPr>
            <a:spLocks noGrp="1"/>
          </p:cNvSpPr>
          <p:nvPr>
            <p:ph type="ctrTitle"/>
          </p:nvPr>
        </p:nvSpPr>
        <p:spPr>
          <a:xfrm>
            <a:off x="1661823" y="1346268"/>
            <a:ext cx="8868354" cy="2463667"/>
          </a:xfrm>
        </p:spPr>
        <p:txBody>
          <a:bodyPr anchor="b">
            <a:normAutofit/>
          </a:bodyPr>
          <a:lstStyle/>
          <a:p>
            <a:pPr algn="ctr"/>
            <a:r>
              <a:rPr lang="en-US" sz="6600" dirty="0"/>
              <a:t>DCGAN</a:t>
            </a:r>
          </a:p>
        </p:txBody>
      </p:sp>
      <p:sp>
        <p:nvSpPr>
          <p:cNvPr id="37" name="Freeform: Shape 36">
            <a:extLst>
              <a:ext uri="{FF2B5EF4-FFF2-40B4-BE49-F238E27FC236}">
                <a16:creationId xmlns:a16="http://schemas.microsoft.com/office/drawing/2014/main" id="{FBA7E51E-7B6A-4A79-8F84-47C845C7A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9" name="Freeform: Shape 38">
            <a:extLst>
              <a:ext uri="{FF2B5EF4-FFF2-40B4-BE49-F238E27FC236}">
                <a16:creationId xmlns:a16="http://schemas.microsoft.com/office/drawing/2014/main" id="{03C85561-90D2-4AFA-B2C5-F2D61D86C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1" name="Freeform: Shape 40">
            <a:extLst>
              <a:ext uri="{FF2B5EF4-FFF2-40B4-BE49-F238E27FC236}">
                <a16:creationId xmlns:a16="http://schemas.microsoft.com/office/drawing/2014/main" id="{9026B71D-5A6F-48FE-AC6A-D7AAA018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47015" y="-1314429"/>
            <a:ext cx="1697663" cy="12191695"/>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248656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593B4D24-F4A8-4141-A20A-E0575D1996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729DB06C-544E-45C0-B9F2-0036AC922FBD}"/>
              </a:ext>
            </a:extLst>
          </p:cNvPr>
          <p:cNvSpPr>
            <a:spLocks noGrp="1"/>
          </p:cNvSpPr>
          <p:nvPr>
            <p:ph type="title"/>
          </p:nvPr>
        </p:nvSpPr>
        <p:spPr>
          <a:xfrm>
            <a:off x="587555" y="-468551"/>
            <a:ext cx="7962491" cy="1587444"/>
          </a:xfrm>
        </p:spPr>
        <p:txBody>
          <a:bodyPr anchor="b">
            <a:normAutofit/>
          </a:bodyPr>
          <a:lstStyle/>
          <a:p>
            <a:r>
              <a:rPr lang="en-US" dirty="0"/>
              <a:t>DCGAN 1</a:t>
            </a:r>
          </a:p>
        </p:txBody>
      </p:sp>
      <p:sp>
        <p:nvSpPr>
          <p:cNvPr id="23" name="Freeform: Shape 11">
            <a:extLst>
              <a:ext uri="{FF2B5EF4-FFF2-40B4-BE49-F238E27FC236}">
                <a16:creationId xmlns:a16="http://schemas.microsoft.com/office/drawing/2014/main" id="{9F87E4D0-D347-4DA8-81D7-104733308B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293" y="1074738"/>
            <a:ext cx="4906732" cy="467981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13">
            <a:extLst>
              <a:ext uri="{FF2B5EF4-FFF2-40B4-BE49-F238E27FC236}">
                <a16:creationId xmlns:a16="http://schemas.microsoft.com/office/drawing/2014/main" id="{9DC9CEF6-58E1-4D78-BBBE-76F779AD9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555" y="898498"/>
            <a:ext cx="5298208" cy="503229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15">
            <a:extLst>
              <a:ext uri="{FF2B5EF4-FFF2-40B4-BE49-F238E27FC236}">
                <a16:creationId xmlns:a16="http://schemas.microsoft.com/office/drawing/2014/main" id="{47AF1248-67F7-4FEF-8D1D-FE33661A9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266" y="993913"/>
            <a:ext cx="5101442" cy="485195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58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514E0682-F14B-4542-8D40-99F37185BC32}"/>
              </a:ext>
            </a:extLst>
          </p:cNvPr>
          <p:cNvSpPr>
            <a:spLocks noGrp="1"/>
          </p:cNvSpPr>
          <p:nvPr>
            <p:ph idx="1"/>
          </p:nvPr>
        </p:nvSpPr>
        <p:spPr>
          <a:xfrm>
            <a:off x="978002" y="2409616"/>
            <a:ext cx="4906733" cy="2857339"/>
          </a:xfrm>
        </p:spPr>
        <p:txBody>
          <a:bodyPr>
            <a:noAutofit/>
          </a:bodyPr>
          <a:lstStyle/>
          <a:p>
            <a:pPr>
              <a:lnSpc>
                <a:spcPct val="150000"/>
              </a:lnSpc>
            </a:pPr>
            <a:r>
              <a:rPr lang="en-US" sz="1400" dirty="0"/>
              <a:t>I tried to run the code from “Deep Learning for Vision Systems” book</a:t>
            </a:r>
          </a:p>
          <a:p>
            <a:pPr>
              <a:lnSpc>
                <a:spcPct val="150000"/>
              </a:lnSpc>
            </a:pPr>
            <a:r>
              <a:rPr lang="en-US" sz="1400" dirty="0"/>
              <a:t>It indicated to get good results, it will need to run around 10000 epochs</a:t>
            </a:r>
          </a:p>
          <a:p>
            <a:pPr>
              <a:lnSpc>
                <a:spcPct val="150000"/>
              </a:lnSpc>
            </a:pPr>
            <a:r>
              <a:rPr lang="en-US" sz="1400" dirty="0"/>
              <a:t>Was only able to run it up to 353 epochs</a:t>
            </a:r>
          </a:p>
        </p:txBody>
      </p:sp>
      <p:pic>
        <p:nvPicPr>
          <p:cNvPr id="10" name="Picture 9">
            <a:extLst>
              <a:ext uri="{FF2B5EF4-FFF2-40B4-BE49-F238E27FC236}">
                <a16:creationId xmlns:a16="http://schemas.microsoft.com/office/drawing/2014/main" id="{F7774D1D-DFFC-40F0-AD23-37CE8044B0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6150" y="1032119"/>
            <a:ext cx="4237714" cy="4237714"/>
          </a:xfrm>
          <a:prstGeom prst="rect">
            <a:avLst/>
          </a:prstGeom>
        </p:spPr>
      </p:pic>
      <p:sp>
        <p:nvSpPr>
          <p:cNvPr id="11" name="TextBox 10">
            <a:extLst>
              <a:ext uri="{FF2B5EF4-FFF2-40B4-BE49-F238E27FC236}">
                <a16:creationId xmlns:a16="http://schemas.microsoft.com/office/drawing/2014/main" id="{0451E716-E0B4-48B5-82E3-47ABFBAB6771}"/>
              </a:ext>
            </a:extLst>
          </p:cNvPr>
          <p:cNvSpPr txBox="1"/>
          <p:nvPr/>
        </p:nvSpPr>
        <p:spPr>
          <a:xfrm>
            <a:off x="7518882" y="5331613"/>
            <a:ext cx="3887055" cy="246221"/>
          </a:xfrm>
          <a:prstGeom prst="rect">
            <a:avLst/>
          </a:prstGeom>
          <a:noFill/>
        </p:spPr>
        <p:txBody>
          <a:bodyPr wrap="square" rtlCol="0">
            <a:spAutoFit/>
          </a:bodyPr>
          <a:lstStyle/>
          <a:p>
            <a:r>
              <a:rPr lang="en-US" sz="1000" dirty="0">
                <a:latin typeface="+mj-lt"/>
              </a:rPr>
              <a:t>DCGAN code from ref 4 generated images after 353 epochs</a:t>
            </a:r>
          </a:p>
        </p:txBody>
      </p:sp>
    </p:spTree>
    <p:extLst>
      <p:ext uri="{BB962C8B-B14F-4D97-AF65-F5344CB8AC3E}">
        <p14:creationId xmlns:p14="http://schemas.microsoft.com/office/powerpoint/2010/main" val="301812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593B4D24-F4A8-4141-A20A-E0575D1996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729DB06C-544E-45C0-B9F2-0036AC922FBD}"/>
              </a:ext>
            </a:extLst>
          </p:cNvPr>
          <p:cNvSpPr>
            <a:spLocks noGrp="1"/>
          </p:cNvSpPr>
          <p:nvPr>
            <p:ph type="title"/>
          </p:nvPr>
        </p:nvSpPr>
        <p:spPr>
          <a:xfrm>
            <a:off x="587555" y="-468551"/>
            <a:ext cx="7962491" cy="1587444"/>
          </a:xfrm>
        </p:spPr>
        <p:txBody>
          <a:bodyPr anchor="b">
            <a:normAutofit/>
          </a:bodyPr>
          <a:lstStyle/>
          <a:p>
            <a:r>
              <a:rPr lang="en-US" dirty="0"/>
              <a:t>DCGAN 2: Preparation of Data</a:t>
            </a:r>
          </a:p>
        </p:txBody>
      </p:sp>
      <p:sp>
        <p:nvSpPr>
          <p:cNvPr id="23" name="Freeform: Shape 11">
            <a:extLst>
              <a:ext uri="{FF2B5EF4-FFF2-40B4-BE49-F238E27FC236}">
                <a16:creationId xmlns:a16="http://schemas.microsoft.com/office/drawing/2014/main" id="{9F87E4D0-D347-4DA8-81D7-104733308B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293" y="1074738"/>
            <a:ext cx="4906732" cy="467981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13">
            <a:extLst>
              <a:ext uri="{FF2B5EF4-FFF2-40B4-BE49-F238E27FC236}">
                <a16:creationId xmlns:a16="http://schemas.microsoft.com/office/drawing/2014/main" id="{9DC9CEF6-58E1-4D78-BBBE-76F779AD9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555" y="898498"/>
            <a:ext cx="5298208" cy="503229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15">
            <a:extLst>
              <a:ext uri="{FF2B5EF4-FFF2-40B4-BE49-F238E27FC236}">
                <a16:creationId xmlns:a16="http://schemas.microsoft.com/office/drawing/2014/main" id="{47AF1248-67F7-4FEF-8D1D-FE33661A9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266" y="993913"/>
            <a:ext cx="5101442" cy="485195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58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514E0682-F14B-4542-8D40-99F37185BC32}"/>
              </a:ext>
            </a:extLst>
          </p:cNvPr>
          <p:cNvSpPr>
            <a:spLocks noGrp="1"/>
          </p:cNvSpPr>
          <p:nvPr>
            <p:ph idx="1"/>
          </p:nvPr>
        </p:nvSpPr>
        <p:spPr>
          <a:xfrm>
            <a:off x="978002" y="2166426"/>
            <a:ext cx="4906733" cy="3100530"/>
          </a:xfrm>
        </p:spPr>
        <p:txBody>
          <a:bodyPr>
            <a:noAutofit/>
          </a:bodyPr>
          <a:lstStyle/>
          <a:p>
            <a:pPr marL="285750" indent="-285750">
              <a:lnSpc>
                <a:spcPct val="150000"/>
              </a:lnSpc>
              <a:buFont typeface="Arial" panose="020B0604020202020204" pitchFamily="34" charset="0"/>
              <a:buChar char="•"/>
            </a:pPr>
            <a:r>
              <a:rPr lang="en-US" sz="1400" dirty="0"/>
              <a:t>Original code by Jason Brownlee </a:t>
            </a:r>
          </a:p>
          <a:p>
            <a:pPr marL="285750" indent="-285750">
              <a:lnSpc>
                <a:spcPct val="150000"/>
              </a:lnSpc>
              <a:buFont typeface="Arial" panose="020B0604020202020204" pitchFamily="34" charset="0"/>
              <a:buChar char="•"/>
            </a:pPr>
            <a:r>
              <a:rPr lang="en-US" sz="1400" dirty="0"/>
              <a:t>Loading Fashion MNIST dataset</a:t>
            </a:r>
          </a:p>
          <a:p>
            <a:pPr marL="285750" indent="-285750">
              <a:lnSpc>
                <a:spcPct val="150000"/>
              </a:lnSpc>
              <a:buFont typeface="Arial" panose="020B0604020202020204" pitchFamily="34" charset="0"/>
              <a:buChar char="•"/>
            </a:pPr>
            <a:r>
              <a:rPr lang="en-US" sz="1400" dirty="0"/>
              <a:t>Using training dataset for model training</a:t>
            </a:r>
          </a:p>
          <a:p>
            <a:pPr marL="285750" indent="-285750">
              <a:lnSpc>
                <a:spcPct val="150000"/>
              </a:lnSpc>
              <a:buFont typeface="Arial" panose="020B0604020202020204" pitchFamily="34" charset="0"/>
              <a:buChar char="•"/>
            </a:pPr>
            <a:r>
              <a:rPr lang="en-US" sz="1400" dirty="0"/>
              <a:t>Adding additional channel dimension to make black/white images three-dimensional</a:t>
            </a:r>
          </a:p>
        </p:txBody>
      </p:sp>
      <p:pic>
        <p:nvPicPr>
          <p:cNvPr id="4" name="Picture 3">
            <a:extLst>
              <a:ext uri="{FF2B5EF4-FFF2-40B4-BE49-F238E27FC236}">
                <a16:creationId xmlns:a16="http://schemas.microsoft.com/office/drawing/2014/main" id="{18E7AB78-CF7D-4C3B-9679-19A76D9AEE25}"/>
              </a:ext>
            </a:extLst>
          </p:cNvPr>
          <p:cNvPicPr>
            <a:picLocks noChangeAspect="1"/>
          </p:cNvPicPr>
          <p:nvPr/>
        </p:nvPicPr>
        <p:blipFill>
          <a:blip r:embed="rId3"/>
          <a:stretch>
            <a:fillRect/>
          </a:stretch>
        </p:blipFill>
        <p:spPr>
          <a:xfrm>
            <a:off x="6473013" y="2055729"/>
            <a:ext cx="3777220" cy="2410717"/>
          </a:xfrm>
          <a:prstGeom prst="rect">
            <a:avLst/>
          </a:prstGeom>
        </p:spPr>
      </p:pic>
      <p:sp>
        <p:nvSpPr>
          <p:cNvPr id="5" name="TextBox 4">
            <a:extLst>
              <a:ext uri="{FF2B5EF4-FFF2-40B4-BE49-F238E27FC236}">
                <a16:creationId xmlns:a16="http://schemas.microsoft.com/office/drawing/2014/main" id="{CA075150-DEB7-A944-89A4-BE452A0BD69E}"/>
              </a:ext>
            </a:extLst>
          </p:cNvPr>
          <p:cNvSpPr txBox="1"/>
          <p:nvPr/>
        </p:nvSpPr>
        <p:spPr>
          <a:xfrm>
            <a:off x="6549657" y="4559229"/>
            <a:ext cx="1293721" cy="246221"/>
          </a:xfrm>
          <a:prstGeom prst="rect">
            <a:avLst/>
          </a:prstGeom>
          <a:noFill/>
        </p:spPr>
        <p:txBody>
          <a:bodyPr wrap="square" rtlCol="0">
            <a:spAutoFit/>
          </a:bodyPr>
          <a:lstStyle/>
          <a:p>
            <a:r>
              <a:rPr lang="en-US" sz="1000" dirty="0">
                <a:latin typeface="+mj-lt"/>
              </a:rPr>
              <a:t>Loading images</a:t>
            </a:r>
          </a:p>
        </p:txBody>
      </p:sp>
    </p:spTree>
    <p:extLst>
      <p:ext uri="{BB962C8B-B14F-4D97-AF65-F5344CB8AC3E}">
        <p14:creationId xmlns:p14="http://schemas.microsoft.com/office/powerpoint/2010/main" val="66235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FF483-1478-4294-92A6-67DF05D04BDF}"/>
              </a:ext>
            </a:extLst>
          </p:cNvPr>
          <p:cNvSpPr>
            <a:spLocks noGrp="1"/>
          </p:cNvSpPr>
          <p:nvPr>
            <p:ph type="title"/>
          </p:nvPr>
        </p:nvSpPr>
        <p:spPr>
          <a:xfrm>
            <a:off x="1802203" y="770972"/>
            <a:ext cx="8770571" cy="1345269"/>
          </a:xfrm>
        </p:spPr>
        <p:txBody>
          <a:bodyPr/>
          <a:lstStyle/>
          <a:p>
            <a:pPr algn="ctr"/>
            <a:r>
              <a:rPr lang="en-US" dirty="0"/>
              <a:t>GAN Discriminator</a:t>
            </a:r>
          </a:p>
        </p:txBody>
      </p:sp>
      <p:sp>
        <p:nvSpPr>
          <p:cNvPr id="3" name="Content Placeholder 2">
            <a:extLst>
              <a:ext uri="{FF2B5EF4-FFF2-40B4-BE49-F238E27FC236}">
                <a16:creationId xmlns:a16="http://schemas.microsoft.com/office/drawing/2014/main" id="{A7567164-B512-41F2-8ED1-C786B41EC815}"/>
              </a:ext>
            </a:extLst>
          </p:cNvPr>
          <p:cNvSpPr>
            <a:spLocks noGrp="1"/>
          </p:cNvSpPr>
          <p:nvPr>
            <p:ph idx="1"/>
          </p:nvPr>
        </p:nvSpPr>
        <p:spPr>
          <a:xfrm>
            <a:off x="6187488" y="2415689"/>
            <a:ext cx="5795505" cy="3926327"/>
          </a:xfrm>
        </p:spPr>
        <p:txBody>
          <a:bodyPr>
            <a:normAutofit/>
          </a:bodyPr>
          <a:lstStyle/>
          <a:p>
            <a:pPr marL="171450" indent="-171450">
              <a:buFont typeface="Wingdings" panose="05000000000000000000" pitchFamily="2" charset="2"/>
              <a:buChar char="v"/>
            </a:pPr>
            <a:r>
              <a:rPr lang="en-US" sz="1200" dirty="0"/>
              <a:t>Input 28X28 grayscale picture </a:t>
            </a:r>
          </a:p>
          <a:p>
            <a:pPr marL="171450" indent="-171450">
              <a:buFont typeface="Wingdings" panose="05000000000000000000" pitchFamily="2" charset="2"/>
              <a:buChar char="v"/>
            </a:pPr>
            <a:r>
              <a:rPr lang="en-US" sz="1200" dirty="0"/>
              <a:t>Predicts whether it is real (class=1) or fake (class=0)</a:t>
            </a:r>
          </a:p>
          <a:p>
            <a:pPr marL="171450" indent="-171450">
              <a:buFont typeface="Wingdings" panose="05000000000000000000" pitchFamily="2" charset="2"/>
              <a:buChar char="v"/>
            </a:pPr>
            <a:r>
              <a:rPr lang="en-US" sz="1200" dirty="0"/>
              <a:t>Built as a convolutional neural network </a:t>
            </a:r>
          </a:p>
          <a:p>
            <a:pPr marL="171450" indent="-171450">
              <a:buFont typeface="Wingdings" panose="05000000000000000000" pitchFamily="2" charset="2"/>
              <a:buChar char="v"/>
            </a:pPr>
            <a:r>
              <a:rPr lang="en-US" sz="1200" dirty="0"/>
              <a:t>GAN best practices: </a:t>
            </a:r>
          </a:p>
          <a:p>
            <a:pPr marL="171450" indent="-171450">
              <a:buFont typeface="Arial" panose="020B0604020202020204" pitchFamily="34" charset="0"/>
              <a:buChar char="•"/>
            </a:pPr>
            <a:r>
              <a:rPr lang="en-US" sz="1200" dirty="0" err="1"/>
              <a:t>LeakyReLU</a:t>
            </a:r>
            <a:r>
              <a:rPr lang="en-US" sz="1200" dirty="0"/>
              <a:t> activation function with a slope of 0.2</a:t>
            </a:r>
          </a:p>
          <a:p>
            <a:pPr marL="171450" indent="-171450">
              <a:buFont typeface="Arial" panose="020B0604020202020204" pitchFamily="34" charset="0"/>
              <a:buChar char="•"/>
            </a:pPr>
            <a:r>
              <a:rPr lang="en-US" sz="1200" dirty="0"/>
              <a:t>A 2X2 stride to </a:t>
            </a:r>
            <a:r>
              <a:rPr lang="en-US" sz="1200" dirty="0" err="1"/>
              <a:t>downsample</a:t>
            </a:r>
            <a:endParaRPr lang="en-US" sz="1200" dirty="0"/>
          </a:p>
          <a:p>
            <a:pPr marL="171450" indent="-171450">
              <a:buFont typeface="Arial" panose="020B0604020202020204" pitchFamily="34" charset="0"/>
              <a:buChar char="•"/>
            </a:pPr>
            <a:r>
              <a:rPr lang="en-US" sz="1200" dirty="0"/>
              <a:t>Adam version of stochastic gradient descent with a learning rate of 0.0002 and a momentum of 0.5</a:t>
            </a:r>
          </a:p>
          <a:p>
            <a:endParaRPr lang="en-US" sz="1200" dirty="0"/>
          </a:p>
        </p:txBody>
      </p:sp>
      <p:pic>
        <p:nvPicPr>
          <p:cNvPr id="4" name="Picture 3">
            <a:extLst>
              <a:ext uri="{FF2B5EF4-FFF2-40B4-BE49-F238E27FC236}">
                <a16:creationId xmlns:a16="http://schemas.microsoft.com/office/drawing/2014/main" id="{6428D04D-3D1E-4103-9F99-77B6F7071CE8}"/>
              </a:ext>
            </a:extLst>
          </p:cNvPr>
          <p:cNvPicPr>
            <a:picLocks noChangeAspect="1"/>
          </p:cNvPicPr>
          <p:nvPr/>
        </p:nvPicPr>
        <p:blipFill>
          <a:blip r:embed="rId2"/>
          <a:stretch>
            <a:fillRect/>
          </a:stretch>
        </p:blipFill>
        <p:spPr>
          <a:xfrm>
            <a:off x="344698" y="2415689"/>
            <a:ext cx="5751303" cy="2517812"/>
          </a:xfrm>
          <a:prstGeom prst="rect">
            <a:avLst/>
          </a:prstGeom>
        </p:spPr>
      </p:pic>
      <p:sp>
        <p:nvSpPr>
          <p:cNvPr id="5" name="TextBox 4">
            <a:extLst>
              <a:ext uri="{FF2B5EF4-FFF2-40B4-BE49-F238E27FC236}">
                <a16:creationId xmlns:a16="http://schemas.microsoft.com/office/drawing/2014/main" id="{CE14F6C2-0DD4-4F34-871C-637C2A93352B}"/>
              </a:ext>
            </a:extLst>
          </p:cNvPr>
          <p:cNvSpPr txBox="1"/>
          <p:nvPr/>
        </p:nvSpPr>
        <p:spPr>
          <a:xfrm>
            <a:off x="508482" y="5109838"/>
            <a:ext cx="2379097" cy="246221"/>
          </a:xfrm>
          <a:prstGeom prst="rect">
            <a:avLst/>
          </a:prstGeom>
          <a:noFill/>
        </p:spPr>
        <p:txBody>
          <a:bodyPr wrap="square" rtlCol="0">
            <a:spAutoFit/>
          </a:bodyPr>
          <a:lstStyle/>
          <a:p>
            <a:r>
              <a:rPr lang="en-US" sz="1000" dirty="0">
                <a:latin typeface="+mj-lt"/>
              </a:rPr>
              <a:t>GAN Discriminator Code</a:t>
            </a:r>
          </a:p>
        </p:txBody>
      </p:sp>
    </p:spTree>
    <p:extLst>
      <p:ext uri="{BB962C8B-B14F-4D97-AF65-F5344CB8AC3E}">
        <p14:creationId xmlns:p14="http://schemas.microsoft.com/office/powerpoint/2010/main" val="234618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FF483-1478-4294-92A6-67DF05D04BDF}"/>
              </a:ext>
            </a:extLst>
          </p:cNvPr>
          <p:cNvSpPr>
            <a:spLocks noGrp="1"/>
          </p:cNvSpPr>
          <p:nvPr>
            <p:ph type="title"/>
          </p:nvPr>
        </p:nvSpPr>
        <p:spPr>
          <a:xfrm>
            <a:off x="1931149" y="764437"/>
            <a:ext cx="8770571" cy="1345269"/>
          </a:xfrm>
        </p:spPr>
        <p:txBody>
          <a:bodyPr/>
          <a:lstStyle/>
          <a:p>
            <a:pPr algn="ctr"/>
            <a:r>
              <a:rPr lang="en-US" dirty="0"/>
              <a:t>GAN Generator</a:t>
            </a:r>
          </a:p>
        </p:txBody>
      </p:sp>
      <p:sp>
        <p:nvSpPr>
          <p:cNvPr id="3" name="Content Placeholder 2">
            <a:extLst>
              <a:ext uri="{FF2B5EF4-FFF2-40B4-BE49-F238E27FC236}">
                <a16:creationId xmlns:a16="http://schemas.microsoft.com/office/drawing/2014/main" id="{A7567164-B512-41F2-8ED1-C786B41EC815}"/>
              </a:ext>
            </a:extLst>
          </p:cNvPr>
          <p:cNvSpPr>
            <a:spLocks noGrp="1"/>
          </p:cNvSpPr>
          <p:nvPr>
            <p:ph idx="1"/>
          </p:nvPr>
        </p:nvSpPr>
        <p:spPr>
          <a:xfrm>
            <a:off x="5965372" y="2312275"/>
            <a:ext cx="6177050" cy="4402033"/>
          </a:xfrm>
        </p:spPr>
        <p:txBody>
          <a:bodyPr>
            <a:noAutofit/>
          </a:bodyPr>
          <a:lstStyle/>
          <a:p>
            <a:pPr marL="171450" indent="-171450">
              <a:buFont typeface="Wingdings" panose="05000000000000000000" pitchFamily="2" charset="2"/>
              <a:buChar char="v"/>
            </a:pPr>
            <a:r>
              <a:rPr lang="en-US" sz="1150" dirty="0"/>
              <a:t>Takes a point in the latent space as input</a:t>
            </a:r>
          </a:p>
          <a:p>
            <a:pPr marL="171450" indent="-171450">
              <a:buFont typeface="Wingdings" panose="05000000000000000000" pitchFamily="2" charset="2"/>
              <a:buChar char="v"/>
            </a:pPr>
            <a:r>
              <a:rPr lang="en-US" sz="1150" dirty="0"/>
              <a:t>Generates a single 28X28 grayscale picture as output</a:t>
            </a:r>
          </a:p>
          <a:p>
            <a:pPr marL="171450" indent="-171450">
              <a:buFont typeface="Wingdings" panose="05000000000000000000" pitchFamily="2" charset="2"/>
              <a:buChar char="v"/>
            </a:pPr>
            <a:r>
              <a:rPr lang="en-US" sz="1150" dirty="0"/>
              <a:t>Utilizing a fully connected layer to interpret the point in the latent space</a:t>
            </a:r>
          </a:p>
          <a:p>
            <a:pPr marL="171450" indent="-171450">
              <a:buFont typeface="Wingdings" panose="05000000000000000000" pitchFamily="2" charset="2"/>
              <a:buChar char="v"/>
            </a:pPr>
            <a:r>
              <a:rPr lang="en-US" sz="1150" dirty="0"/>
              <a:t>Provide enough activations to reshape the output picture into multiple copies (128) of a low-resolution version </a:t>
            </a:r>
          </a:p>
          <a:p>
            <a:pPr marL="171450" indent="-171450">
              <a:buFont typeface="Wingdings" panose="05000000000000000000" pitchFamily="2" charset="2"/>
              <a:buChar char="v"/>
            </a:pPr>
            <a:r>
              <a:rPr lang="en-US" sz="1150" dirty="0" err="1"/>
              <a:t>Upsampled</a:t>
            </a:r>
            <a:r>
              <a:rPr lang="en-US" sz="1150" dirty="0"/>
              <a:t> twice, each time utilizing transpose convolutional Layers to double the size and quadruple the area of the activations. </a:t>
            </a:r>
          </a:p>
          <a:p>
            <a:pPr marL="171450" indent="-171450">
              <a:buFont typeface="Wingdings" panose="05000000000000000000" pitchFamily="2" charset="2"/>
              <a:buChar char="v"/>
            </a:pPr>
            <a:r>
              <a:rPr lang="en-US" sz="1150" dirty="0"/>
              <a:t>GAN best practices: </a:t>
            </a:r>
          </a:p>
          <a:p>
            <a:pPr marL="171450" indent="-171450">
              <a:buFont typeface="Arial" panose="020B0604020202020204" pitchFamily="34" charset="0"/>
              <a:buChar char="•"/>
            </a:pPr>
            <a:r>
              <a:rPr lang="en-US" sz="1150" dirty="0" err="1"/>
              <a:t>LeakyReLU</a:t>
            </a:r>
            <a:r>
              <a:rPr lang="en-US" sz="1150" dirty="0"/>
              <a:t> activation</a:t>
            </a:r>
          </a:p>
          <a:p>
            <a:pPr marL="171450" indent="-171450">
              <a:buFont typeface="Arial" panose="020B0604020202020204" pitchFamily="34" charset="0"/>
              <a:buChar char="•"/>
            </a:pPr>
            <a:r>
              <a:rPr lang="en-US" sz="1150" dirty="0"/>
              <a:t>A kernel size that is a factor of the stride size </a:t>
            </a:r>
          </a:p>
          <a:p>
            <a:pPr marL="171450" indent="-171450">
              <a:buFont typeface="Arial" panose="020B0604020202020204" pitchFamily="34" charset="0"/>
              <a:buChar char="•"/>
            </a:pPr>
            <a:r>
              <a:rPr lang="en-US" sz="1150" dirty="0"/>
              <a:t>Hyperbolic tangent (tanh) activation function in the output layer</a:t>
            </a:r>
          </a:p>
        </p:txBody>
      </p:sp>
      <p:pic>
        <p:nvPicPr>
          <p:cNvPr id="4" name="Picture 3">
            <a:extLst>
              <a:ext uri="{FF2B5EF4-FFF2-40B4-BE49-F238E27FC236}">
                <a16:creationId xmlns:a16="http://schemas.microsoft.com/office/drawing/2014/main" id="{C128ADFF-AB42-4B09-8044-D9A6A36C545D}"/>
              </a:ext>
            </a:extLst>
          </p:cNvPr>
          <p:cNvPicPr>
            <a:picLocks noChangeAspect="1"/>
          </p:cNvPicPr>
          <p:nvPr/>
        </p:nvPicPr>
        <p:blipFill>
          <a:blip r:embed="rId2"/>
          <a:stretch>
            <a:fillRect/>
          </a:stretch>
        </p:blipFill>
        <p:spPr>
          <a:xfrm>
            <a:off x="403859" y="2509021"/>
            <a:ext cx="5448300" cy="2771775"/>
          </a:xfrm>
          <a:prstGeom prst="rect">
            <a:avLst/>
          </a:prstGeom>
        </p:spPr>
      </p:pic>
      <p:sp>
        <p:nvSpPr>
          <p:cNvPr id="5" name="TextBox 4">
            <a:extLst>
              <a:ext uri="{FF2B5EF4-FFF2-40B4-BE49-F238E27FC236}">
                <a16:creationId xmlns:a16="http://schemas.microsoft.com/office/drawing/2014/main" id="{A8C54188-C376-469E-BA54-927E6D85A338}"/>
              </a:ext>
            </a:extLst>
          </p:cNvPr>
          <p:cNvSpPr txBox="1"/>
          <p:nvPr/>
        </p:nvSpPr>
        <p:spPr>
          <a:xfrm>
            <a:off x="403859" y="5280796"/>
            <a:ext cx="2379097" cy="246221"/>
          </a:xfrm>
          <a:prstGeom prst="rect">
            <a:avLst/>
          </a:prstGeom>
          <a:noFill/>
        </p:spPr>
        <p:txBody>
          <a:bodyPr wrap="square" rtlCol="0">
            <a:spAutoFit/>
          </a:bodyPr>
          <a:lstStyle/>
          <a:p>
            <a:r>
              <a:rPr lang="en-US" sz="1000" dirty="0">
                <a:latin typeface="+mj-lt"/>
              </a:rPr>
              <a:t>GAN Generator Code</a:t>
            </a:r>
          </a:p>
        </p:txBody>
      </p:sp>
    </p:spTree>
    <p:extLst>
      <p:ext uri="{BB962C8B-B14F-4D97-AF65-F5344CB8AC3E}">
        <p14:creationId xmlns:p14="http://schemas.microsoft.com/office/powerpoint/2010/main" val="105753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19534-7A27-4192-917A-C15FE37BC0BC}"/>
              </a:ext>
            </a:extLst>
          </p:cNvPr>
          <p:cNvSpPr>
            <a:spLocks noGrp="1"/>
          </p:cNvSpPr>
          <p:nvPr>
            <p:ph type="title"/>
          </p:nvPr>
        </p:nvSpPr>
        <p:spPr>
          <a:xfrm>
            <a:off x="1920240" y="790563"/>
            <a:ext cx="8770571" cy="1345269"/>
          </a:xfrm>
        </p:spPr>
        <p:txBody>
          <a:bodyPr/>
          <a:lstStyle/>
          <a:p>
            <a:pPr algn="ctr"/>
            <a:r>
              <a:rPr lang="en-US" dirty="0"/>
              <a:t>GAN Model</a:t>
            </a:r>
          </a:p>
        </p:txBody>
      </p:sp>
      <p:graphicFrame>
        <p:nvGraphicFramePr>
          <p:cNvPr id="13" name="Content Placeholder 2">
            <a:extLst>
              <a:ext uri="{FF2B5EF4-FFF2-40B4-BE49-F238E27FC236}">
                <a16:creationId xmlns:a16="http://schemas.microsoft.com/office/drawing/2014/main" id="{C41FF8F0-0CB4-DA1D-84FA-F62FF7119722}"/>
              </a:ext>
            </a:extLst>
          </p:cNvPr>
          <p:cNvGraphicFramePr>
            <a:graphicFrameLocks noGrp="1"/>
          </p:cNvGraphicFramePr>
          <p:nvPr>
            <p:ph idx="1"/>
          </p:nvPr>
        </p:nvGraphicFramePr>
        <p:xfrm>
          <a:off x="5334000" y="2312276"/>
          <a:ext cx="6652211" cy="3651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FFD075D2-F121-4008-8C92-DC80A14951AD}"/>
              </a:ext>
            </a:extLst>
          </p:cNvPr>
          <p:cNvPicPr>
            <a:picLocks noChangeAspect="1"/>
          </p:cNvPicPr>
          <p:nvPr/>
        </p:nvPicPr>
        <p:blipFill>
          <a:blip r:embed="rId7"/>
          <a:stretch>
            <a:fillRect/>
          </a:stretch>
        </p:blipFill>
        <p:spPr>
          <a:xfrm>
            <a:off x="376237" y="2495550"/>
            <a:ext cx="4957763" cy="2286000"/>
          </a:xfrm>
          <a:prstGeom prst="rect">
            <a:avLst/>
          </a:prstGeom>
        </p:spPr>
      </p:pic>
      <p:sp>
        <p:nvSpPr>
          <p:cNvPr id="5" name="TextBox 4">
            <a:extLst>
              <a:ext uri="{FF2B5EF4-FFF2-40B4-BE49-F238E27FC236}">
                <a16:creationId xmlns:a16="http://schemas.microsoft.com/office/drawing/2014/main" id="{A8011515-17C0-43DE-9406-039EBAC7953C}"/>
              </a:ext>
            </a:extLst>
          </p:cNvPr>
          <p:cNvSpPr txBox="1"/>
          <p:nvPr/>
        </p:nvSpPr>
        <p:spPr>
          <a:xfrm>
            <a:off x="508482" y="5109838"/>
            <a:ext cx="2379097" cy="246221"/>
          </a:xfrm>
          <a:prstGeom prst="rect">
            <a:avLst/>
          </a:prstGeom>
          <a:noFill/>
        </p:spPr>
        <p:txBody>
          <a:bodyPr wrap="square" rtlCol="0">
            <a:spAutoFit/>
          </a:bodyPr>
          <a:lstStyle/>
          <a:p>
            <a:r>
              <a:rPr lang="en-US" sz="1000" dirty="0">
                <a:latin typeface="+mj-lt"/>
              </a:rPr>
              <a:t>GAN Model Code</a:t>
            </a:r>
          </a:p>
        </p:txBody>
      </p:sp>
    </p:spTree>
    <p:extLst>
      <p:ext uri="{BB962C8B-B14F-4D97-AF65-F5344CB8AC3E}">
        <p14:creationId xmlns:p14="http://schemas.microsoft.com/office/powerpoint/2010/main" val="203602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1"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73FC3D5F-53DE-432E-B877-2210E8A9AE0E}"/>
              </a:ext>
            </a:extLst>
          </p:cNvPr>
          <p:cNvSpPr>
            <a:spLocks noGrp="1"/>
          </p:cNvSpPr>
          <p:nvPr>
            <p:ph type="title"/>
          </p:nvPr>
        </p:nvSpPr>
        <p:spPr>
          <a:xfrm>
            <a:off x="711374" y="203427"/>
            <a:ext cx="6857365" cy="1344612"/>
          </a:xfrm>
        </p:spPr>
        <p:txBody>
          <a:bodyPr anchor="b">
            <a:normAutofit/>
          </a:bodyPr>
          <a:lstStyle/>
          <a:p>
            <a:pPr>
              <a:lnSpc>
                <a:spcPct val="120000"/>
              </a:lnSpc>
            </a:pPr>
            <a:r>
              <a:rPr lang="en-US" sz="3000" dirty="0"/>
              <a:t>DCGAN results</a:t>
            </a:r>
          </a:p>
        </p:txBody>
      </p:sp>
      <p:pic>
        <p:nvPicPr>
          <p:cNvPr id="15" name="Picture 14" descr="C:\Users\LENOVO\AppData\Local\Microsoft\Windows\INetCache\Content.MSO\514F26F5.tmp">
            <a:extLst>
              <a:ext uri="{FF2B5EF4-FFF2-40B4-BE49-F238E27FC236}">
                <a16:creationId xmlns:a16="http://schemas.microsoft.com/office/drawing/2014/main" id="{3F462ADE-8864-4DBA-ADB7-B27CFA19379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43879" y="2230438"/>
            <a:ext cx="4305300" cy="2933700"/>
          </a:xfrm>
          <a:prstGeom prst="rect">
            <a:avLst/>
          </a:prstGeom>
          <a:noFill/>
          <a:ln>
            <a:noFill/>
          </a:ln>
        </p:spPr>
      </p:pic>
      <p:pic>
        <p:nvPicPr>
          <p:cNvPr id="16" name="Picture 15" descr="C:\Users\LENOVO\AppData\Local\Microsoft\Windows\INetCache\Content.MSO\A7F229CB.tmp">
            <a:extLst>
              <a:ext uri="{FF2B5EF4-FFF2-40B4-BE49-F238E27FC236}">
                <a16:creationId xmlns:a16="http://schemas.microsoft.com/office/drawing/2014/main" id="{50553E9C-DD4D-4004-8770-AE34589853D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548444" y="2136776"/>
            <a:ext cx="4305300" cy="2933700"/>
          </a:xfrm>
          <a:prstGeom prst="rect">
            <a:avLst/>
          </a:prstGeom>
          <a:noFill/>
          <a:ln>
            <a:noFill/>
          </a:ln>
        </p:spPr>
      </p:pic>
      <p:sp>
        <p:nvSpPr>
          <p:cNvPr id="6" name="TextBox 5">
            <a:extLst>
              <a:ext uri="{FF2B5EF4-FFF2-40B4-BE49-F238E27FC236}">
                <a16:creationId xmlns:a16="http://schemas.microsoft.com/office/drawing/2014/main" id="{4DC98580-A9AC-42FA-A561-ABBE466CDE13}"/>
              </a:ext>
            </a:extLst>
          </p:cNvPr>
          <p:cNvSpPr txBox="1"/>
          <p:nvPr/>
        </p:nvSpPr>
        <p:spPr>
          <a:xfrm>
            <a:off x="1201127" y="5457071"/>
            <a:ext cx="1087157" cy="369332"/>
          </a:xfrm>
          <a:prstGeom prst="rect">
            <a:avLst/>
          </a:prstGeom>
          <a:noFill/>
        </p:spPr>
        <p:txBody>
          <a:bodyPr wrap="none" rtlCol="0">
            <a:spAutoFit/>
          </a:bodyPr>
          <a:lstStyle/>
          <a:p>
            <a:r>
              <a:rPr lang="en-US" dirty="0"/>
              <a:t>Epoch 1</a:t>
            </a:r>
          </a:p>
        </p:txBody>
      </p:sp>
      <p:sp>
        <p:nvSpPr>
          <p:cNvPr id="17" name="TextBox 16">
            <a:extLst>
              <a:ext uri="{FF2B5EF4-FFF2-40B4-BE49-F238E27FC236}">
                <a16:creationId xmlns:a16="http://schemas.microsoft.com/office/drawing/2014/main" id="{49E84541-D967-4EBD-BA78-CC350D60579E}"/>
              </a:ext>
            </a:extLst>
          </p:cNvPr>
          <p:cNvSpPr txBox="1"/>
          <p:nvPr/>
        </p:nvSpPr>
        <p:spPr>
          <a:xfrm>
            <a:off x="6789113" y="5457071"/>
            <a:ext cx="1229824" cy="369332"/>
          </a:xfrm>
          <a:prstGeom prst="rect">
            <a:avLst/>
          </a:prstGeom>
          <a:noFill/>
        </p:spPr>
        <p:txBody>
          <a:bodyPr wrap="none" rtlCol="0">
            <a:spAutoFit/>
          </a:bodyPr>
          <a:lstStyle/>
          <a:p>
            <a:r>
              <a:rPr lang="en-US" dirty="0"/>
              <a:t>Epoch 20</a:t>
            </a:r>
          </a:p>
        </p:txBody>
      </p:sp>
    </p:spTree>
    <p:extLst>
      <p:ext uri="{BB962C8B-B14F-4D97-AF65-F5344CB8AC3E}">
        <p14:creationId xmlns:p14="http://schemas.microsoft.com/office/powerpoint/2010/main" val="26391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93B4D24-F4A8-4141-A20A-E0575D1996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5FDBBE5E-EFA4-44E2-846E-B3D6BF425895}"/>
              </a:ext>
            </a:extLst>
          </p:cNvPr>
          <p:cNvSpPr>
            <a:spLocks noGrp="1"/>
          </p:cNvSpPr>
          <p:nvPr>
            <p:ph type="title"/>
          </p:nvPr>
        </p:nvSpPr>
        <p:spPr>
          <a:xfrm>
            <a:off x="1920874" y="3625952"/>
            <a:ext cx="8769350" cy="873824"/>
          </a:xfrm>
        </p:spPr>
        <p:txBody>
          <a:bodyPr anchor="b">
            <a:normAutofit/>
          </a:bodyPr>
          <a:lstStyle/>
          <a:p>
            <a:pPr algn="ctr"/>
            <a:r>
              <a:rPr lang="en-US" dirty="0"/>
              <a:t>Why the generative model?</a:t>
            </a:r>
          </a:p>
        </p:txBody>
      </p:sp>
      <p:sp>
        <p:nvSpPr>
          <p:cNvPr id="23" name="Freeform: Shape 22">
            <a:extLst>
              <a:ext uri="{FF2B5EF4-FFF2-40B4-BE49-F238E27FC236}">
                <a16:creationId xmlns:a16="http://schemas.microsoft.com/office/drawing/2014/main" id="{6719801E-A6E2-4F88-BB91-2A71DBC47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17831" y="502276"/>
            <a:ext cx="3607800" cy="2957084"/>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24">
            <a:extLst>
              <a:ext uri="{FF2B5EF4-FFF2-40B4-BE49-F238E27FC236}">
                <a16:creationId xmlns:a16="http://schemas.microsoft.com/office/drawing/2014/main" id="{284FA090-1E51-4E96-AE7C-430E378B51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4077" y="421418"/>
            <a:ext cx="3943847" cy="3117733"/>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9689869E-ECC4-4D30-B2DF-C7DC3DD859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60566" y="341627"/>
            <a:ext cx="4205424" cy="330404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D91A4176-56A0-4A07-AC1A-C3D6EF044D03}"/>
              </a:ext>
            </a:extLst>
          </p:cNvPr>
          <p:cNvPicPr>
            <a:picLocks noChangeAspect="1"/>
          </p:cNvPicPr>
          <p:nvPr/>
        </p:nvPicPr>
        <p:blipFill>
          <a:blip r:embed="rId2"/>
          <a:stretch>
            <a:fillRect/>
          </a:stretch>
        </p:blipFill>
        <p:spPr>
          <a:xfrm>
            <a:off x="2086895" y="618564"/>
            <a:ext cx="7869671" cy="2577314"/>
          </a:xfrm>
          <a:prstGeom prst="rect">
            <a:avLst/>
          </a:prstGeom>
        </p:spPr>
      </p:pic>
      <p:graphicFrame>
        <p:nvGraphicFramePr>
          <p:cNvPr id="29" name="Content Placeholder 2">
            <a:extLst>
              <a:ext uri="{FF2B5EF4-FFF2-40B4-BE49-F238E27FC236}">
                <a16:creationId xmlns:a16="http://schemas.microsoft.com/office/drawing/2014/main" id="{D0C02722-8947-05B5-82B1-B56DA93DCB78}"/>
              </a:ext>
            </a:extLst>
          </p:cNvPr>
          <p:cNvGraphicFramePr>
            <a:graphicFrameLocks noGrp="1"/>
          </p:cNvGraphicFramePr>
          <p:nvPr>
            <p:ph idx="1"/>
            <p:extLst>
              <p:ext uri="{D42A27DB-BD31-4B8C-83A1-F6EECF244321}">
                <p14:modId xmlns:p14="http://schemas.microsoft.com/office/powerpoint/2010/main" val="1001815052"/>
              </p:ext>
            </p:extLst>
          </p:nvPr>
        </p:nvGraphicFramePr>
        <p:xfrm>
          <a:off x="2086895" y="4349040"/>
          <a:ext cx="7943940" cy="2195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FB5D5929-056B-4A11-B509-D3B23F49B973}"/>
              </a:ext>
            </a:extLst>
          </p:cNvPr>
          <p:cNvSpPr/>
          <p:nvPr/>
        </p:nvSpPr>
        <p:spPr>
          <a:xfrm>
            <a:off x="2161164" y="3209227"/>
            <a:ext cx="7869671" cy="415498"/>
          </a:xfrm>
          <a:prstGeom prst="rect">
            <a:avLst/>
          </a:prstGeom>
        </p:spPr>
        <p:txBody>
          <a:bodyPr wrap="square">
            <a:spAutoFit/>
          </a:bodyPr>
          <a:lstStyle/>
          <a:p>
            <a:r>
              <a:rPr lang="en-US" sz="1000" dirty="0">
                <a:latin typeface="+mj-lt"/>
              </a:rPr>
              <a:t>Ref1: shows the training examples and right-side shows the newly generated data samples — images from the ImageNet dataset</a:t>
            </a:r>
          </a:p>
        </p:txBody>
      </p:sp>
    </p:spTree>
    <p:extLst>
      <p:ext uri="{BB962C8B-B14F-4D97-AF65-F5344CB8AC3E}">
        <p14:creationId xmlns:p14="http://schemas.microsoft.com/office/powerpoint/2010/main" val="46823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5" name="Freeform: Shape 34">
            <a:extLst>
              <a:ext uri="{FF2B5EF4-FFF2-40B4-BE49-F238E27FC236}">
                <a16:creationId xmlns:a16="http://schemas.microsoft.com/office/drawing/2014/main" id="{F624CBFB-D803-467F-960F-B6A30F821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67675" y="-3167677"/>
            <a:ext cx="5856341" cy="12191695"/>
          </a:xfrm>
          <a:custGeom>
            <a:avLst/>
            <a:gdLst>
              <a:gd name="connsiteX0" fmla="*/ 0 w 5856341"/>
              <a:gd name="connsiteY0" fmla="*/ 12191695 h 12191695"/>
              <a:gd name="connsiteX1" fmla="*/ 0 w 5856341"/>
              <a:gd name="connsiteY1" fmla="*/ 0 h 12191695"/>
              <a:gd name="connsiteX2" fmla="*/ 243849 w 5856341"/>
              <a:gd name="connsiteY2" fmla="*/ 0 h 12191695"/>
              <a:gd name="connsiteX3" fmla="*/ 505121 w 5856341"/>
              <a:gd name="connsiteY3" fmla="*/ 0 h 12191695"/>
              <a:gd name="connsiteX4" fmla="*/ 723207 w 5856341"/>
              <a:gd name="connsiteY4" fmla="*/ 0 h 12191695"/>
              <a:gd name="connsiteX5" fmla="*/ 755828 w 5856341"/>
              <a:gd name="connsiteY5" fmla="*/ 0 h 12191695"/>
              <a:gd name="connsiteX6" fmla="*/ 1411868 w 5856341"/>
              <a:gd name="connsiteY6" fmla="*/ 0 h 12191695"/>
              <a:gd name="connsiteX7" fmla="*/ 1421034 w 5856341"/>
              <a:gd name="connsiteY7" fmla="*/ 0 h 12191695"/>
              <a:gd name="connsiteX8" fmla="*/ 1515206 w 5856341"/>
              <a:gd name="connsiteY8" fmla="*/ 0 h 12191695"/>
              <a:gd name="connsiteX9" fmla="*/ 2636151 w 5856341"/>
              <a:gd name="connsiteY9" fmla="*/ 0 h 12191695"/>
              <a:gd name="connsiteX10" fmla="*/ 4637890 w 5856341"/>
              <a:gd name="connsiteY10" fmla="*/ 0 h 12191695"/>
              <a:gd name="connsiteX11" fmla="*/ 4654499 w 5856341"/>
              <a:gd name="connsiteY11" fmla="*/ 26661 h 12191695"/>
              <a:gd name="connsiteX12" fmla="*/ 5856341 w 5856341"/>
              <a:gd name="connsiteY12" fmla="*/ 6438338 h 12191695"/>
              <a:gd name="connsiteX13" fmla="*/ 4449211 w 5856341"/>
              <a:gd name="connsiteY13" fmla="*/ 11332719 h 12191695"/>
              <a:gd name="connsiteX14" fmla="*/ 4061349 w 5856341"/>
              <a:gd name="connsiteY14" fmla="*/ 12054097 h 12191695"/>
              <a:gd name="connsiteX15" fmla="*/ 3977450 w 5856341"/>
              <a:gd name="connsiteY15" fmla="*/ 12191695 h 12191695"/>
              <a:gd name="connsiteX16" fmla="*/ 2636151 w 5856341"/>
              <a:gd name="connsiteY16" fmla="*/ 12191695 h 12191695"/>
              <a:gd name="connsiteX17" fmla="*/ 1421034 w 5856341"/>
              <a:gd name="connsiteY17" fmla="*/ 12191695 h 12191695"/>
              <a:gd name="connsiteX18" fmla="*/ 1411868 w 5856341"/>
              <a:gd name="connsiteY18" fmla="*/ 12191695 h 12191695"/>
              <a:gd name="connsiteX19" fmla="*/ 1283685 w 5856341"/>
              <a:gd name="connsiteY19" fmla="*/ 12191695 h 12191695"/>
              <a:gd name="connsiteX20" fmla="*/ 755828 w 5856341"/>
              <a:gd name="connsiteY20" fmla="*/ 12191695 h 12191695"/>
              <a:gd name="connsiteX21" fmla="*/ 723207 w 5856341"/>
              <a:gd name="connsiteY21" fmla="*/ 12191695 h 12191695"/>
              <a:gd name="connsiteX22" fmla="*/ 505121 w 5856341"/>
              <a:gd name="connsiteY22" fmla="*/ 12191695 h 12191695"/>
              <a:gd name="connsiteX23" fmla="*/ 243849 w 5856341"/>
              <a:gd name="connsiteY23" fmla="*/ 12191695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56341" h="12191695">
                <a:moveTo>
                  <a:pt x="0" y="12191695"/>
                </a:moveTo>
                <a:lnTo>
                  <a:pt x="0" y="0"/>
                </a:lnTo>
                <a:lnTo>
                  <a:pt x="243849" y="0"/>
                </a:lnTo>
                <a:lnTo>
                  <a:pt x="505121" y="0"/>
                </a:lnTo>
                <a:lnTo>
                  <a:pt x="723207" y="0"/>
                </a:lnTo>
                <a:lnTo>
                  <a:pt x="755828" y="0"/>
                </a:lnTo>
                <a:lnTo>
                  <a:pt x="1411868" y="0"/>
                </a:lnTo>
                <a:lnTo>
                  <a:pt x="1421034" y="0"/>
                </a:lnTo>
                <a:lnTo>
                  <a:pt x="1515206" y="0"/>
                </a:lnTo>
                <a:lnTo>
                  <a:pt x="2636151" y="0"/>
                </a:lnTo>
                <a:lnTo>
                  <a:pt x="4637890" y="0"/>
                </a:lnTo>
                <a:lnTo>
                  <a:pt x="4654499" y="26661"/>
                </a:lnTo>
                <a:cubicBezTo>
                  <a:pt x="5425621" y="1341551"/>
                  <a:pt x="5856341" y="3721137"/>
                  <a:pt x="5856341" y="6438338"/>
                </a:cubicBezTo>
                <a:cubicBezTo>
                  <a:pt x="5856341" y="8833790"/>
                  <a:pt x="5159120" y="9960353"/>
                  <a:pt x="4449211" y="11332719"/>
                </a:cubicBezTo>
                <a:cubicBezTo>
                  <a:pt x="4319934" y="11582638"/>
                  <a:pt x="4191839" y="11827452"/>
                  <a:pt x="4061349" y="12054097"/>
                </a:cubicBezTo>
                <a:lnTo>
                  <a:pt x="3977450" y="12191695"/>
                </a:lnTo>
                <a:lnTo>
                  <a:pt x="2636151" y="12191695"/>
                </a:lnTo>
                <a:lnTo>
                  <a:pt x="1421034" y="12191695"/>
                </a:lnTo>
                <a:lnTo>
                  <a:pt x="1411868" y="12191695"/>
                </a:lnTo>
                <a:lnTo>
                  <a:pt x="1283685" y="12191695"/>
                </a:lnTo>
                <a:lnTo>
                  <a:pt x="755828" y="12191695"/>
                </a:lnTo>
                <a:lnTo>
                  <a:pt x="723207" y="12191695"/>
                </a:lnTo>
                <a:lnTo>
                  <a:pt x="505121" y="12191695"/>
                </a:lnTo>
                <a:lnTo>
                  <a:pt x="243849" y="1219169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1D2C011-D02F-4F2E-A1D9-293416E9049B}"/>
              </a:ext>
            </a:extLst>
          </p:cNvPr>
          <p:cNvSpPr>
            <a:spLocks noGrp="1"/>
          </p:cNvSpPr>
          <p:nvPr>
            <p:ph type="ctrTitle"/>
          </p:nvPr>
        </p:nvSpPr>
        <p:spPr>
          <a:xfrm>
            <a:off x="1661823" y="1346268"/>
            <a:ext cx="8868354" cy="2463667"/>
          </a:xfrm>
        </p:spPr>
        <p:txBody>
          <a:bodyPr anchor="b">
            <a:normAutofit/>
          </a:bodyPr>
          <a:lstStyle/>
          <a:p>
            <a:pPr algn="ctr"/>
            <a:r>
              <a:rPr lang="en-US" sz="6600" dirty="0"/>
              <a:t>CGAN</a:t>
            </a:r>
          </a:p>
        </p:txBody>
      </p:sp>
      <p:sp>
        <p:nvSpPr>
          <p:cNvPr id="37" name="Freeform: Shape 36">
            <a:extLst>
              <a:ext uri="{FF2B5EF4-FFF2-40B4-BE49-F238E27FC236}">
                <a16:creationId xmlns:a16="http://schemas.microsoft.com/office/drawing/2014/main" id="{FBA7E51E-7B6A-4A79-8F84-47C845C7A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9" name="Freeform: Shape 38">
            <a:extLst>
              <a:ext uri="{FF2B5EF4-FFF2-40B4-BE49-F238E27FC236}">
                <a16:creationId xmlns:a16="http://schemas.microsoft.com/office/drawing/2014/main" id="{03C85561-90D2-4AFA-B2C5-F2D61D86C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1" name="Freeform: Shape 40">
            <a:extLst>
              <a:ext uri="{FF2B5EF4-FFF2-40B4-BE49-F238E27FC236}">
                <a16:creationId xmlns:a16="http://schemas.microsoft.com/office/drawing/2014/main" id="{9026B71D-5A6F-48FE-AC6A-D7AAA018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47015" y="-1314429"/>
            <a:ext cx="1697663" cy="12191695"/>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206072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FF483-1478-4294-92A6-67DF05D04BDF}"/>
              </a:ext>
            </a:extLst>
          </p:cNvPr>
          <p:cNvSpPr>
            <a:spLocks noGrp="1"/>
          </p:cNvSpPr>
          <p:nvPr>
            <p:ph type="title"/>
          </p:nvPr>
        </p:nvSpPr>
        <p:spPr>
          <a:xfrm>
            <a:off x="1909354" y="757906"/>
            <a:ext cx="8770571" cy="1345269"/>
          </a:xfrm>
        </p:spPr>
        <p:txBody>
          <a:bodyPr/>
          <a:lstStyle/>
          <a:p>
            <a:pPr algn="ctr"/>
            <a:r>
              <a:rPr lang="en-US" dirty="0"/>
              <a:t>CGAN Discriminator</a:t>
            </a:r>
          </a:p>
        </p:txBody>
      </p:sp>
      <p:sp>
        <p:nvSpPr>
          <p:cNvPr id="3" name="Content Placeholder 2">
            <a:extLst>
              <a:ext uri="{FF2B5EF4-FFF2-40B4-BE49-F238E27FC236}">
                <a16:creationId xmlns:a16="http://schemas.microsoft.com/office/drawing/2014/main" id="{A7567164-B512-41F2-8ED1-C786B41EC815}"/>
              </a:ext>
            </a:extLst>
          </p:cNvPr>
          <p:cNvSpPr>
            <a:spLocks noGrp="1"/>
          </p:cNvSpPr>
          <p:nvPr>
            <p:ph idx="1"/>
          </p:nvPr>
        </p:nvSpPr>
        <p:spPr>
          <a:xfrm>
            <a:off x="5295900" y="2162213"/>
            <a:ext cx="6754586" cy="4357837"/>
          </a:xfrm>
        </p:spPr>
        <p:txBody>
          <a:bodyPr>
            <a:noAutofit/>
          </a:bodyPr>
          <a:lstStyle/>
          <a:p>
            <a:pPr marL="171450" indent="-171450">
              <a:buFont typeface="Wingdings" panose="05000000000000000000" pitchFamily="2" charset="2"/>
              <a:buChar char="v"/>
            </a:pPr>
            <a:r>
              <a:rPr lang="en-US" sz="1100" dirty="0"/>
              <a:t>Using Functional API instead of using sequential API </a:t>
            </a:r>
          </a:p>
          <a:p>
            <a:pPr marL="171450" indent="-171450">
              <a:buFont typeface="Wingdings" panose="05000000000000000000" pitchFamily="2" charset="2"/>
              <a:buChar char="v"/>
            </a:pPr>
            <a:r>
              <a:rPr lang="en-US" sz="1100" dirty="0"/>
              <a:t>Input 28X28 grayscale picture &amp; class label</a:t>
            </a:r>
          </a:p>
          <a:p>
            <a:pPr marL="171450" indent="-171450">
              <a:buFont typeface="Wingdings" panose="05000000000000000000" pitchFamily="2" charset="2"/>
              <a:buChar char="v"/>
            </a:pPr>
            <a:r>
              <a:rPr lang="en-US" sz="1100" dirty="0"/>
              <a:t>Class label is transmitted via a 50-size Embedding layer</a:t>
            </a:r>
          </a:p>
          <a:p>
            <a:pPr marL="171450" indent="-171450">
              <a:buFont typeface="Wingdings" panose="05000000000000000000" pitchFamily="2" charset="2"/>
              <a:buChar char="v"/>
            </a:pPr>
            <a:r>
              <a:rPr lang="en-US" sz="1100" dirty="0"/>
              <a:t>Discriminator model will learn a distinct 50-element vector representation for each of the 10 classes</a:t>
            </a:r>
          </a:p>
          <a:p>
            <a:pPr marL="171450" indent="-171450">
              <a:buFont typeface="Wingdings" panose="05000000000000000000" pitchFamily="2" charset="2"/>
              <a:buChar char="v"/>
            </a:pPr>
            <a:r>
              <a:rPr lang="en-US" sz="1100" dirty="0"/>
              <a:t>Embedding's output sent to a fully connected layer with linear activation </a:t>
            </a:r>
          </a:p>
          <a:p>
            <a:pPr marL="171450" indent="-171450">
              <a:buFont typeface="Wingdings" panose="05000000000000000000" pitchFamily="2" charset="2"/>
              <a:buChar char="v"/>
            </a:pPr>
            <a:r>
              <a:rPr lang="en-US" sz="1100" dirty="0"/>
              <a:t>Activations reshaped into a channel of a 28X28 picture &amp; concatenated with the input image</a:t>
            </a:r>
          </a:p>
          <a:p>
            <a:pPr marL="171450" indent="-171450">
              <a:buFont typeface="Wingdings" panose="05000000000000000000" pitchFamily="2" charset="2"/>
              <a:buChar char="v"/>
            </a:pPr>
            <a:r>
              <a:rPr lang="en-US" sz="1100" dirty="0"/>
              <a:t>Predicts whether it is real (class=1) or fake (class=0)</a:t>
            </a:r>
          </a:p>
          <a:p>
            <a:pPr marL="171450" indent="-171450">
              <a:buFont typeface="Wingdings" panose="05000000000000000000" pitchFamily="2" charset="2"/>
              <a:buChar char="v"/>
            </a:pPr>
            <a:r>
              <a:rPr lang="en-US" sz="1100" dirty="0"/>
              <a:t>GAN best practices: </a:t>
            </a:r>
          </a:p>
          <a:p>
            <a:pPr marL="171450" indent="-171450">
              <a:buFont typeface="Arial" panose="020B0604020202020204" pitchFamily="34" charset="0"/>
              <a:buChar char="•"/>
            </a:pPr>
            <a:r>
              <a:rPr lang="en-US" sz="1100" dirty="0" err="1"/>
              <a:t>LeakyReLU</a:t>
            </a:r>
            <a:r>
              <a:rPr lang="en-US" sz="1100" dirty="0"/>
              <a:t> activation function with a slope of 0.2</a:t>
            </a:r>
          </a:p>
          <a:p>
            <a:pPr marL="171450" indent="-171450">
              <a:buFont typeface="Arial" panose="020B0604020202020204" pitchFamily="34" charset="0"/>
              <a:buChar char="•"/>
            </a:pPr>
            <a:r>
              <a:rPr lang="en-US" sz="1100" dirty="0"/>
              <a:t>A 2X2 stride to </a:t>
            </a:r>
            <a:r>
              <a:rPr lang="en-US" sz="1100" dirty="0" err="1"/>
              <a:t>downsample</a:t>
            </a:r>
            <a:endParaRPr lang="en-US" sz="1100" dirty="0"/>
          </a:p>
          <a:p>
            <a:pPr marL="171450" indent="-171450">
              <a:buFont typeface="Arial" panose="020B0604020202020204" pitchFamily="34" charset="0"/>
              <a:buChar char="•"/>
            </a:pPr>
            <a:r>
              <a:rPr lang="en-US" sz="1100" dirty="0"/>
              <a:t>Adam version of stochastic gradient descent with a learning rate of 0.0002 and a momentum of 0.5</a:t>
            </a:r>
          </a:p>
        </p:txBody>
      </p:sp>
      <p:pic>
        <p:nvPicPr>
          <p:cNvPr id="4" name="Picture 3">
            <a:extLst>
              <a:ext uri="{FF2B5EF4-FFF2-40B4-BE49-F238E27FC236}">
                <a16:creationId xmlns:a16="http://schemas.microsoft.com/office/drawing/2014/main" id="{7CD9E70B-61C2-400A-8B89-A7F4F35E530F}"/>
              </a:ext>
            </a:extLst>
          </p:cNvPr>
          <p:cNvPicPr>
            <a:picLocks noChangeAspect="1"/>
          </p:cNvPicPr>
          <p:nvPr/>
        </p:nvPicPr>
        <p:blipFill>
          <a:blip r:embed="rId2"/>
          <a:stretch>
            <a:fillRect/>
          </a:stretch>
        </p:blipFill>
        <p:spPr>
          <a:xfrm>
            <a:off x="232683" y="2281958"/>
            <a:ext cx="4943475" cy="4357837"/>
          </a:xfrm>
          <a:prstGeom prst="rect">
            <a:avLst/>
          </a:prstGeom>
        </p:spPr>
      </p:pic>
      <p:sp>
        <p:nvSpPr>
          <p:cNvPr id="5" name="TextBox 4">
            <a:extLst>
              <a:ext uri="{FF2B5EF4-FFF2-40B4-BE49-F238E27FC236}">
                <a16:creationId xmlns:a16="http://schemas.microsoft.com/office/drawing/2014/main" id="{A0A95ABB-32C9-4A4B-9B6F-3C9A2923F590}"/>
              </a:ext>
            </a:extLst>
          </p:cNvPr>
          <p:cNvSpPr txBox="1"/>
          <p:nvPr/>
        </p:nvSpPr>
        <p:spPr>
          <a:xfrm>
            <a:off x="508482" y="6639795"/>
            <a:ext cx="2379097" cy="246221"/>
          </a:xfrm>
          <a:prstGeom prst="rect">
            <a:avLst/>
          </a:prstGeom>
          <a:noFill/>
        </p:spPr>
        <p:txBody>
          <a:bodyPr wrap="square" rtlCol="0">
            <a:spAutoFit/>
          </a:bodyPr>
          <a:lstStyle/>
          <a:p>
            <a:r>
              <a:rPr lang="en-US" sz="1000" dirty="0">
                <a:latin typeface="+mj-lt"/>
              </a:rPr>
              <a:t>CGAN Discriminator Code</a:t>
            </a:r>
          </a:p>
        </p:txBody>
      </p:sp>
    </p:spTree>
    <p:extLst>
      <p:ext uri="{BB962C8B-B14F-4D97-AF65-F5344CB8AC3E}">
        <p14:creationId xmlns:p14="http://schemas.microsoft.com/office/powerpoint/2010/main" val="339588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FF483-1478-4294-92A6-67DF05D04BDF}"/>
              </a:ext>
            </a:extLst>
          </p:cNvPr>
          <p:cNvSpPr>
            <a:spLocks noGrp="1"/>
          </p:cNvSpPr>
          <p:nvPr>
            <p:ph type="title"/>
          </p:nvPr>
        </p:nvSpPr>
        <p:spPr>
          <a:xfrm>
            <a:off x="1931125" y="757905"/>
            <a:ext cx="8770571" cy="1345269"/>
          </a:xfrm>
        </p:spPr>
        <p:txBody>
          <a:bodyPr/>
          <a:lstStyle/>
          <a:p>
            <a:pPr algn="ctr"/>
            <a:r>
              <a:rPr lang="en-US" dirty="0"/>
              <a:t>CGAN Generator</a:t>
            </a:r>
          </a:p>
        </p:txBody>
      </p:sp>
      <p:sp>
        <p:nvSpPr>
          <p:cNvPr id="3" name="Content Placeholder 2">
            <a:extLst>
              <a:ext uri="{FF2B5EF4-FFF2-40B4-BE49-F238E27FC236}">
                <a16:creationId xmlns:a16="http://schemas.microsoft.com/office/drawing/2014/main" id="{A7567164-B512-41F2-8ED1-C786B41EC815}"/>
              </a:ext>
            </a:extLst>
          </p:cNvPr>
          <p:cNvSpPr>
            <a:spLocks noGrp="1"/>
          </p:cNvSpPr>
          <p:nvPr>
            <p:ph idx="1"/>
          </p:nvPr>
        </p:nvSpPr>
        <p:spPr>
          <a:xfrm>
            <a:off x="5388430" y="2200697"/>
            <a:ext cx="6498770" cy="4533900"/>
          </a:xfrm>
        </p:spPr>
        <p:txBody>
          <a:bodyPr>
            <a:noAutofit/>
          </a:bodyPr>
          <a:lstStyle/>
          <a:p>
            <a:pPr marL="285750" indent="-285750">
              <a:lnSpc>
                <a:spcPct val="100000"/>
              </a:lnSpc>
              <a:buFont typeface="Wingdings" panose="05000000000000000000" pitchFamily="2" charset="2"/>
              <a:buChar char="v"/>
            </a:pPr>
            <a:r>
              <a:rPr lang="en-US" sz="1250" dirty="0"/>
              <a:t>Updated to take class label and a point in the latent space as input</a:t>
            </a:r>
          </a:p>
          <a:p>
            <a:pPr marL="285750" indent="-285750">
              <a:lnSpc>
                <a:spcPct val="100000"/>
              </a:lnSpc>
              <a:buFont typeface="Wingdings" panose="05000000000000000000" pitchFamily="2" charset="2"/>
              <a:buChar char="v"/>
            </a:pPr>
            <a:r>
              <a:rPr lang="en-US" sz="1250" dirty="0"/>
              <a:t>Generates a single 28X28 grayscale picture as output</a:t>
            </a:r>
          </a:p>
          <a:p>
            <a:pPr marL="285750" indent="-285750">
              <a:lnSpc>
                <a:spcPct val="100000"/>
              </a:lnSpc>
              <a:buFont typeface="Wingdings" panose="05000000000000000000" pitchFamily="2" charset="2"/>
              <a:buChar char="v"/>
            </a:pPr>
            <a:r>
              <a:rPr lang="en-US" sz="1250" dirty="0"/>
              <a:t>Class label sent through an embedding layer to map it to a distinct 50-element vector</a:t>
            </a:r>
          </a:p>
          <a:p>
            <a:pPr marL="285750" indent="-285750">
              <a:lnSpc>
                <a:spcPct val="100000"/>
              </a:lnSpc>
              <a:buFont typeface="Wingdings" panose="05000000000000000000" pitchFamily="2" charset="2"/>
              <a:buChar char="v"/>
            </a:pPr>
            <a:r>
              <a:rPr lang="en-US" sz="1250" dirty="0"/>
              <a:t>Fully connected layer's activations are resized into a single 7x7 feature map </a:t>
            </a:r>
          </a:p>
          <a:p>
            <a:pPr marL="285750" indent="-285750">
              <a:lnSpc>
                <a:spcPct val="100000"/>
              </a:lnSpc>
              <a:buFont typeface="Wingdings" panose="05000000000000000000" pitchFamily="2" charset="2"/>
              <a:buChar char="v"/>
            </a:pPr>
            <a:r>
              <a:rPr lang="en-US" sz="1250" dirty="0"/>
              <a:t>To match the unconditional generator model's 7x7 feature map activations added </a:t>
            </a:r>
          </a:p>
          <a:p>
            <a:pPr marL="285750" indent="-285750">
              <a:lnSpc>
                <a:spcPct val="100000"/>
              </a:lnSpc>
              <a:buFont typeface="Wingdings" panose="05000000000000000000" pitchFamily="2" charset="2"/>
              <a:buChar char="v"/>
            </a:pPr>
            <a:r>
              <a:rPr lang="en-US" sz="1250" dirty="0"/>
              <a:t>Then </a:t>
            </a:r>
            <a:r>
              <a:rPr lang="en-US" sz="1250" dirty="0" err="1"/>
              <a:t>upsampled</a:t>
            </a:r>
            <a:endParaRPr lang="en-US" sz="1250" dirty="0"/>
          </a:p>
          <a:p>
            <a:pPr marL="285750" indent="-285750">
              <a:lnSpc>
                <a:spcPct val="100000"/>
              </a:lnSpc>
              <a:buFont typeface="Wingdings" panose="05000000000000000000" pitchFamily="2" charset="2"/>
              <a:buChar char="v"/>
            </a:pPr>
            <a:r>
              <a:rPr lang="en-US" sz="1250" dirty="0"/>
              <a:t>GAN best practices: </a:t>
            </a:r>
          </a:p>
          <a:p>
            <a:pPr marL="285750" indent="-285750">
              <a:lnSpc>
                <a:spcPct val="100000"/>
              </a:lnSpc>
              <a:buFont typeface="Arial" panose="020B0604020202020204" pitchFamily="34" charset="0"/>
              <a:buChar char="•"/>
            </a:pPr>
            <a:r>
              <a:rPr lang="en-US" sz="1250" dirty="0" err="1"/>
              <a:t>LeakyReLU</a:t>
            </a:r>
            <a:r>
              <a:rPr lang="en-US" sz="1250" dirty="0"/>
              <a:t> activation</a:t>
            </a:r>
          </a:p>
          <a:p>
            <a:pPr marL="285750" indent="-285750">
              <a:lnSpc>
                <a:spcPct val="100000"/>
              </a:lnSpc>
              <a:buFont typeface="Arial" panose="020B0604020202020204" pitchFamily="34" charset="0"/>
              <a:buChar char="•"/>
            </a:pPr>
            <a:r>
              <a:rPr lang="en-US" sz="1250" dirty="0"/>
              <a:t>A kernel size that is a factor of the stride size </a:t>
            </a:r>
          </a:p>
          <a:p>
            <a:pPr marL="285750" indent="-285750">
              <a:lnSpc>
                <a:spcPct val="100000"/>
              </a:lnSpc>
              <a:buFont typeface="Arial" panose="020B0604020202020204" pitchFamily="34" charset="0"/>
              <a:buChar char="•"/>
            </a:pPr>
            <a:r>
              <a:rPr lang="en-US" sz="1250" dirty="0"/>
              <a:t>Hyperbolic tangent (tanh) activation function in the output layer</a:t>
            </a:r>
          </a:p>
        </p:txBody>
      </p:sp>
      <p:pic>
        <p:nvPicPr>
          <p:cNvPr id="4" name="Picture 3">
            <a:extLst>
              <a:ext uri="{FF2B5EF4-FFF2-40B4-BE49-F238E27FC236}">
                <a16:creationId xmlns:a16="http://schemas.microsoft.com/office/drawing/2014/main" id="{780336B5-F00A-4726-903D-CF14DC3F1D01}"/>
              </a:ext>
            </a:extLst>
          </p:cNvPr>
          <p:cNvPicPr>
            <a:picLocks noChangeAspect="1"/>
          </p:cNvPicPr>
          <p:nvPr/>
        </p:nvPicPr>
        <p:blipFill>
          <a:blip r:embed="rId2"/>
          <a:stretch>
            <a:fillRect/>
          </a:stretch>
        </p:blipFill>
        <p:spPr>
          <a:xfrm>
            <a:off x="276905" y="2233355"/>
            <a:ext cx="4878559" cy="4406440"/>
          </a:xfrm>
          <a:prstGeom prst="rect">
            <a:avLst/>
          </a:prstGeom>
        </p:spPr>
      </p:pic>
      <p:sp>
        <p:nvSpPr>
          <p:cNvPr id="5" name="TextBox 4">
            <a:extLst>
              <a:ext uri="{FF2B5EF4-FFF2-40B4-BE49-F238E27FC236}">
                <a16:creationId xmlns:a16="http://schemas.microsoft.com/office/drawing/2014/main" id="{8097D1CD-3190-49ED-87FE-9A0DE50B811B}"/>
              </a:ext>
            </a:extLst>
          </p:cNvPr>
          <p:cNvSpPr txBox="1"/>
          <p:nvPr/>
        </p:nvSpPr>
        <p:spPr>
          <a:xfrm>
            <a:off x="508482" y="6639795"/>
            <a:ext cx="2379097" cy="246221"/>
          </a:xfrm>
          <a:prstGeom prst="rect">
            <a:avLst/>
          </a:prstGeom>
          <a:noFill/>
        </p:spPr>
        <p:txBody>
          <a:bodyPr wrap="square" rtlCol="0">
            <a:spAutoFit/>
          </a:bodyPr>
          <a:lstStyle/>
          <a:p>
            <a:r>
              <a:rPr lang="en-US" sz="1000" dirty="0">
                <a:latin typeface="+mj-lt"/>
              </a:rPr>
              <a:t>CGAN Generator Code</a:t>
            </a:r>
          </a:p>
        </p:txBody>
      </p:sp>
    </p:spTree>
    <p:extLst>
      <p:ext uri="{BB962C8B-B14F-4D97-AF65-F5344CB8AC3E}">
        <p14:creationId xmlns:p14="http://schemas.microsoft.com/office/powerpoint/2010/main" val="395345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19534-7A27-4192-917A-C15FE37BC0BC}"/>
              </a:ext>
            </a:extLst>
          </p:cNvPr>
          <p:cNvSpPr>
            <a:spLocks noGrp="1"/>
          </p:cNvSpPr>
          <p:nvPr>
            <p:ph type="title"/>
          </p:nvPr>
        </p:nvSpPr>
        <p:spPr>
          <a:xfrm>
            <a:off x="1920240" y="757906"/>
            <a:ext cx="8770571" cy="1345269"/>
          </a:xfrm>
        </p:spPr>
        <p:txBody>
          <a:bodyPr/>
          <a:lstStyle/>
          <a:p>
            <a:pPr algn="ctr"/>
            <a:r>
              <a:rPr lang="en-US" dirty="0"/>
              <a:t>CGAN Model</a:t>
            </a:r>
          </a:p>
        </p:txBody>
      </p:sp>
      <p:sp>
        <p:nvSpPr>
          <p:cNvPr id="3" name="Content Placeholder 2">
            <a:extLst>
              <a:ext uri="{FF2B5EF4-FFF2-40B4-BE49-F238E27FC236}">
                <a16:creationId xmlns:a16="http://schemas.microsoft.com/office/drawing/2014/main" id="{5134523F-41F6-4F1F-93DB-E75C1ED2EDD2}"/>
              </a:ext>
            </a:extLst>
          </p:cNvPr>
          <p:cNvSpPr>
            <a:spLocks noGrp="1"/>
          </p:cNvSpPr>
          <p:nvPr>
            <p:ph idx="1"/>
          </p:nvPr>
        </p:nvSpPr>
        <p:spPr>
          <a:xfrm>
            <a:off x="5391150" y="2293226"/>
            <a:ext cx="6595061" cy="4393324"/>
          </a:xfrm>
        </p:spPr>
        <p:txBody>
          <a:bodyPr>
            <a:normAutofit/>
          </a:bodyPr>
          <a:lstStyle/>
          <a:p>
            <a:pPr marL="285750" indent="-285750">
              <a:lnSpc>
                <a:spcPct val="150000"/>
              </a:lnSpc>
              <a:buFont typeface="Arial" panose="020B0604020202020204" pitchFamily="34" charset="0"/>
              <a:buChar char="•"/>
            </a:pPr>
            <a:r>
              <a:rPr lang="en-US" sz="1400" dirty="0"/>
              <a:t>GAN model that merges the generator and discriminator models</a:t>
            </a:r>
          </a:p>
          <a:p>
            <a:pPr marL="285750" indent="-285750">
              <a:lnSpc>
                <a:spcPct val="150000"/>
              </a:lnSpc>
              <a:buFont typeface="Arial" panose="020B0604020202020204" pitchFamily="34" charset="0"/>
              <a:buChar char="•"/>
            </a:pPr>
            <a:r>
              <a:rPr lang="en-US" sz="1400" dirty="0"/>
              <a:t>Take a point in latent space &amp; a class label as input to evaluate whether the input is real or fake</a:t>
            </a:r>
          </a:p>
          <a:p>
            <a:pPr marL="285750" indent="-285750">
              <a:lnSpc>
                <a:spcPct val="150000"/>
              </a:lnSpc>
              <a:buFont typeface="Arial" panose="020B0604020202020204" pitchFamily="34" charset="0"/>
              <a:buChar char="•"/>
            </a:pPr>
            <a:r>
              <a:rPr lang="en-US" sz="1400" dirty="0"/>
              <a:t>When using functional API, it's essential to explicitly connect the image generated from the generator with class label input as inputs to the discriminator model</a:t>
            </a:r>
          </a:p>
          <a:p>
            <a:pPr marL="285750" indent="-285750">
              <a:lnSpc>
                <a:spcPct val="150000"/>
              </a:lnSpc>
              <a:buFont typeface="Arial" panose="020B0604020202020204" pitchFamily="34" charset="0"/>
              <a:buChar char="•"/>
            </a:pPr>
            <a:r>
              <a:rPr lang="en-US" sz="1400" dirty="0"/>
              <a:t>Allows the same class label input to flow down into the discriminator and generator</a:t>
            </a:r>
          </a:p>
        </p:txBody>
      </p:sp>
      <p:pic>
        <p:nvPicPr>
          <p:cNvPr id="4" name="Picture 3">
            <a:extLst>
              <a:ext uri="{FF2B5EF4-FFF2-40B4-BE49-F238E27FC236}">
                <a16:creationId xmlns:a16="http://schemas.microsoft.com/office/drawing/2014/main" id="{D7AD03A2-68DB-47ED-8DBB-3B8CAA0CEAF4}"/>
              </a:ext>
            </a:extLst>
          </p:cNvPr>
          <p:cNvPicPr>
            <a:picLocks noChangeAspect="1"/>
          </p:cNvPicPr>
          <p:nvPr/>
        </p:nvPicPr>
        <p:blipFill>
          <a:blip r:embed="rId2"/>
          <a:stretch>
            <a:fillRect/>
          </a:stretch>
        </p:blipFill>
        <p:spPr>
          <a:xfrm>
            <a:off x="485775" y="2455407"/>
            <a:ext cx="4905375" cy="2073749"/>
          </a:xfrm>
          <a:prstGeom prst="rect">
            <a:avLst/>
          </a:prstGeom>
        </p:spPr>
      </p:pic>
      <p:sp>
        <p:nvSpPr>
          <p:cNvPr id="5" name="TextBox 4">
            <a:extLst>
              <a:ext uri="{FF2B5EF4-FFF2-40B4-BE49-F238E27FC236}">
                <a16:creationId xmlns:a16="http://schemas.microsoft.com/office/drawing/2014/main" id="{D0AA8A88-0718-4363-830D-7EA53C92B836}"/>
              </a:ext>
            </a:extLst>
          </p:cNvPr>
          <p:cNvSpPr txBox="1"/>
          <p:nvPr/>
        </p:nvSpPr>
        <p:spPr>
          <a:xfrm>
            <a:off x="730691" y="4635167"/>
            <a:ext cx="2379097" cy="246221"/>
          </a:xfrm>
          <a:prstGeom prst="rect">
            <a:avLst/>
          </a:prstGeom>
          <a:noFill/>
        </p:spPr>
        <p:txBody>
          <a:bodyPr wrap="square" rtlCol="0">
            <a:spAutoFit/>
          </a:bodyPr>
          <a:lstStyle/>
          <a:p>
            <a:r>
              <a:rPr lang="en-US" sz="1000" dirty="0">
                <a:latin typeface="+mj-lt"/>
              </a:rPr>
              <a:t>CGAN Model Code</a:t>
            </a:r>
          </a:p>
        </p:txBody>
      </p:sp>
    </p:spTree>
    <p:extLst>
      <p:ext uri="{BB962C8B-B14F-4D97-AF65-F5344CB8AC3E}">
        <p14:creationId xmlns:p14="http://schemas.microsoft.com/office/powerpoint/2010/main" val="206341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1"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73FC3D5F-53DE-432E-B877-2210E8A9AE0E}"/>
              </a:ext>
            </a:extLst>
          </p:cNvPr>
          <p:cNvSpPr>
            <a:spLocks noGrp="1"/>
          </p:cNvSpPr>
          <p:nvPr>
            <p:ph type="title"/>
          </p:nvPr>
        </p:nvSpPr>
        <p:spPr>
          <a:xfrm>
            <a:off x="619584" y="268742"/>
            <a:ext cx="6857365" cy="1344612"/>
          </a:xfrm>
        </p:spPr>
        <p:txBody>
          <a:bodyPr anchor="b">
            <a:normAutofit/>
          </a:bodyPr>
          <a:lstStyle/>
          <a:p>
            <a:pPr>
              <a:lnSpc>
                <a:spcPct val="120000"/>
              </a:lnSpc>
            </a:pPr>
            <a:r>
              <a:rPr lang="en-US" sz="3000" dirty="0"/>
              <a:t>CGAN results</a:t>
            </a:r>
          </a:p>
        </p:txBody>
      </p:sp>
      <p:sp>
        <p:nvSpPr>
          <p:cNvPr id="6" name="TextBox 5">
            <a:extLst>
              <a:ext uri="{FF2B5EF4-FFF2-40B4-BE49-F238E27FC236}">
                <a16:creationId xmlns:a16="http://schemas.microsoft.com/office/drawing/2014/main" id="{4DC98580-A9AC-42FA-A561-ABBE466CDE13}"/>
              </a:ext>
            </a:extLst>
          </p:cNvPr>
          <p:cNvSpPr txBox="1"/>
          <p:nvPr/>
        </p:nvSpPr>
        <p:spPr>
          <a:xfrm>
            <a:off x="1087801" y="5457071"/>
            <a:ext cx="1087157" cy="369332"/>
          </a:xfrm>
          <a:prstGeom prst="rect">
            <a:avLst/>
          </a:prstGeom>
          <a:noFill/>
        </p:spPr>
        <p:txBody>
          <a:bodyPr wrap="none" rtlCol="0">
            <a:spAutoFit/>
          </a:bodyPr>
          <a:lstStyle/>
          <a:p>
            <a:r>
              <a:rPr lang="en-US" dirty="0"/>
              <a:t>Epoch 1</a:t>
            </a:r>
          </a:p>
        </p:txBody>
      </p:sp>
      <p:sp>
        <p:nvSpPr>
          <p:cNvPr id="17" name="TextBox 16">
            <a:extLst>
              <a:ext uri="{FF2B5EF4-FFF2-40B4-BE49-F238E27FC236}">
                <a16:creationId xmlns:a16="http://schemas.microsoft.com/office/drawing/2014/main" id="{49E84541-D967-4EBD-BA78-CC350D60579E}"/>
              </a:ext>
            </a:extLst>
          </p:cNvPr>
          <p:cNvSpPr txBox="1"/>
          <p:nvPr/>
        </p:nvSpPr>
        <p:spPr>
          <a:xfrm>
            <a:off x="6862037" y="5457071"/>
            <a:ext cx="1229824" cy="369332"/>
          </a:xfrm>
          <a:prstGeom prst="rect">
            <a:avLst/>
          </a:prstGeom>
          <a:noFill/>
        </p:spPr>
        <p:txBody>
          <a:bodyPr wrap="none" rtlCol="0">
            <a:spAutoFit/>
          </a:bodyPr>
          <a:lstStyle/>
          <a:p>
            <a:r>
              <a:rPr lang="en-US" dirty="0"/>
              <a:t>Epoch 20</a:t>
            </a:r>
          </a:p>
        </p:txBody>
      </p:sp>
      <p:pic>
        <p:nvPicPr>
          <p:cNvPr id="18" name="Picture 17" descr="C:\Users\LENOVO\AppData\Local\Microsoft\Windows\INetCache\Content.MSO\4E6DA647.tmp">
            <a:extLst>
              <a:ext uri="{FF2B5EF4-FFF2-40B4-BE49-F238E27FC236}">
                <a16:creationId xmlns:a16="http://schemas.microsoft.com/office/drawing/2014/main" id="{80334A4D-0BC6-45FD-B68A-1CB08335D33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91856" y="2019300"/>
            <a:ext cx="5051743" cy="3144838"/>
          </a:xfrm>
          <a:prstGeom prst="rect">
            <a:avLst/>
          </a:prstGeom>
          <a:noFill/>
          <a:ln>
            <a:noFill/>
          </a:ln>
        </p:spPr>
      </p:pic>
      <p:pic>
        <p:nvPicPr>
          <p:cNvPr id="19" name="Picture 18" descr="C:\Users\LENOVO\AppData\Local\Microsoft\Windows\INetCache\Content.MSO\4763F111.tmp">
            <a:extLst>
              <a:ext uri="{FF2B5EF4-FFF2-40B4-BE49-F238E27FC236}">
                <a16:creationId xmlns:a16="http://schemas.microsoft.com/office/drawing/2014/main" id="{481EBAA2-0EB5-4A7C-BA62-E1120D79ECC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496050" y="2019300"/>
            <a:ext cx="4668565" cy="3144838"/>
          </a:xfrm>
          <a:prstGeom prst="rect">
            <a:avLst/>
          </a:prstGeom>
          <a:noFill/>
          <a:ln>
            <a:noFill/>
          </a:ln>
        </p:spPr>
      </p:pic>
    </p:spTree>
    <p:extLst>
      <p:ext uri="{BB962C8B-B14F-4D97-AF65-F5344CB8AC3E}">
        <p14:creationId xmlns:p14="http://schemas.microsoft.com/office/powerpoint/2010/main" val="132148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1"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73FC3D5F-53DE-432E-B877-2210E8A9AE0E}"/>
              </a:ext>
            </a:extLst>
          </p:cNvPr>
          <p:cNvSpPr>
            <a:spLocks noGrp="1"/>
          </p:cNvSpPr>
          <p:nvPr>
            <p:ph type="title"/>
          </p:nvPr>
        </p:nvSpPr>
        <p:spPr>
          <a:xfrm>
            <a:off x="619584" y="268742"/>
            <a:ext cx="10234160" cy="930099"/>
          </a:xfrm>
        </p:spPr>
        <p:txBody>
          <a:bodyPr anchor="b">
            <a:normAutofit/>
          </a:bodyPr>
          <a:lstStyle/>
          <a:p>
            <a:pPr>
              <a:lnSpc>
                <a:spcPct val="120000"/>
              </a:lnSpc>
            </a:pPr>
            <a:r>
              <a:rPr lang="en-US" sz="3000" dirty="0"/>
              <a:t>Changing the </a:t>
            </a:r>
            <a:r>
              <a:rPr lang="en-US" dirty="0"/>
              <a:t>dropout from 0.4 to 0.3</a:t>
            </a:r>
            <a:endParaRPr lang="en-US" sz="3000" dirty="0"/>
          </a:p>
        </p:txBody>
      </p:sp>
      <p:sp>
        <p:nvSpPr>
          <p:cNvPr id="6" name="TextBox 5">
            <a:extLst>
              <a:ext uri="{FF2B5EF4-FFF2-40B4-BE49-F238E27FC236}">
                <a16:creationId xmlns:a16="http://schemas.microsoft.com/office/drawing/2014/main" id="{4DC98580-A9AC-42FA-A561-ABBE466CDE13}"/>
              </a:ext>
            </a:extLst>
          </p:cNvPr>
          <p:cNvSpPr txBox="1"/>
          <p:nvPr/>
        </p:nvSpPr>
        <p:spPr>
          <a:xfrm>
            <a:off x="1087801" y="5457071"/>
            <a:ext cx="1795684" cy="369332"/>
          </a:xfrm>
          <a:prstGeom prst="rect">
            <a:avLst/>
          </a:prstGeom>
          <a:noFill/>
        </p:spPr>
        <p:txBody>
          <a:bodyPr wrap="none" rtlCol="0">
            <a:spAutoFit/>
          </a:bodyPr>
          <a:lstStyle/>
          <a:p>
            <a:r>
              <a:rPr lang="en-US" dirty="0"/>
              <a:t>GAN epoch 20</a:t>
            </a:r>
          </a:p>
        </p:txBody>
      </p:sp>
      <p:sp>
        <p:nvSpPr>
          <p:cNvPr id="17" name="TextBox 16">
            <a:extLst>
              <a:ext uri="{FF2B5EF4-FFF2-40B4-BE49-F238E27FC236}">
                <a16:creationId xmlns:a16="http://schemas.microsoft.com/office/drawing/2014/main" id="{49E84541-D967-4EBD-BA78-CC350D60579E}"/>
              </a:ext>
            </a:extLst>
          </p:cNvPr>
          <p:cNvSpPr txBox="1"/>
          <p:nvPr/>
        </p:nvSpPr>
        <p:spPr>
          <a:xfrm>
            <a:off x="6862037" y="5457071"/>
            <a:ext cx="1951175" cy="369332"/>
          </a:xfrm>
          <a:prstGeom prst="rect">
            <a:avLst/>
          </a:prstGeom>
          <a:noFill/>
        </p:spPr>
        <p:txBody>
          <a:bodyPr wrap="none" rtlCol="0">
            <a:spAutoFit/>
          </a:bodyPr>
          <a:lstStyle/>
          <a:p>
            <a:r>
              <a:rPr lang="en-US" dirty="0"/>
              <a:t>CGAN epoch 20</a:t>
            </a:r>
          </a:p>
        </p:txBody>
      </p:sp>
      <p:pic>
        <p:nvPicPr>
          <p:cNvPr id="20" name="Picture 19" descr="C:\Users\LENOVO\AppData\Local\Microsoft\Windows\INetCache\Content.MSO\AC3482CA.tmp">
            <a:extLst>
              <a:ext uri="{FF2B5EF4-FFF2-40B4-BE49-F238E27FC236}">
                <a16:creationId xmlns:a16="http://schemas.microsoft.com/office/drawing/2014/main" id="{BCF97B08-8617-489C-8A22-4AD8B146C77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19583" y="1467583"/>
            <a:ext cx="4924731" cy="3441523"/>
          </a:xfrm>
          <a:prstGeom prst="rect">
            <a:avLst/>
          </a:prstGeom>
          <a:noFill/>
          <a:ln>
            <a:noFill/>
          </a:ln>
        </p:spPr>
      </p:pic>
      <p:pic>
        <p:nvPicPr>
          <p:cNvPr id="21" name="Picture 20" descr="C:\Users\LENOVO\AppData\Local\Microsoft\Windows\INetCache\Content.MSO\E69E3A0B.tmp">
            <a:extLst>
              <a:ext uri="{FF2B5EF4-FFF2-40B4-BE49-F238E27FC236}">
                <a16:creationId xmlns:a16="http://schemas.microsoft.com/office/drawing/2014/main" id="{97C82F1D-8A9B-419C-9D37-2AA90138D2E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831838" y="1448533"/>
            <a:ext cx="4905426" cy="3407769"/>
          </a:xfrm>
          <a:prstGeom prst="rect">
            <a:avLst/>
          </a:prstGeom>
          <a:noFill/>
          <a:ln>
            <a:noFill/>
          </a:ln>
        </p:spPr>
      </p:pic>
    </p:spTree>
    <p:extLst>
      <p:ext uri="{BB962C8B-B14F-4D97-AF65-F5344CB8AC3E}">
        <p14:creationId xmlns:p14="http://schemas.microsoft.com/office/powerpoint/2010/main" val="2461981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1"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73FC3D5F-53DE-432E-B877-2210E8A9AE0E}"/>
              </a:ext>
            </a:extLst>
          </p:cNvPr>
          <p:cNvSpPr>
            <a:spLocks noGrp="1"/>
          </p:cNvSpPr>
          <p:nvPr>
            <p:ph type="title"/>
          </p:nvPr>
        </p:nvSpPr>
        <p:spPr>
          <a:xfrm>
            <a:off x="619584" y="268742"/>
            <a:ext cx="10234160" cy="930099"/>
          </a:xfrm>
        </p:spPr>
        <p:txBody>
          <a:bodyPr anchor="b">
            <a:normAutofit/>
          </a:bodyPr>
          <a:lstStyle/>
          <a:p>
            <a:pPr>
              <a:lnSpc>
                <a:spcPct val="120000"/>
              </a:lnSpc>
            </a:pPr>
            <a:r>
              <a:rPr lang="en-US" sz="3000" dirty="0"/>
              <a:t>Changing the discriminator kernel size to 4,4</a:t>
            </a:r>
          </a:p>
        </p:txBody>
      </p:sp>
      <p:sp>
        <p:nvSpPr>
          <p:cNvPr id="6" name="TextBox 5">
            <a:extLst>
              <a:ext uri="{FF2B5EF4-FFF2-40B4-BE49-F238E27FC236}">
                <a16:creationId xmlns:a16="http://schemas.microsoft.com/office/drawing/2014/main" id="{4DC98580-A9AC-42FA-A561-ABBE466CDE13}"/>
              </a:ext>
            </a:extLst>
          </p:cNvPr>
          <p:cNvSpPr txBox="1"/>
          <p:nvPr/>
        </p:nvSpPr>
        <p:spPr>
          <a:xfrm>
            <a:off x="1087801" y="5457071"/>
            <a:ext cx="1795684" cy="369332"/>
          </a:xfrm>
          <a:prstGeom prst="rect">
            <a:avLst/>
          </a:prstGeom>
          <a:noFill/>
        </p:spPr>
        <p:txBody>
          <a:bodyPr wrap="none" rtlCol="0">
            <a:spAutoFit/>
          </a:bodyPr>
          <a:lstStyle/>
          <a:p>
            <a:r>
              <a:rPr lang="en-US" dirty="0"/>
              <a:t>GAN epoch 20</a:t>
            </a:r>
          </a:p>
        </p:txBody>
      </p:sp>
      <p:sp>
        <p:nvSpPr>
          <p:cNvPr id="17" name="TextBox 16">
            <a:extLst>
              <a:ext uri="{FF2B5EF4-FFF2-40B4-BE49-F238E27FC236}">
                <a16:creationId xmlns:a16="http://schemas.microsoft.com/office/drawing/2014/main" id="{49E84541-D967-4EBD-BA78-CC350D60579E}"/>
              </a:ext>
            </a:extLst>
          </p:cNvPr>
          <p:cNvSpPr txBox="1"/>
          <p:nvPr/>
        </p:nvSpPr>
        <p:spPr>
          <a:xfrm>
            <a:off x="6862037" y="5457071"/>
            <a:ext cx="1951175" cy="369332"/>
          </a:xfrm>
          <a:prstGeom prst="rect">
            <a:avLst/>
          </a:prstGeom>
          <a:noFill/>
        </p:spPr>
        <p:txBody>
          <a:bodyPr wrap="none" rtlCol="0">
            <a:spAutoFit/>
          </a:bodyPr>
          <a:lstStyle/>
          <a:p>
            <a:r>
              <a:rPr lang="en-US" dirty="0"/>
              <a:t>CGAN epoch 20</a:t>
            </a:r>
          </a:p>
        </p:txBody>
      </p:sp>
      <p:pic>
        <p:nvPicPr>
          <p:cNvPr id="15" name="Picture 14">
            <a:extLst>
              <a:ext uri="{FF2B5EF4-FFF2-40B4-BE49-F238E27FC236}">
                <a16:creationId xmlns:a16="http://schemas.microsoft.com/office/drawing/2014/main" id="{A02F124F-9F0A-4884-90B6-86EE9D630C2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38633" y="1581883"/>
            <a:ext cx="4924731" cy="3327223"/>
          </a:xfrm>
          <a:prstGeom prst="rect">
            <a:avLst/>
          </a:prstGeom>
          <a:noFill/>
          <a:ln>
            <a:noFill/>
          </a:ln>
        </p:spPr>
      </p:pic>
      <p:pic>
        <p:nvPicPr>
          <p:cNvPr id="16" name="Picture 15">
            <a:extLst>
              <a:ext uri="{FF2B5EF4-FFF2-40B4-BE49-F238E27FC236}">
                <a16:creationId xmlns:a16="http://schemas.microsoft.com/office/drawing/2014/main" id="{0240AE6C-44C3-4E74-81FE-6EEAF2792BA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152109" y="1581883"/>
            <a:ext cx="4924731" cy="3327223"/>
          </a:xfrm>
          <a:prstGeom prst="rect">
            <a:avLst/>
          </a:prstGeom>
          <a:noFill/>
          <a:ln>
            <a:noFill/>
          </a:ln>
        </p:spPr>
      </p:pic>
    </p:spTree>
    <p:extLst>
      <p:ext uri="{BB962C8B-B14F-4D97-AF65-F5344CB8AC3E}">
        <p14:creationId xmlns:p14="http://schemas.microsoft.com/office/powerpoint/2010/main" val="4193222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1"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73FC3D5F-53DE-432E-B877-2210E8A9AE0E}"/>
              </a:ext>
            </a:extLst>
          </p:cNvPr>
          <p:cNvSpPr>
            <a:spLocks noGrp="1"/>
          </p:cNvSpPr>
          <p:nvPr>
            <p:ph type="title"/>
          </p:nvPr>
        </p:nvSpPr>
        <p:spPr>
          <a:xfrm>
            <a:off x="619584" y="268742"/>
            <a:ext cx="10234160" cy="930099"/>
          </a:xfrm>
        </p:spPr>
        <p:txBody>
          <a:bodyPr anchor="b">
            <a:normAutofit/>
          </a:bodyPr>
          <a:lstStyle/>
          <a:p>
            <a:pPr>
              <a:lnSpc>
                <a:spcPct val="120000"/>
              </a:lnSpc>
            </a:pPr>
            <a:r>
              <a:rPr lang="en-US" sz="3000" dirty="0"/>
              <a:t>Changing the latent dimension from 100 to 200</a:t>
            </a:r>
          </a:p>
        </p:txBody>
      </p:sp>
      <p:sp>
        <p:nvSpPr>
          <p:cNvPr id="6" name="TextBox 5">
            <a:extLst>
              <a:ext uri="{FF2B5EF4-FFF2-40B4-BE49-F238E27FC236}">
                <a16:creationId xmlns:a16="http://schemas.microsoft.com/office/drawing/2014/main" id="{4DC98580-A9AC-42FA-A561-ABBE466CDE13}"/>
              </a:ext>
            </a:extLst>
          </p:cNvPr>
          <p:cNvSpPr txBox="1"/>
          <p:nvPr/>
        </p:nvSpPr>
        <p:spPr>
          <a:xfrm>
            <a:off x="1087801" y="5457071"/>
            <a:ext cx="1795684" cy="369332"/>
          </a:xfrm>
          <a:prstGeom prst="rect">
            <a:avLst/>
          </a:prstGeom>
          <a:noFill/>
        </p:spPr>
        <p:txBody>
          <a:bodyPr wrap="none" rtlCol="0">
            <a:spAutoFit/>
          </a:bodyPr>
          <a:lstStyle/>
          <a:p>
            <a:r>
              <a:rPr lang="en-US" dirty="0"/>
              <a:t>GAN epoch 20</a:t>
            </a:r>
          </a:p>
        </p:txBody>
      </p:sp>
      <p:sp>
        <p:nvSpPr>
          <p:cNvPr id="17" name="TextBox 16">
            <a:extLst>
              <a:ext uri="{FF2B5EF4-FFF2-40B4-BE49-F238E27FC236}">
                <a16:creationId xmlns:a16="http://schemas.microsoft.com/office/drawing/2014/main" id="{49E84541-D967-4EBD-BA78-CC350D60579E}"/>
              </a:ext>
            </a:extLst>
          </p:cNvPr>
          <p:cNvSpPr txBox="1"/>
          <p:nvPr/>
        </p:nvSpPr>
        <p:spPr>
          <a:xfrm>
            <a:off x="6862037" y="5457071"/>
            <a:ext cx="1951175" cy="369332"/>
          </a:xfrm>
          <a:prstGeom prst="rect">
            <a:avLst/>
          </a:prstGeom>
          <a:noFill/>
        </p:spPr>
        <p:txBody>
          <a:bodyPr wrap="none" rtlCol="0">
            <a:spAutoFit/>
          </a:bodyPr>
          <a:lstStyle/>
          <a:p>
            <a:r>
              <a:rPr lang="en-US" dirty="0"/>
              <a:t>CGAN epoch 20</a:t>
            </a:r>
          </a:p>
        </p:txBody>
      </p:sp>
      <p:pic>
        <p:nvPicPr>
          <p:cNvPr id="4" name="Picture 3">
            <a:extLst>
              <a:ext uri="{FF2B5EF4-FFF2-40B4-BE49-F238E27FC236}">
                <a16:creationId xmlns:a16="http://schemas.microsoft.com/office/drawing/2014/main" id="{46BEE6E0-DD55-4605-AE10-5744C55F4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192" y="2521063"/>
            <a:ext cx="5238295" cy="2177547"/>
          </a:xfrm>
          <a:prstGeom prst="rect">
            <a:avLst/>
          </a:prstGeom>
        </p:spPr>
      </p:pic>
      <p:pic>
        <p:nvPicPr>
          <p:cNvPr id="7" name="Picture 6">
            <a:extLst>
              <a:ext uri="{FF2B5EF4-FFF2-40B4-BE49-F238E27FC236}">
                <a16:creationId xmlns:a16="http://schemas.microsoft.com/office/drawing/2014/main" id="{8225F396-C0DA-46CD-960C-74778B1F32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605741"/>
            <a:ext cx="5396642" cy="3677357"/>
          </a:xfrm>
          <a:prstGeom prst="rect">
            <a:avLst/>
          </a:prstGeom>
        </p:spPr>
      </p:pic>
    </p:spTree>
    <p:extLst>
      <p:ext uri="{BB962C8B-B14F-4D97-AF65-F5344CB8AC3E}">
        <p14:creationId xmlns:p14="http://schemas.microsoft.com/office/powerpoint/2010/main" val="352968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1"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73FC3D5F-53DE-432E-B877-2210E8A9AE0E}"/>
              </a:ext>
            </a:extLst>
          </p:cNvPr>
          <p:cNvSpPr>
            <a:spLocks noGrp="1"/>
          </p:cNvSpPr>
          <p:nvPr>
            <p:ph type="title"/>
          </p:nvPr>
        </p:nvSpPr>
        <p:spPr>
          <a:xfrm>
            <a:off x="619584" y="268742"/>
            <a:ext cx="10234160" cy="930099"/>
          </a:xfrm>
        </p:spPr>
        <p:txBody>
          <a:bodyPr anchor="b">
            <a:normAutofit/>
          </a:bodyPr>
          <a:lstStyle/>
          <a:p>
            <a:pPr>
              <a:lnSpc>
                <a:spcPct val="120000"/>
              </a:lnSpc>
            </a:pPr>
            <a:r>
              <a:rPr lang="en-US" sz="3000" dirty="0"/>
              <a:t>Changing embedding layer size from 50 to 100</a:t>
            </a:r>
          </a:p>
        </p:txBody>
      </p:sp>
      <p:sp>
        <p:nvSpPr>
          <p:cNvPr id="6" name="TextBox 5">
            <a:extLst>
              <a:ext uri="{FF2B5EF4-FFF2-40B4-BE49-F238E27FC236}">
                <a16:creationId xmlns:a16="http://schemas.microsoft.com/office/drawing/2014/main" id="{4DC98580-A9AC-42FA-A561-ABBE466CDE13}"/>
              </a:ext>
            </a:extLst>
          </p:cNvPr>
          <p:cNvSpPr txBox="1"/>
          <p:nvPr/>
        </p:nvSpPr>
        <p:spPr>
          <a:xfrm>
            <a:off x="1087801" y="5457071"/>
            <a:ext cx="1795684" cy="369332"/>
          </a:xfrm>
          <a:prstGeom prst="rect">
            <a:avLst/>
          </a:prstGeom>
          <a:noFill/>
        </p:spPr>
        <p:txBody>
          <a:bodyPr wrap="none" rtlCol="0">
            <a:spAutoFit/>
          </a:bodyPr>
          <a:lstStyle/>
          <a:p>
            <a:r>
              <a:rPr lang="en-US" dirty="0"/>
              <a:t>GAN epoch 20</a:t>
            </a:r>
          </a:p>
        </p:txBody>
      </p:sp>
      <p:sp>
        <p:nvSpPr>
          <p:cNvPr id="17" name="TextBox 16">
            <a:extLst>
              <a:ext uri="{FF2B5EF4-FFF2-40B4-BE49-F238E27FC236}">
                <a16:creationId xmlns:a16="http://schemas.microsoft.com/office/drawing/2014/main" id="{49E84541-D967-4EBD-BA78-CC350D60579E}"/>
              </a:ext>
            </a:extLst>
          </p:cNvPr>
          <p:cNvSpPr txBox="1"/>
          <p:nvPr/>
        </p:nvSpPr>
        <p:spPr>
          <a:xfrm>
            <a:off x="6862037" y="5457071"/>
            <a:ext cx="1951175" cy="369332"/>
          </a:xfrm>
          <a:prstGeom prst="rect">
            <a:avLst/>
          </a:prstGeom>
          <a:noFill/>
        </p:spPr>
        <p:txBody>
          <a:bodyPr wrap="none" rtlCol="0">
            <a:spAutoFit/>
          </a:bodyPr>
          <a:lstStyle/>
          <a:p>
            <a:r>
              <a:rPr lang="en-US" dirty="0"/>
              <a:t>CGAN epoch 20</a:t>
            </a:r>
          </a:p>
        </p:txBody>
      </p:sp>
      <p:pic>
        <p:nvPicPr>
          <p:cNvPr id="15" name="Picture 14">
            <a:extLst>
              <a:ext uri="{FF2B5EF4-FFF2-40B4-BE49-F238E27FC236}">
                <a16:creationId xmlns:a16="http://schemas.microsoft.com/office/drawing/2014/main" id="{098CA790-0A6C-4F2A-90DF-5929803B2F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568" y="1957305"/>
            <a:ext cx="4656389" cy="3172937"/>
          </a:xfrm>
          <a:prstGeom prst="rect">
            <a:avLst/>
          </a:prstGeom>
        </p:spPr>
      </p:pic>
      <p:pic>
        <p:nvPicPr>
          <p:cNvPr id="18" name="Picture 17">
            <a:extLst>
              <a:ext uri="{FF2B5EF4-FFF2-40B4-BE49-F238E27FC236}">
                <a16:creationId xmlns:a16="http://schemas.microsoft.com/office/drawing/2014/main" id="{7E69ADE2-9F5A-4269-A3BF-EC8DE3641F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977222"/>
            <a:ext cx="4757744" cy="3242002"/>
          </a:xfrm>
          <a:prstGeom prst="rect">
            <a:avLst/>
          </a:prstGeom>
        </p:spPr>
      </p:pic>
    </p:spTree>
    <p:extLst>
      <p:ext uri="{BB962C8B-B14F-4D97-AF65-F5344CB8AC3E}">
        <p14:creationId xmlns:p14="http://schemas.microsoft.com/office/powerpoint/2010/main" val="1778298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7" name="Rectangle 46">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11D2C011-D02F-4F2E-A1D9-293416E9049B}"/>
              </a:ext>
            </a:extLst>
          </p:cNvPr>
          <p:cNvSpPr>
            <a:spLocks noGrp="1"/>
          </p:cNvSpPr>
          <p:nvPr>
            <p:ph type="ctrTitle"/>
          </p:nvPr>
        </p:nvSpPr>
        <p:spPr>
          <a:xfrm>
            <a:off x="6090045" y="1346200"/>
            <a:ext cx="5624118" cy="2381738"/>
          </a:xfrm>
        </p:spPr>
        <p:txBody>
          <a:bodyPr anchor="b">
            <a:normAutofit/>
          </a:bodyPr>
          <a:lstStyle/>
          <a:p>
            <a:r>
              <a:rPr lang="en-US" dirty="0"/>
              <a:t>WGAN-GP</a:t>
            </a:r>
          </a:p>
        </p:txBody>
      </p:sp>
      <p:sp>
        <p:nvSpPr>
          <p:cNvPr id="68" name="Freeform: Shape 48">
            <a:extLst>
              <a:ext uri="{FF2B5EF4-FFF2-40B4-BE49-F238E27FC236}">
                <a16:creationId xmlns:a16="http://schemas.microsoft.com/office/drawing/2014/main" id="{96CB0275-66F1-4491-93B8-121D0C717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14"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9" name="Freeform: Shape 50">
            <a:extLst>
              <a:ext uri="{FF2B5EF4-FFF2-40B4-BE49-F238E27FC236}">
                <a16:creationId xmlns:a16="http://schemas.microsoft.com/office/drawing/2014/main" id="{18D32C3D-8F76-4E99-BE56-0836CC38C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493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0" name="Picture 42" descr="Colour-coded on electronic circuit board">
            <a:extLst>
              <a:ext uri="{FF2B5EF4-FFF2-40B4-BE49-F238E27FC236}">
                <a16:creationId xmlns:a16="http://schemas.microsoft.com/office/drawing/2014/main" id="{8769D4E4-ACD7-8024-97F3-1AA14CD96AB0}"/>
              </a:ext>
            </a:extLst>
          </p:cNvPr>
          <p:cNvPicPr>
            <a:picLocks noChangeAspect="1"/>
          </p:cNvPicPr>
          <p:nvPr/>
        </p:nvPicPr>
        <p:blipFill rotWithShape="1">
          <a:blip r:embed="rId2"/>
          <a:srcRect l="38768" r="12645" b="10"/>
          <a:stretch/>
        </p:blipFill>
        <p:spPr>
          <a:xfrm>
            <a:off x="153" y="10"/>
            <a:ext cx="5033023" cy="6857990"/>
          </a:xfrm>
          <a:custGeom>
            <a:avLst/>
            <a:gdLst/>
            <a:ahLst/>
            <a:cxnLst/>
            <a:rect l="l" t="t" r="r" b="b"/>
            <a:pathLst>
              <a:path w="4710787" h="6858000">
                <a:moveTo>
                  <a:pt x="0" y="0"/>
                </a:moveTo>
                <a:lnTo>
                  <a:pt x="1214365" y="0"/>
                </a:lnTo>
                <a:lnTo>
                  <a:pt x="1994531" y="0"/>
                </a:lnTo>
                <a:lnTo>
                  <a:pt x="3087764" y="0"/>
                </a:lnTo>
                <a:lnTo>
                  <a:pt x="3109888" y="14997"/>
                </a:lnTo>
                <a:cubicBezTo>
                  <a:pt x="4137051" y="754641"/>
                  <a:pt x="4710787" y="2093192"/>
                  <a:pt x="4710787" y="3621656"/>
                </a:cubicBezTo>
                <a:cubicBezTo>
                  <a:pt x="4710787" y="4969131"/>
                  <a:pt x="3782062" y="5602839"/>
                  <a:pt x="2836437" y="6374814"/>
                </a:cubicBezTo>
                <a:cubicBezTo>
                  <a:pt x="2664234" y="6515397"/>
                  <a:pt x="2493607" y="6653108"/>
                  <a:pt x="2319789" y="6780599"/>
                </a:cubicBezTo>
                <a:lnTo>
                  <a:pt x="2208033" y="6858000"/>
                </a:lnTo>
                <a:lnTo>
                  <a:pt x="1994531" y="6858000"/>
                </a:lnTo>
                <a:lnTo>
                  <a:pt x="1214365" y="6858000"/>
                </a:lnTo>
                <a:lnTo>
                  <a:pt x="0" y="6858000"/>
                </a:lnTo>
                <a:close/>
              </a:path>
            </a:pathLst>
          </a:custGeom>
        </p:spPr>
      </p:pic>
      <p:sp>
        <p:nvSpPr>
          <p:cNvPr id="71" name="Freeform: Shape 52">
            <a:extLst>
              <a:ext uri="{FF2B5EF4-FFF2-40B4-BE49-F238E27FC236}">
                <a16:creationId xmlns:a16="http://schemas.microsoft.com/office/drawing/2014/main" id="{70766076-46F5-42D5-A773-2B3BEF2B8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557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214773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5" name="Freeform: Shape 34">
            <a:extLst>
              <a:ext uri="{FF2B5EF4-FFF2-40B4-BE49-F238E27FC236}">
                <a16:creationId xmlns:a16="http://schemas.microsoft.com/office/drawing/2014/main" id="{F624CBFB-D803-467F-960F-B6A30F821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67675" y="-3167677"/>
            <a:ext cx="5856341" cy="12191695"/>
          </a:xfrm>
          <a:custGeom>
            <a:avLst/>
            <a:gdLst>
              <a:gd name="connsiteX0" fmla="*/ 0 w 5856341"/>
              <a:gd name="connsiteY0" fmla="*/ 12191695 h 12191695"/>
              <a:gd name="connsiteX1" fmla="*/ 0 w 5856341"/>
              <a:gd name="connsiteY1" fmla="*/ 0 h 12191695"/>
              <a:gd name="connsiteX2" fmla="*/ 243849 w 5856341"/>
              <a:gd name="connsiteY2" fmla="*/ 0 h 12191695"/>
              <a:gd name="connsiteX3" fmla="*/ 505121 w 5856341"/>
              <a:gd name="connsiteY3" fmla="*/ 0 h 12191695"/>
              <a:gd name="connsiteX4" fmla="*/ 723207 w 5856341"/>
              <a:gd name="connsiteY4" fmla="*/ 0 h 12191695"/>
              <a:gd name="connsiteX5" fmla="*/ 755828 w 5856341"/>
              <a:gd name="connsiteY5" fmla="*/ 0 h 12191695"/>
              <a:gd name="connsiteX6" fmla="*/ 1411868 w 5856341"/>
              <a:gd name="connsiteY6" fmla="*/ 0 h 12191695"/>
              <a:gd name="connsiteX7" fmla="*/ 1421034 w 5856341"/>
              <a:gd name="connsiteY7" fmla="*/ 0 h 12191695"/>
              <a:gd name="connsiteX8" fmla="*/ 1515206 w 5856341"/>
              <a:gd name="connsiteY8" fmla="*/ 0 h 12191695"/>
              <a:gd name="connsiteX9" fmla="*/ 2636151 w 5856341"/>
              <a:gd name="connsiteY9" fmla="*/ 0 h 12191695"/>
              <a:gd name="connsiteX10" fmla="*/ 4637890 w 5856341"/>
              <a:gd name="connsiteY10" fmla="*/ 0 h 12191695"/>
              <a:gd name="connsiteX11" fmla="*/ 4654499 w 5856341"/>
              <a:gd name="connsiteY11" fmla="*/ 26661 h 12191695"/>
              <a:gd name="connsiteX12" fmla="*/ 5856341 w 5856341"/>
              <a:gd name="connsiteY12" fmla="*/ 6438338 h 12191695"/>
              <a:gd name="connsiteX13" fmla="*/ 4449211 w 5856341"/>
              <a:gd name="connsiteY13" fmla="*/ 11332719 h 12191695"/>
              <a:gd name="connsiteX14" fmla="*/ 4061349 w 5856341"/>
              <a:gd name="connsiteY14" fmla="*/ 12054097 h 12191695"/>
              <a:gd name="connsiteX15" fmla="*/ 3977450 w 5856341"/>
              <a:gd name="connsiteY15" fmla="*/ 12191695 h 12191695"/>
              <a:gd name="connsiteX16" fmla="*/ 2636151 w 5856341"/>
              <a:gd name="connsiteY16" fmla="*/ 12191695 h 12191695"/>
              <a:gd name="connsiteX17" fmla="*/ 1421034 w 5856341"/>
              <a:gd name="connsiteY17" fmla="*/ 12191695 h 12191695"/>
              <a:gd name="connsiteX18" fmla="*/ 1411868 w 5856341"/>
              <a:gd name="connsiteY18" fmla="*/ 12191695 h 12191695"/>
              <a:gd name="connsiteX19" fmla="*/ 1283685 w 5856341"/>
              <a:gd name="connsiteY19" fmla="*/ 12191695 h 12191695"/>
              <a:gd name="connsiteX20" fmla="*/ 755828 w 5856341"/>
              <a:gd name="connsiteY20" fmla="*/ 12191695 h 12191695"/>
              <a:gd name="connsiteX21" fmla="*/ 723207 w 5856341"/>
              <a:gd name="connsiteY21" fmla="*/ 12191695 h 12191695"/>
              <a:gd name="connsiteX22" fmla="*/ 505121 w 5856341"/>
              <a:gd name="connsiteY22" fmla="*/ 12191695 h 12191695"/>
              <a:gd name="connsiteX23" fmla="*/ 243849 w 5856341"/>
              <a:gd name="connsiteY23" fmla="*/ 12191695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56341" h="12191695">
                <a:moveTo>
                  <a:pt x="0" y="12191695"/>
                </a:moveTo>
                <a:lnTo>
                  <a:pt x="0" y="0"/>
                </a:lnTo>
                <a:lnTo>
                  <a:pt x="243849" y="0"/>
                </a:lnTo>
                <a:lnTo>
                  <a:pt x="505121" y="0"/>
                </a:lnTo>
                <a:lnTo>
                  <a:pt x="723207" y="0"/>
                </a:lnTo>
                <a:lnTo>
                  <a:pt x="755828" y="0"/>
                </a:lnTo>
                <a:lnTo>
                  <a:pt x="1411868" y="0"/>
                </a:lnTo>
                <a:lnTo>
                  <a:pt x="1421034" y="0"/>
                </a:lnTo>
                <a:lnTo>
                  <a:pt x="1515206" y="0"/>
                </a:lnTo>
                <a:lnTo>
                  <a:pt x="2636151" y="0"/>
                </a:lnTo>
                <a:lnTo>
                  <a:pt x="4637890" y="0"/>
                </a:lnTo>
                <a:lnTo>
                  <a:pt x="4654499" y="26661"/>
                </a:lnTo>
                <a:cubicBezTo>
                  <a:pt x="5425621" y="1341551"/>
                  <a:pt x="5856341" y="3721137"/>
                  <a:pt x="5856341" y="6438338"/>
                </a:cubicBezTo>
                <a:cubicBezTo>
                  <a:pt x="5856341" y="8833790"/>
                  <a:pt x="5159120" y="9960353"/>
                  <a:pt x="4449211" y="11332719"/>
                </a:cubicBezTo>
                <a:cubicBezTo>
                  <a:pt x="4319934" y="11582638"/>
                  <a:pt x="4191839" y="11827452"/>
                  <a:pt x="4061349" y="12054097"/>
                </a:cubicBezTo>
                <a:lnTo>
                  <a:pt x="3977450" y="12191695"/>
                </a:lnTo>
                <a:lnTo>
                  <a:pt x="2636151" y="12191695"/>
                </a:lnTo>
                <a:lnTo>
                  <a:pt x="1421034" y="12191695"/>
                </a:lnTo>
                <a:lnTo>
                  <a:pt x="1411868" y="12191695"/>
                </a:lnTo>
                <a:lnTo>
                  <a:pt x="1283685" y="12191695"/>
                </a:lnTo>
                <a:lnTo>
                  <a:pt x="755828" y="12191695"/>
                </a:lnTo>
                <a:lnTo>
                  <a:pt x="723207" y="12191695"/>
                </a:lnTo>
                <a:lnTo>
                  <a:pt x="505121" y="12191695"/>
                </a:lnTo>
                <a:lnTo>
                  <a:pt x="243849" y="1219169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1D2C011-D02F-4F2E-A1D9-293416E9049B}"/>
              </a:ext>
            </a:extLst>
          </p:cNvPr>
          <p:cNvSpPr>
            <a:spLocks noGrp="1"/>
          </p:cNvSpPr>
          <p:nvPr>
            <p:ph type="ctrTitle"/>
          </p:nvPr>
        </p:nvSpPr>
        <p:spPr>
          <a:xfrm>
            <a:off x="1661823" y="1346268"/>
            <a:ext cx="8868354" cy="2463667"/>
          </a:xfrm>
        </p:spPr>
        <p:txBody>
          <a:bodyPr anchor="b">
            <a:normAutofit/>
          </a:bodyPr>
          <a:lstStyle/>
          <a:p>
            <a:pPr algn="ctr"/>
            <a:r>
              <a:rPr lang="en-US" sz="6600" dirty="0"/>
              <a:t>GAN Variants</a:t>
            </a:r>
          </a:p>
        </p:txBody>
      </p:sp>
      <p:sp>
        <p:nvSpPr>
          <p:cNvPr id="37" name="Freeform: Shape 36">
            <a:extLst>
              <a:ext uri="{FF2B5EF4-FFF2-40B4-BE49-F238E27FC236}">
                <a16:creationId xmlns:a16="http://schemas.microsoft.com/office/drawing/2014/main" id="{FBA7E51E-7B6A-4A79-8F84-47C845C7A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9" name="Freeform: Shape 38">
            <a:extLst>
              <a:ext uri="{FF2B5EF4-FFF2-40B4-BE49-F238E27FC236}">
                <a16:creationId xmlns:a16="http://schemas.microsoft.com/office/drawing/2014/main" id="{03C85561-90D2-4AFA-B2C5-F2D61D86C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1" name="Freeform: Shape 40">
            <a:extLst>
              <a:ext uri="{FF2B5EF4-FFF2-40B4-BE49-F238E27FC236}">
                <a16:creationId xmlns:a16="http://schemas.microsoft.com/office/drawing/2014/main" id="{9026B71D-5A6F-48FE-AC6A-D7AAA018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47015" y="-1314429"/>
            <a:ext cx="1697663" cy="12191695"/>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34509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19534-7A27-4192-917A-C15FE37BC0BC}"/>
              </a:ext>
            </a:extLst>
          </p:cNvPr>
          <p:cNvSpPr>
            <a:spLocks noGrp="1"/>
          </p:cNvSpPr>
          <p:nvPr>
            <p:ph type="title"/>
          </p:nvPr>
        </p:nvSpPr>
        <p:spPr>
          <a:xfrm>
            <a:off x="1920240" y="757906"/>
            <a:ext cx="8770571" cy="1345269"/>
          </a:xfrm>
        </p:spPr>
        <p:txBody>
          <a:bodyPr/>
          <a:lstStyle/>
          <a:p>
            <a:pPr algn="ctr"/>
            <a:r>
              <a:rPr lang="en-US" dirty="0"/>
              <a:t>WGAN-GP Steps</a:t>
            </a:r>
          </a:p>
        </p:txBody>
      </p:sp>
      <p:graphicFrame>
        <p:nvGraphicFramePr>
          <p:cNvPr id="9" name="Content Placeholder 2">
            <a:extLst>
              <a:ext uri="{FF2B5EF4-FFF2-40B4-BE49-F238E27FC236}">
                <a16:creationId xmlns:a16="http://schemas.microsoft.com/office/drawing/2014/main" id="{52F4AB43-D24F-6C0A-96B3-EC106DC7A4AB}"/>
              </a:ext>
            </a:extLst>
          </p:cNvPr>
          <p:cNvGraphicFramePr>
            <a:graphicFrameLocks noGrp="1"/>
          </p:cNvGraphicFramePr>
          <p:nvPr>
            <p:ph idx="1"/>
          </p:nvPr>
        </p:nvGraphicFramePr>
        <p:xfrm>
          <a:off x="6274191" y="2293226"/>
          <a:ext cx="5712020" cy="4393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D1EF6503-9A43-4617-A362-3846CD09C9E1}"/>
              </a:ext>
            </a:extLst>
          </p:cNvPr>
          <p:cNvPicPr>
            <a:picLocks noChangeAspect="1"/>
          </p:cNvPicPr>
          <p:nvPr/>
        </p:nvPicPr>
        <p:blipFill>
          <a:blip r:embed="rId7"/>
          <a:stretch>
            <a:fillRect/>
          </a:stretch>
        </p:blipFill>
        <p:spPr>
          <a:xfrm>
            <a:off x="1284556" y="4795981"/>
            <a:ext cx="4305300" cy="1514475"/>
          </a:xfrm>
          <a:prstGeom prst="rect">
            <a:avLst/>
          </a:prstGeom>
        </p:spPr>
      </p:pic>
      <p:pic>
        <p:nvPicPr>
          <p:cNvPr id="4" name="Picture 3">
            <a:extLst>
              <a:ext uri="{FF2B5EF4-FFF2-40B4-BE49-F238E27FC236}">
                <a16:creationId xmlns:a16="http://schemas.microsoft.com/office/drawing/2014/main" id="{E30EEE42-A1A3-4B6B-B315-782B7401BD01}"/>
              </a:ext>
            </a:extLst>
          </p:cNvPr>
          <p:cNvPicPr>
            <a:picLocks noChangeAspect="1"/>
          </p:cNvPicPr>
          <p:nvPr/>
        </p:nvPicPr>
        <p:blipFill>
          <a:blip r:embed="rId8"/>
          <a:stretch>
            <a:fillRect/>
          </a:stretch>
        </p:blipFill>
        <p:spPr>
          <a:xfrm>
            <a:off x="1284556" y="2538414"/>
            <a:ext cx="4610100" cy="1781175"/>
          </a:xfrm>
          <a:prstGeom prst="rect">
            <a:avLst/>
          </a:prstGeom>
        </p:spPr>
      </p:pic>
    </p:spTree>
    <p:extLst>
      <p:ext uri="{BB962C8B-B14F-4D97-AF65-F5344CB8AC3E}">
        <p14:creationId xmlns:p14="http://schemas.microsoft.com/office/powerpoint/2010/main" val="300320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1"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73FC3D5F-53DE-432E-B877-2210E8A9AE0E}"/>
              </a:ext>
            </a:extLst>
          </p:cNvPr>
          <p:cNvSpPr>
            <a:spLocks noGrp="1"/>
          </p:cNvSpPr>
          <p:nvPr>
            <p:ph type="title"/>
          </p:nvPr>
        </p:nvSpPr>
        <p:spPr>
          <a:xfrm>
            <a:off x="439290" y="675249"/>
            <a:ext cx="9999070" cy="855362"/>
          </a:xfrm>
        </p:spPr>
        <p:txBody>
          <a:bodyPr anchor="b">
            <a:noAutofit/>
          </a:bodyPr>
          <a:lstStyle/>
          <a:p>
            <a:pPr>
              <a:lnSpc>
                <a:spcPct val="120000"/>
              </a:lnSpc>
            </a:pPr>
            <a:r>
              <a:rPr lang="en-US" sz="2000" dirty="0"/>
              <a:t>Batch size: 512, generator kernel size: 3, discriminator kernel size: 3 &amp; learning rate of 0.0001</a:t>
            </a:r>
          </a:p>
        </p:txBody>
      </p:sp>
      <p:pic>
        <p:nvPicPr>
          <p:cNvPr id="18" name="Picture 17">
            <a:extLst>
              <a:ext uri="{FF2B5EF4-FFF2-40B4-BE49-F238E27FC236}">
                <a16:creationId xmlns:a16="http://schemas.microsoft.com/office/drawing/2014/main" id="{C3E45939-0C4C-4BF4-BF41-E8683CBBE8F6}"/>
              </a:ext>
            </a:extLst>
          </p:cNvPr>
          <p:cNvPicPr/>
          <p:nvPr/>
        </p:nvPicPr>
        <p:blipFill>
          <a:blip r:embed="rId3"/>
          <a:stretch>
            <a:fillRect/>
          </a:stretch>
        </p:blipFill>
        <p:spPr>
          <a:xfrm>
            <a:off x="647717" y="1899333"/>
            <a:ext cx="5129872" cy="3460460"/>
          </a:xfrm>
          <a:prstGeom prst="rect">
            <a:avLst/>
          </a:prstGeom>
        </p:spPr>
      </p:pic>
      <p:pic>
        <p:nvPicPr>
          <p:cNvPr id="21" name="Picture 20">
            <a:extLst>
              <a:ext uri="{FF2B5EF4-FFF2-40B4-BE49-F238E27FC236}">
                <a16:creationId xmlns:a16="http://schemas.microsoft.com/office/drawing/2014/main" id="{C0C0F1C5-613E-41E9-9511-0E12BBF9BA94}"/>
              </a:ext>
            </a:extLst>
          </p:cNvPr>
          <p:cNvPicPr/>
          <p:nvPr/>
        </p:nvPicPr>
        <p:blipFill>
          <a:blip r:embed="rId4"/>
          <a:stretch>
            <a:fillRect/>
          </a:stretch>
        </p:blipFill>
        <p:spPr>
          <a:xfrm>
            <a:off x="6526980" y="2205860"/>
            <a:ext cx="4013207" cy="3153933"/>
          </a:xfrm>
          <a:prstGeom prst="rect">
            <a:avLst/>
          </a:prstGeom>
        </p:spPr>
      </p:pic>
    </p:spTree>
    <p:extLst>
      <p:ext uri="{BB962C8B-B14F-4D97-AF65-F5344CB8AC3E}">
        <p14:creationId xmlns:p14="http://schemas.microsoft.com/office/powerpoint/2010/main" val="105526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1"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73FC3D5F-53DE-432E-B877-2210E8A9AE0E}"/>
              </a:ext>
            </a:extLst>
          </p:cNvPr>
          <p:cNvSpPr>
            <a:spLocks noGrp="1"/>
          </p:cNvSpPr>
          <p:nvPr>
            <p:ph type="title"/>
          </p:nvPr>
        </p:nvSpPr>
        <p:spPr>
          <a:xfrm>
            <a:off x="439290" y="954543"/>
            <a:ext cx="6565207" cy="576068"/>
          </a:xfrm>
        </p:spPr>
        <p:txBody>
          <a:bodyPr anchor="b">
            <a:noAutofit/>
          </a:bodyPr>
          <a:lstStyle/>
          <a:p>
            <a:pPr>
              <a:lnSpc>
                <a:spcPct val="120000"/>
              </a:lnSpc>
            </a:pPr>
            <a:r>
              <a:rPr lang="en-US" sz="2000" dirty="0"/>
              <a:t>Batch size to 32 &amp; generator kernel size to 4 </a:t>
            </a:r>
          </a:p>
        </p:txBody>
      </p:sp>
      <p:pic>
        <p:nvPicPr>
          <p:cNvPr id="16" name="Picture 15">
            <a:extLst>
              <a:ext uri="{FF2B5EF4-FFF2-40B4-BE49-F238E27FC236}">
                <a16:creationId xmlns:a16="http://schemas.microsoft.com/office/drawing/2014/main" id="{A993253A-E9E4-42BB-AAE2-DC171E9A906F}"/>
              </a:ext>
            </a:extLst>
          </p:cNvPr>
          <p:cNvPicPr/>
          <p:nvPr/>
        </p:nvPicPr>
        <p:blipFill>
          <a:blip r:embed="rId3"/>
          <a:stretch>
            <a:fillRect/>
          </a:stretch>
        </p:blipFill>
        <p:spPr>
          <a:xfrm>
            <a:off x="539520" y="1717396"/>
            <a:ext cx="5439251" cy="3656461"/>
          </a:xfrm>
          <a:prstGeom prst="rect">
            <a:avLst/>
          </a:prstGeom>
        </p:spPr>
      </p:pic>
      <p:pic>
        <p:nvPicPr>
          <p:cNvPr id="17" name="Picture 16">
            <a:extLst>
              <a:ext uri="{FF2B5EF4-FFF2-40B4-BE49-F238E27FC236}">
                <a16:creationId xmlns:a16="http://schemas.microsoft.com/office/drawing/2014/main" id="{7D03D64D-A9E0-4094-BE8A-3F3A165BA982}"/>
              </a:ext>
            </a:extLst>
          </p:cNvPr>
          <p:cNvPicPr/>
          <p:nvPr/>
        </p:nvPicPr>
        <p:blipFill>
          <a:blip r:embed="rId4"/>
          <a:stretch>
            <a:fillRect/>
          </a:stretch>
        </p:blipFill>
        <p:spPr>
          <a:xfrm>
            <a:off x="6762361" y="2037715"/>
            <a:ext cx="4088754" cy="3031342"/>
          </a:xfrm>
          <a:prstGeom prst="rect">
            <a:avLst/>
          </a:prstGeom>
        </p:spPr>
      </p:pic>
    </p:spTree>
    <p:extLst>
      <p:ext uri="{BB962C8B-B14F-4D97-AF65-F5344CB8AC3E}">
        <p14:creationId xmlns:p14="http://schemas.microsoft.com/office/powerpoint/2010/main" val="173183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1"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19" name="Title 1">
            <a:extLst>
              <a:ext uri="{FF2B5EF4-FFF2-40B4-BE49-F238E27FC236}">
                <a16:creationId xmlns:a16="http://schemas.microsoft.com/office/drawing/2014/main" id="{69ED0510-0DB1-4761-B07C-57F7D8B748E9}"/>
              </a:ext>
            </a:extLst>
          </p:cNvPr>
          <p:cNvSpPr txBox="1">
            <a:spLocks/>
          </p:cNvSpPr>
          <p:nvPr/>
        </p:nvSpPr>
        <p:spPr>
          <a:xfrm>
            <a:off x="1338256" y="875921"/>
            <a:ext cx="9825043" cy="516781"/>
          </a:xfrm>
          <a:prstGeom prst="rect">
            <a:avLst/>
          </a:prstGeom>
        </p:spPr>
        <p:txBody>
          <a:bodyPr vert="horz" lIns="109728" tIns="109728" rIns="109728" bIns="91440" rtlCol="0" anchor="b">
            <a:noAutofit/>
          </a:bodyPr>
          <a:lst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a:lstStyle>
          <a:p>
            <a:pPr>
              <a:lnSpc>
                <a:spcPct val="120000"/>
              </a:lnSpc>
            </a:pPr>
            <a:r>
              <a:rPr lang="en-US" sz="2000" dirty="0"/>
              <a:t>Batch size to 128, learning rate 0.0002 &amp; generator kernel size 4</a:t>
            </a:r>
          </a:p>
        </p:txBody>
      </p:sp>
      <p:pic>
        <p:nvPicPr>
          <p:cNvPr id="20" name="Picture 19">
            <a:extLst>
              <a:ext uri="{FF2B5EF4-FFF2-40B4-BE49-F238E27FC236}">
                <a16:creationId xmlns:a16="http://schemas.microsoft.com/office/drawing/2014/main" id="{5A5ED383-A566-4052-B6BE-2ABCEEE67F16}"/>
              </a:ext>
            </a:extLst>
          </p:cNvPr>
          <p:cNvPicPr/>
          <p:nvPr/>
        </p:nvPicPr>
        <p:blipFill>
          <a:blip r:embed="rId3"/>
          <a:stretch>
            <a:fillRect/>
          </a:stretch>
        </p:blipFill>
        <p:spPr>
          <a:xfrm>
            <a:off x="1338256" y="1806364"/>
            <a:ext cx="4935935" cy="3694103"/>
          </a:xfrm>
          <a:prstGeom prst="rect">
            <a:avLst/>
          </a:prstGeom>
        </p:spPr>
      </p:pic>
      <p:pic>
        <p:nvPicPr>
          <p:cNvPr id="15" name="Picture 14">
            <a:extLst>
              <a:ext uri="{FF2B5EF4-FFF2-40B4-BE49-F238E27FC236}">
                <a16:creationId xmlns:a16="http://schemas.microsoft.com/office/drawing/2014/main" id="{B04401CF-25B7-4B77-9424-D29AF7D4DB0A}"/>
              </a:ext>
            </a:extLst>
          </p:cNvPr>
          <p:cNvPicPr/>
          <p:nvPr/>
        </p:nvPicPr>
        <p:blipFill>
          <a:blip r:embed="rId4"/>
          <a:stretch>
            <a:fillRect/>
          </a:stretch>
        </p:blipFill>
        <p:spPr>
          <a:xfrm>
            <a:off x="6883098" y="2042001"/>
            <a:ext cx="4483597" cy="3247455"/>
          </a:xfrm>
          <a:prstGeom prst="rect">
            <a:avLst/>
          </a:prstGeom>
        </p:spPr>
      </p:pic>
    </p:spTree>
    <p:extLst>
      <p:ext uri="{BB962C8B-B14F-4D97-AF65-F5344CB8AC3E}">
        <p14:creationId xmlns:p14="http://schemas.microsoft.com/office/powerpoint/2010/main" val="2155722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1"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73FC3D5F-53DE-432E-B877-2210E8A9AE0E}"/>
              </a:ext>
            </a:extLst>
          </p:cNvPr>
          <p:cNvSpPr>
            <a:spLocks noGrp="1"/>
          </p:cNvSpPr>
          <p:nvPr>
            <p:ph type="title"/>
          </p:nvPr>
        </p:nvSpPr>
        <p:spPr>
          <a:xfrm>
            <a:off x="1549986" y="954542"/>
            <a:ext cx="8888374" cy="762855"/>
          </a:xfrm>
        </p:spPr>
        <p:txBody>
          <a:bodyPr anchor="b">
            <a:noAutofit/>
          </a:bodyPr>
          <a:lstStyle/>
          <a:p>
            <a:pPr>
              <a:lnSpc>
                <a:spcPct val="120000"/>
              </a:lnSpc>
            </a:pPr>
            <a:r>
              <a:rPr lang="en-US" sz="2000" dirty="0"/>
              <a:t>Batch size to 64, learning rate 0.0002, discriminator and generator kernel size 4</a:t>
            </a:r>
          </a:p>
        </p:txBody>
      </p:sp>
      <p:pic>
        <p:nvPicPr>
          <p:cNvPr id="15" name="Picture 14">
            <a:extLst>
              <a:ext uri="{FF2B5EF4-FFF2-40B4-BE49-F238E27FC236}">
                <a16:creationId xmlns:a16="http://schemas.microsoft.com/office/drawing/2014/main" id="{7BFB73B8-26CC-4625-AD24-A2E5601A92B7}"/>
              </a:ext>
            </a:extLst>
          </p:cNvPr>
          <p:cNvPicPr/>
          <p:nvPr/>
        </p:nvPicPr>
        <p:blipFill>
          <a:blip r:embed="rId3"/>
          <a:stretch>
            <a:fillRect/>
          </a:stretch>
        </p:blipFill>
        <p:spPr>
          <a:xfrm>
            <a:off x="695015" y="2069158"/>
            <a:ext cx="4912262" cy="3071446"/>
          </a:xfrm>
          <a:prstGeom prst="rect">
            <a:avLst/>
          </a:prstGeom>
        </p:spPr>
      </p:pic>
      <p:pic>
        <p:nvPicPr>
          <p:cNvPr id="16" name="Picture 15">
            <a:extLst>
              <a:ext uri="{FF2B5EF4-FFF2-40B4-BE49-F238E27FC236}">
                <a16:creationId xmlns:a16="http://schemas.microsoft.com/office/drawing/2014/main" id="{46C88A89-F946-4F18-8C02-60924A8E9A85}"/>
              </a:ext>
            </a:extLst>
          </p:cNvPr>
          <p:cNvPicPr/>
          <p:nvPr/>
        </p:nvPicPr>
        <p:blipFill>
          <a:blip r:embed="rId4"/>
          <a:stretch>
            <a:fillRect/>
          </a:stretch>
        </p:blipFill>
        <p:spPr>
          <a:xfrm>
            <a:off x="6140725" y="2069158"/>
            <a:ext cx="4297635" cy="3071446"/>
          </a:xfrm>
          <a:prstGeom prst="rect">
            <a:avLst/>
          </a:prstGeom>
        </p:spPr>
      </p:pic>
    </p:spTree>
    <p:extLst>
      <p:ext uri="{BB962C8B-B14F-4D97-AF65-F5344CB8AC3E}">
        <p14:creationId xmlns:p14="http://schemas.microsoft.com/office/powerpoint/2010/main" val="238637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29" name="Freeform: Shape 72">
            <a:extLst>
              <a:ext uri="{FF2B5EF4-FFF2-40B4-BE49-F238E27FC236}">
                <a16:creationId xmlns:a16="http://schemas.microsoft.com/office/drawing/2014/main" id="{BC0385E9-02B2-4941-889A-EAD43F5BB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36139" y="0"/>
            <a:ext cx="5455860" cy="6858000"/>
          </a:xfrm>
          <a:custGeom>
            <a:avLst/>
            <a:gdLst>
              <a:gd name="connsiteX0" fmla="*/ 3832837 w 5455860"/>
              <a:gd name="connsiteY0" fmla="*/ 0 h 6858000"/>
              <a:gd name="connsiteX1" fmla="*/ 2739604 w 5455860"/>
              <a:gd name="connsiteY1" fmla="*/ 0 h 6858000"/>
              <a:gd name="connsiteX2" fmla="*/ 1959438 w 5455860"/>
              <a:gd name="connsiteY2" fmla="*/ 0 h 6858000"/>
              <a:gd name="connsiteX3" fmla="*/ 1895061 w 5455860"/>
              <a:gd name="connsiteY3" fmla="*/ 0 h 6858000"/>
              <a:gd name="connsiteX4" fmla="*/ 249909 w 5455860"/>
              <a:gd name="connsiteY4" fmla="*/ 0 h 6858000"/>
              <a:gd name="connsiteX5" fmla="*/ 0 w 5455860"/>
              <a:gd name="connsiteY5" fmla="*/ 0 h 6858000"/>
              <a:gd name="connsiteX6" fmla="*/ 0 w 5455860"/>
              <a:gd name="connsiteY6" fmla="*/ 6858000 h 6858000"/>
              <a:gd name="connsiteX7" fmla="*/ 249909 w 5455860"/>
              <a:gd name="connsiteY7" fmla="*/ 6858000 h 6858000"/>
              <a:gd name="connsiteX8" fmla="*/ 1895061 w 5455860"/>
              <a:gd name="connsiteY8" fmla="*/ 6858000 h 6858000"/>
              <a:gd name="connsiteX9" fmla="*/ 1959438 w 5455860"/>
              <a:gd name="connsiteY9" fmla="*/ 6858000 h 6858000"/>
              <a:gd name="connsiteX10" fmla="*/ 2739604 w 5455860"/>
              <a:gd name="connsiteY10" fmla="*/ 6858000 h 6858000"/>
              <a:gd name="connsiteX11" fmla="*/ 2953106 w 5455860"/>
              <a:gd name="connsiteY11" fmla="*/ 6858000 h 6858000"/>
              <a:gd name="connsiteX12" fmla="*/ 3064862 w 5455860"/>
              <a:gd name="connsiteY12" fmla="*/ 6780599 h 6858000"/>
              <a:gd name="connsiteX13" fmla="*/ 3581510 w 5455860"/>
              <a:gd name="connsiteY13" fmla="*/ 6374814 h 6858000"/>
              <a:gd name="connsiteX14" fmla="*/ 5455860 w 5455860"/>
              <a:gd name="connsiteY14" fmla="*/ 3621656 h 6858000"/>
              <a:gd name="connsiteX15" fmla="*/ 3854961 w 5455860"/>
              <a:gd name="connsiteY15"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55860" h="6858000">
                <a:moveTo>
                  <a:pt x="3832837" y="0"/>
                </a:moveTo>
                <a:lnTo>
                  <a:pt x="2739604" y="0"/>
                </a:lnTo>
                <a:lnTo>
                  <a:pt x="1959438" y="0"/>
                </a:lnTo>
                <a:lnTo>
                  <a:pt x="1895061" y="0"/>
                </a:lnTo>
                <a:lnTo>
                  <a:pt x="249909" y="0"/>
                </a:lnTo>
                <a:lnTo>
                  <a:pt x="0" y="0"/>
                </a:lnTo>
                <a:lnTo>
                  <a:pt x="0" y="6858000"/>
                </a:lnTo>
                <a:lnTo>
                  <a:pt x="249909" y="6858000"/>
                </a:lnTo>
                <a:lnTo>
                  <a:pt x="1895061" y="6858000"/>
                </a:lnTo>
                <a:lnTo>
                  <a:pt x="1959438" y="6858000"/>
                </a:lnTo>
                <a:lnTo>
                  <a:pt x="2739604" y="6858000"/>
                </a:lnTo>
                <a:lnTo>
                  <a:pt x="2953106" y="6858000"/>
                </a:lnTo>
                <a:lnTo>
                  <a:pt x="3064862" y="6780599"/>
                </a:lnTo>
                <a:cubicBezTo>
                  <a:pt x="3238680" y="6653108"/>
                  <a:pt x="3409307" y="6515397"/>
                  <a:pt x="3581510" y="6374814"/>
                </a:cubicBezTo>
                <a:cubicBezTo>
                  <a:pt x="4527135" y="5602839"/>
                  <a:pt x="5455860" y="4969131"/>
                  <a:pt x="5455860" y="3621656"/>
                </a:cubicBezTo>
                <a:cubicBezTo>
                  <a:pt x="5455860" y="2093192"/>
                  <a:pt x="4882124" y="754641"/>
                  <a:pt x="3854961"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30" name="Freeform: Shape 7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25586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31" name="Freeform: Shape 76">
            <a:extLst>
              <a:ext uri="{FF2B5EF4-FFF2-40B4-BE49-F238E27FC236}">
                <a16:creationId xmlns:a16="http://schemas.microsoft.com/office/drawing/2014/main" id="{55C54A75-E44A-4147-B9D0-FF46CFD31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69160"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721D9872-08CD-4E73-B7C1-533A2BEC30FB}"/>
              </a:ext>
            </a:extLst>
          </p:cNvPr>
          <p:cNvSpPr>
            <a:spLocks noGrp="1"/>
          </p:cNvSpPr>
          <p:nvPr>
            <p:ph type="title"/>
          </p:nvPr>
        </p:nvSpPr>
        <p:spPr>
          <a:xfrm>
            <a:off x="511532" y="651976"/>
            <a:ext cx="4855125" cy="663934"/>
          </a:xfrm>
        </p:spPr>
        <p:txBody>
          <a:bodyPr anchor="b">
            <a:noAutofit/>
          </a:bodyPr>
          <a:lstStyle/>
          <a:p>
            <a:r>
              <a:rPr lang="en-US" dirty="0"/>
              <a:t>Discussion 1</a:t>
            </a:r>
          </a:p>
        </p:txBody>
      </p:sp>
      <p:sp>
        <p:nvSpPr>
          <p:cNvPr id="3" name="Content Placeholder 2">
            <a:extLst>
              <a:ext uri="{FF2B5EF4-FFF2-40B4-BE49-F238E27FC236}">
                <a16:creationId xmlns:a16="http://schemas.microsoft.com/office/drawing/2014/main" id="{BD79C6A9-A5EF-4056-B88B-B55E172C3818}"/>
              </a:ext>
            </a:extLst>
          </p:cNvPr>
          <p:cNvSpPr>
            <a:spLocks noGrp="1"/>
          </p:cNvSpPr>
          <p:nvPr>
            <p:ph idx="1"/>
          </p:nvPr>
        </p:nvSpPr>
        <p:spPr>
          <a:xfrm>
            <a:off x="511532" y="1513898"/>
            <a:ext cx="10095508" cy="4102872"/>
          </a:xfrm>
        </p:spPr>
        <p:txBody>
          <a:bodyPr>
            <a:normAutofit/>
          </a:bodyPr>
          <a:lstStyle/>
          <a:p>
            <a:pPr marL="285750" indent="-285750">
              <a:lnSpc>
                <a:spcPct val="150000"/>
              </a:lnSpc>
              <a:buFont typeface="Arial" panose="020B0604020202020204" pitchFamily="34" charset="0"/>
              <a:buChar char="•"/>
            </a:pPr>
            <a:r>
              <a:rPr lang="en-US" dirty="0"/>
              <a:t>Using manual GAN evaluation to evaluate the model. </a:t>
            </a:r>
          </a:p>
          <a:p>
            <a:pPr marL="285750" indent="-285750">
              <a:lnSpc>
                <a:spcPct val="150000"/>
              </a:lnSpc>
              <a:buFont typeface="Arial" panose="020B0604020202020204" pitchFamily="34" charset="0"/>
              <a:buChar char="•"/>
            </a:pPr>
            <a:r>
              <a:rPr lang="en-US" dirty="0"/>
              <a:t>CGAN had the best generated images </a:t>
            </a:r>
          </a:p>
          <a:p>
            <a:pPr marL="285750" indent="-285750">
              <a:lnSpc>
                <a:spcPct val="150000"/>
              </a:lnSpc>
              <a:buFont typeface="Arial" panose="020B0604020202020204" pitchFamily="34" charset="0"/>
              <a:buChar char="•"/>
            </a:pPr>
            <a:r>
              <a:rPr lang="en-US" dirty="0"/>
              <a:t>CGAN model had the best performance when we changed the discriminator kernel size from 3,3 to 4,4</a:t>
            </a:r>
          </a:p>
          <a:p>
            <a:pPr marL="285750" indent="-285750">
              <a:lnSpc>
                <a:spcPct val="150000"/>
              </a:lnSpc>
              <a:buFont typeface="Arial" panose="020B0604020202020204" pitchFamily="34" charset="0"/>
              <a:buChar char="•"/>
            </a:pPr>
            <a:r>
              <a:rPr lang="en-US" dirty="0"/>
              <a:t>WGAN-GP performed better than DCGAN </a:t>
            </a:r>
          </a:p>
          <a:p>
            <a:pPr marL="285750" indent="-285750">
              <a:lnSpc>
                <a:spcPct val="150000"/>
              </a:lnSpc>
              <a:buFont typeface="Arial" panose="020B0604020202020204" pitchFamily="34" charset="0"/>
              <a:buChar char="•"/>
            </a:pPr>
            <a:r>
              <a:rPr lang="en-US" dirty="0"/>
              <a:t>WGAN-GP best results with batch size to 64, learning rate 0.0002, discriminator and generator kernel size 4. </a:t>
            </a:r>
          </a:p>
          <a:p>
            <a:pPr marL="285750" indent="-285750">
              <a:lnSpc>
                <a:spcPct val="150000"/>
              </a:lnSpc>
              <a:buFont typeface="Arial" panose="020B0604020202020204" pitchFamily="34" charset="0"/>
              <a:buChar char="•"/>
            </a:pPr>
            <a:r>
              <a:rPr lang="en-US" dirty="0"/>
              <a:t>Reducing the batch size made the training faster</a:t>
            </a:r>
          </a:p>
          <a:p>
            <a:pPr marL="285750" indent="-285750">
              <a:lnSpc>
                <a:spcPct val="150000"/>
              </a:lnSpc>
              <a:buFont typeface="Arial" panose="020B0604020202020204" pitchFamily="34" charset="0"/>
              <a:buChar char="•"/>
            </a:pPr>
            <a:endParaRPr lang="en-US" sz="1400" dirty="0"/>
          </a:p>
          <a:p>
            <a:pPr marL="285750" indent="-285750">
              <a:lnSpc>
                <a:spcPct val="150000"/>
              </a:lnSpc>
              <a:buFont typeface="Arial" panose="020B0604020202020204" pitchFamily="34" charset="0"/>
              <a:buChar char="•"/>
            </a:pPr>
            <a:endParaRPr lang="en-US" sz="1400" dirty="0"/>
          </a:p>
          <a:p>
            <a:pPr marL="285750" indent="-285750">
              <a:lnSpc>
                <a:spcPct val="150000"/>
              </a:lnSpc>
              <a:buFont typeface="Arial" panose="020B0604020202020204" pitchFamily="34" charset="0"/>
              <a:buChar char="•"/>
            </a:pPr>
            <a:endParaRPr lang="en-US" sz="1400" dirty="0"/>
          </a:p>
        </p:txBody>
      </p:sp>
    </p:spTree>
    <p:extLst>
      <p:ext uri="{BB962C8B-B14F-4D97-AF65-F5344CB8AC3E}">
        <p14:creationId xmlns:p14="http://schemas.microsoft.com/office/powerpoint/2010/main" val="295201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29" name="Freeform: Shape 72">
            <a:extLst>
              <a:ext uri="{FF2B5EF4-FFF2-40B4-BE49-F238E27FC236}">
                <a16:creationId xmlns:a16="http://schemas.microsoft.com/office/drawing/2014/main" id="{BC0385E9-02B2-4941-889A-EAD43F5BB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36139" y="0"/>
            <a:ext cx="5455860" cy="6858000"/>
          </a:xfrm>
          <a:custGeom>
            <a:avLst/>
            <a:gdLst>
              <a:gd name="connsiteX0" fmla="*/ 3832837 w 5455860"/>
              <a:gd name="connsiteY0" fmla="*/ 0 h 6858000"/>
              <a:gd name="connsiteX1" fmla="*/ 2739604 w 5455860"/>
              <a:gd name="connsiteY1" fmla="*/ 0 h 6858000"/>
              <a:gd name="connsiteX2" fmla="*/ 1959438 w 5455860"/>
              <a:gd name="connsiteY2" fmla="*/ 0 h 6858000"/>
              <a:gd name="connsiteX3" fmla="*/ 1895061 w 5455860"/>
              <a:gd name="connsiteY3" fmla="*/ 0 h 6858000"/>
              <a:gd name="connsiteX4" fmla="*/ 249909 w 5455860"/>
              <a:gd name="connsiteY4" fmla="*/ 0 h 6858000"/>
              <a:gd name="connsiteX5" fmla="*/ 0 w 5455860"/>
              <a:gd name="connsiteY5" fmla="*/ 0 h 6858000"/>
              <a:gd name="connsiteX6" fmla="*/ 0 w 5455860"/>
              <a:gd name="connsiteY6" fmla="*/ 6858000 h 6858000"/>
              <a:gd name="connsiteX7" fmla="*/ 249909 w 5455860"/>
              <a:gd name="connsiteY7" fmla="*/ 6858000 h 6858000"/>
              <a:gd name="connsiteX8" fmla="*/ 1895061 w 5455860"/>
              <a:gd name="connsiteY8" fmla="*/ 6858000 h 6858000"/>
              <a:gd name="connsiteX9" fmla="*/ 1959438 w 5455860"/>
              <a:gd name="connsiteY9" fmla="*/ 6858000 h 6858000"/>
              <a:gd name="connsiteX10" fmla="*/ 2739604 w 5455860"/>
              <a:gd name="connsiteY10" fmla="*/ 6858000 h 6858000"/>
              <a:gd name="connsiteX11" fmla="*/ 2953106 w 5455860"/>
              <a:gd name="connsiteY11" fmla="*/ 6858000 h 6858000"/>
              <a:gd name="connsiteX12" fmla="*/ 3064862 w 5455860"/>
              <a:gd name="connsiteY12" fmla="*/ 6780599 h 6858000"/>
              <a:gd name="connsiteX13" fmla="*/ 3581510 w 5455860"/>
              <a:gd name="connsiteY13" fmla="*/ 6374814 h 6858000"/>
              <a:gd name="connsiteX14" fmla="*/ 5455860 w 5455860"/>
              <a:gd name="connsiteY14" fmla="*/ 3621656 h 6858000"/>
              <a:gd name="connsiteX15" fmla="*/ 3854961 w 5455860"/>
              <a:gd name="connsiteY15"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55860" h="6858000">
                <a:moveTo>
                  <a:pt x="3832837" y="0"/>
                </a:moveTo>
                <a:lnTo>
                  <a:pt x="2739604" y="0"/>
                </a:lnTo>
                <a:lnTo>
                  <a:pt x="1959438" y="0"/>
                </a:lnTo>
                <a:lnTo>
                  <a:pt x="1895061" y="0"/>
                </a:lnTo>
                <a:lnTo>
                  <a:pt x="249909" y="0"/>
                </a:lnTo>
                <a:lnTo>
                  <a:pt x="0" y="0"/>
                </a:lnTo>
                <a:lnTo>
                  <a:pt x="0" y="6858000"/>
                </a:lnTo>
                <a:lnTo>
                  <a:pt x="249909" y="6858000"/>
                </a:lnTo>
                <a:lnTo>
                  <a:pt x="1895061" y="6858000"/>
                </a:lnTo>
                <a:lnTo>
                  <a:pt x="1959438" y="6858000"/>
                </a:lnTo>
                <a:lnTo>
                  <a:pt x="2739604" y="6858000"/>
                </a:lnTo>
                <a:lnTo>
                  <a:pt x="2953106" y="6858000"/>
                </a:lnTo>
                <a:lnTo>
                  <a:pt x="3064862" y="6780599"/>
                </a:lnTo>
                <a:cubicBezTo>
                  <a:pt x="3238680" y="6653108"/>
                  <a:pt x="3409307" y="6515397"/>
                  <a:pt x="3581510" y="6374814"/>
                </a:cubicBezTo>
                <a:cubicBezTo>
                  <a:pt x="4527135" y="5602839"/>
                  <a:pt x="5455860" y="4969131"/>
                  <a:pt x="5455860" y="3621656"/>
                </a:cubicBezTo>
                <a:cubicBezTo>
                  <a:pt x="5455860" y="2093192"/>
                  <a:pt x="4882124" y="754641"/>
                  <a:pt x="3854961"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30" name="Freeform: Shape 7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25586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31" name="Freeform: Shape 76">
            <a:extLst>
              <a:ext uri="{FF2B5EF4-FFF2-40B4-BE49-F238E27FC236}">
                <a16:creationId xmlns:a16="http://schemas.microsoft.com/office/drawing/2014/main" id="{55C54A75-E44A-4147-B9D0-FF46CFD31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69160"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721D9872-08CD-4E73-B7C1-533A2BEC30FB}"/>
              </a:ext>
            </a:extLst>
          </p:cNvPr>
          <p:cNvSpPr>
            <a:spLocks noGrp="1"/>
          </p:cNvSpPr>
          <p:nvPr>
            <p:ph type="title"/>
          </p:nvPr>
        </p:nvSpPr>
        <p:spPr>
          <a:xfrm>
            <a:off x="511532" y="651976"/>
            <a:ext cx="4855125" cy="663934"/>
          </a:xfrm>
        </p:spPr>
        <p:txBody>
          <a:bodyPr anchor="b">
            <a:noAutofit/>
          </a:bodyPr>
          <a:lstStyle/>
          <a:p>
            <a:r>
              <a:rPr lang="en-US" dirty="0"/>
              <a:t>Discussion 2</a:t>
            </a:r>
          </a:p>
        </p:txBody>
      </p:sp>
      <p:sp>
        <p:nvSpPr>
          <p:cNvPr id="3" name="Content Placeholder 2">
            <a:extLst>
              <a:ext uri="{FF2B5EF4-FFF2-40B4-BE49-F238E27FC236}">
                <a16:creationId xmlns:a16="http://schemas.microsoft.com/office/drawing/2014/main" id="{BD79C6A9-A5EF-4056-B88B-B55E172C3818}"/>
              </a:ext>
            </a:extLst>
          </p:cNvPr>
          <p:cNvSpPr>
            <a:spLocks noGrp="1"/>
          </p:cNvSpPr>
          <p:nvPr>
            <p:ph idx="1"/>
          </p:nvPr>
        </p:nvSpPr>
        <p:spPr>
          <a:xfrm>
            <a:off x="511532" y="1513898"/>
            <a:ext cx="6705194" cy="4102872"/>
          </a:xfrm>
        </p:spPr>
        <p:txBody>
          <a:bodyPr>
            <a:normAutofit lnSpcReduction="10000"/>
          </a:bodyPr>
          <a:lstStyle/>
          <a:p>
            <a:pPr marL="285750" indent="-285750">
              <a:lnSpc>
                <a:spcPct val="150000"/>
              </a:lnSpc>
              <a:buFont typeface="Arial" panose="020B0604020202020204" pitchFamily="34" charset="0"/>
              <a:buChar char="•"/>
            </a:pPr>
            <a:r>
              <a:rPr lang="en-US" dirty="0"/>
              <a:t>DCGAN discriminator loss was around 0.6 and generator loss was around 0.7 </a:t>
            </a:r>
          </a:p>
          <a:p>
            <a:pPr marL="285750" indent="-285750">
              <a:lnSpc>
                <a:spcPct val="150000"/>
              </a:lnSpc>
              <a:buFont typeface="Arial" panose="020B0604020202020204" pitchFamily="34" charset="0"/>
              <a:buChar char="•"/>
            </a:pPr>
            <a:r>
              <a:rPr lang="en-US" dirty="0"/>
              <a:t>CGAN discriminator loss was around 0.6 and generator loss was around 0.8</a:t>
            </a:r>
            <a:r>
              <a:rPr lang="en-US"/>
              <a:t>. </a:t>
            </a:r>
          </a:p>
          <a:p>
            <a:pPr marL="285750" indent="-285750">
              <a:lnSpc>
                <a:spcPct val="150000"/>
              </a:lnSpc>
              <a:buFont typeface="Arial" panose="020B0604020202020204" pitchFamily="34" charset="0"/>
              <a:buChar char="•"/>
            </a:pPr>
            <a:r>
              <a:rPr lang="en-US"/>
              <a:t>WGAN-GP discriminator loss was around – 0.025 and generator loss was around 0.5. </a:t>
            </a:r>
            <a:endParaRPr lang="en-US" dirty="0"/>
          </a:p>
          <a:p>
            <a:pPr marL="285750" indent="-285750">
              <a:lnSpc>
                <a:spcPct val="150000"/>
              </a:lnSpc>
              <a:buFont typeface="Arial" panose="020B0604020202020204" pitchFamily="34" charset="0"/>
              <a:buChar char="•"/>
            </a:pPr>
            <a:r>
              <a:rPr lang="en-US" dirty="0"/>
              <a:t>The last WGAN-GP generator loss image, shows that the generator has better learning rate compared to the other tries. </a:t>
            </a:r>
            <a:endParaRPr lang="en-US" sz="1400" dirty="0"/>
          </a:p>
          <a:p>
            <a:pPr marL="285750" indent="-285750">
              <a:lnSpc>
                <a:spcPct val="150000"/>
              </a:lnSpc>
              <a:buFont typeface="Arial" panose="020B0604020202020204" pitchFamily="34" charset="0"/>
              <a:buChar char="•"/>
            </a:pPr>
            <a:endParaRPr lang="en-US" sz="1400" dirty="0"/>
          </a:p>
          <a:p>
            <a:pPr marL="285750" indent="-285750">
              <a:lnSpc>
                <a:spcPct val="150000"/>
              </a:lnSpc>
              <a:buFont typeface="Arial" panose="020B0604020202020204" pitchFamily="34" charset="0"/>
              <a:buChar char="•"/>
            </a:pPr>
            <a:endParaRPr lang="en-US" sz="1400" dirty="0"/>
          </a:p>
        </p:txBody>
      </p:sp>
      <p:pic>
        <p:nvPicPr>
          <p:cNvPr id="8" name="Picture 7">
            <a:extLst>
              <a:ext uri="{FF2B5EF4-FFF2-40B4-BE49-F238E27FC236}">
                <a16:creationId xmlns:a16="http://schemas.microsoft.com/office/drawing/2014/main" id="{25D6E99F-3E95-4CAD-9018-97613B9AAB6C}"/>
              </a:ext>
            </a:extLst>
          </p:cNvPr>
          <p:cNvPicPr/>
          <p:nvPr/>
        </p:nvPicPr>
        <p:blipFill>
          <a:blip r:embed="rId2"/>
          <a:stretch>
            <a:fillRect/>
          </a:stretch>
        </p:blipFill>
        <p:spPr>
          <a:xfrm>
            <a:off x="7338750" y="1703398"/>
            <a:ext cx="4297635" cy="3071446"/>
          </a:xfrm>
          <a:prstGeom prst="rect">
            <a:avLst/>
          </a:prstGeom>
        </p:spPr>
      </p:pic>
    </p:spTree>
    <p:extLst>
      <p:ext uri="{BB962C8B-B14F-4D97-AF65-F5344CB8AC3E}">
        <p14:creationId xmlns:p14="http://schemas.microsoft.com/office/powerpoint/2010/main" val="188438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18638464-2E24-4D15-AC94-1FC1743163B2}"/>
              </a:ext>
            </a:extLst>
          </p:cNvPr>
          <p:cNvSpPr>
            <a:spLocks noGrp="1"/>
          </p:cNvSpPr>
          <p:nvPr>
            <p:ph type="title"/>
          </p:nvPr>
        </p:nvSpPr>
        <p:spPr>
          <a:xfrm>
            <a:off x="992518" y="442913"/>
            <a:ext cx="5271804" cy="1639888"/>
          </a:xfrm>
        </p:spPr>
        <p:txBody>
          <a:bodyPr vert="horz" lIns="109728" tIns="109728" rIns="109728" bIns="91440" rtlCol="0" anchor="b">
            <a:normAutofit/>
          </a:bodyPr>
          <a:lstStyle/>
          <a:p>
            <a:r>
              <a:rPr lang="en-US" dirty="0"/>
              <a:t>Challenges</a:t>
            </a:r>
          </a:p>
        </p:txBody>
      </p:sp>
      <p:sp>
        <p:nvSpPr>
          <p:cNvPr id="4" name="Content Placeholder 3">
            <a:extLst>
              <a:ext uri="{FF2B5EF4-FFF2-40B4-BE49-F238E27FC236}">
                <a16:creationId xmlns:a16="http://schemas.microsoft.com/office/drawing/2014/main" id="{A6305E9C-8B3C-4814-B7DA-3551FBB45C2D}"/>
              </a:ext>
            </a:extLst>
          </p:cNvPr>
          <p:cNvSpPr>
            <a:spLocks noGrp="1"/>
          </p:cNvSpPr>
          <p:nvPr>
            <p:ph idx="1"/>
          </p:nvPr>
        </p:nvSpPr>
        <p:spPr>
          <a:xfrm>
            <a:off x="992519" y="2312988"/>
            <a:ext cx="5271804" cy="3651250"/>
          </a:xfrm>
        </p:spPr>
        <p:txBody>
          <a:bodyPr>
            <a:normAutofit/>
          </a:bodyPr>
          <a:lstStyle/>
          <a:p>
            <a:pPr marL="342900" indent="-342900">
              <a:buFont typeface="Corbel" panose="020B0503020204020204" pitchFamily="34" charset="0"/>
              <a:buAutoNum type="arabicPeriod"/>
            </a:pPr>
            <a:r>
              <a:rPr lang="en-US" b="1" dirty="0"/>
              <a:t>Lack of proper evaluation metrics</a:t>
            </a:r>
          </a:p>
          <a:p>
            <a:pPr marL="342900" indent="-342900">
              <a:buAutoNum type="arabicPeriod"/>
            </a:pPr>
            <a:r>
              <a:rPr lang="en-US" b="1" dirty="0"/>
              <a:t>Need high processing resources &amp; time to train</a:t>
            </a:r>
          </a:p>
          <a:p>
            <a:pPr marL="342900" indent="-342900">
              <a:buAutoNum type="arabicPeriod"/>
            </a:pPr>
            <a:endParaRPr lang="en-US" b="1" dirty="0"/>
          </a:p>
        </p:txBody>
      </p:sp>
      <p:sp>
        <p:nvSpPr>
          <p:cNvPr id="19" name="Freeform: Shape 11">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3">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77485"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15">
            <a:extLst>
              <a:ext uri="{FF2B5EF4-FFF2-40B4-BE49-F238E27FC236}">
                <a16:creationId xmlns:a16="http://schemas.microsoft.com/office/drawing/2014/main" id="{55C54A75-E44A-4147-B9D0-FF46CFD31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49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A digital balance scale using circles">
            <a:extLst>
              <a:ext uri="{FF2B5EF4-FFF2-40B4-BE49-F238E27FC236}">
                <a16:creationId xmlns:a16="http://schemas.microsoft.com/office/drawing/2014/main" id="{30357A96-007E-C7C7-3EFF-AEAEEC00F4E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29431" r="26565" b="1"/>
          <a:stretch/>
        </p:blipFill>
        <p:spPr>
          <a:xfrm>
            <a:off x="7203882" y="10"/>
            <a:ext cx="4988118"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Tree>
    <p:extLst>
      <p:ext uri="{BB962C8B-B14F-4D97-AF65-F5344CB8AC3E}">
        <p14:creationId xmlns:p14="http://schemas.microsoft.com/office/powerpoint/2010/main" val="60135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6C0BA-3751-4ADF-9788-BA2F351E0F68}"/>
              </a:ext>
            </a:extLst>
          </p:cNvPr>
          <p:cNvSpPr>
            <a:spLocks noGrp="1"/>
          </p:cNvSpPr>
          <p:nvPr>
            <p:ph type="title"/>
          </p:nvPr>
        </p:nvSpPr>
        <p:spPr>
          <a:xfrm>
            <a:off x="1920240" y="768792"/>
            <a:ext cx="8770571" cy="1345269"/>
          </a:xfrm>
        </p:spPr>
        <p:txBody>
          <a:bodyPr/>
          <a:lstStyle/>
          <a:p>
            <a:pPr algn="ctr"/>
            <a:r>
              <a:rPr lang="en-US" dirty="0"/>
              <a:t>Conclusion</a:t>
            </a:r>
          </a:p>
        </p:txBody>
      </p:sp>
      <p:sp>
        <p:nvSpPr>
          <p:cNvPr id="3" name="Content Placeholder 2">
            <a:extLst>
              <a:ext uri="{FF2B5EF4-FFF2-40B4-BE49-F238E27FC236}">
                <a16:creationId xmlns:a16="http://schemas.microsoft.com/office/drawing/2014/main" id="{F29D886E-7931-4DEC-9C14-A69CCB10804B}"/>
              </a:ext>
            </a:extLst>
          </p:cNvPr>
          <p:cNvSpPr>
            <a:spLocks noGrp="1"/>
          </p:cNvSpPr>
          <p:nvPr>
            <p:ph idx="1"/>
          </p:nvPr>
        </p:nvSpPr>
        <p:spPr>
          <a:xfrm>
            <a:off x="1161505" y="2323162"/>
            <a:ext cx="10288040" cy="3651504"/>
          </a:xfrm>
        </p:spPr>
        <p:txBody>
          <a:bodyPr vert="horz" lIns="109728" tIns="109728" rIns="109728" bIns="91440" rtlCol="0" anchor="t">
            <a:normAutofit/>
          </a:bodyPr>
          <a:lstStyle/>
          <a:p>
            <a:pPr marL="285750" indent="-285750">
              <a:lnSpc>
                <a:spcPct val="150000"/>
              </a:lnSpc>
              <a:buFont typeface="Wingdings" panose="020B0503020204020204" pitchFamily="34" charset="0"/>
              <a:buChar char="v"/>
            </a:pPr>
            <a:r>
              <a:rPr lang="en-US" sz="1400" dirty="0"/>
              <a:t>GAN has the power to facilitate several new practical applications in many other domains, image, audio, and video in the future</a:t>
            </a:r>
            <a:endParaRPr lang="en-US" dirty="0"/>
          </a:p>
          <a:p>
            <a:pPr marL="285750" indent="-285750">
              <a:buFont typeface="Wingdings" panose="020B0503020204020204" pitchFamily="34" charset="0"/>
              <a:buChar char="v"/>
            </a:pPr>
            <a:r>
              <a:rPr lang="en-US" sz="1400" dirty="0">
                <a:ea typeface="+mn-lt"/>
                <a:cs typeface="+mn-lt"/>
              </a:rPr>
              <a:t>The CGAN performance was the best compared to the other models since it employed class labels</a:t>
            </a:r>
            <a:endParaRPr lang="en-US" dirty="0">
              <a:ea typeface="+mn-lt"/>
              <a:cs typeface="+mn-lt"/>
            </a:endParaRPr>
          </a:p>
          <a:p>
            <a:pPr marL="285750" indent="-285750">
              <a:buFont typeface="Wingdings" panose="020B0503020204020204" pitchFamily="34" charset="0"/>
              <a:buChar char="v"/>
            </a:pPr>
            <a:r>
              <a:rPr lang="en-US" sz="1400" dirty="0">
                <a:ea typeface="+mn-lt"/>
                <a:cs typeface="+mn-lt"/>
              </a:rPr>
              <a:t>WGAN-GP had better performance than DCGAN</a:t>
            </a:r>
            <a:endParaRPr lang="en-US" dirty="0">
              <a:ea typeface="Meiryo"/>
            </a:endParaRPr>
          </a:p>
          <a:p>
            <a:pPr marL="285750" indent="-285750">
              <a:lnSpc>
                <a:spcPct val="150000"/>
              </a:lnSpc>
              <a:buFont typeface="Wingdings" panose="020B0503020204020204" pitchFamily="34" charset="0"/>
              <a:buChar char="v"/>
            </a:pPr>
            <a:r>
              <a:rPr lang="en-US" sz="1400" dirty="0">
                <a:ea typeface="+mn-lt"/>
                <a:cs typeface="+mn-lt"/>
              </a:rPr>
              <a:t>GAN models have great potential </a:t>
            </a:r>
            <a:endParaRPr lang="en-US" dirty="0">
              <a:ea typeface="+mn-lt"/>
              <a:cs typeface="+mn-lt"/>
            </a:endParaRPr>
          </a:p>
          <a:p>
            <a:pPr marL="285750" indent="-285750">
              <a:lnSpc>
                <a:spcPct val="150000"/>
              </a:lnSpc>
              <a:buFont typeface="Wingdings" panose="020B0503020204020204" pitchFamily="34" charset="0"/>
              <a:buChar char="v"/>
            </a:pPr>
            <a:r>
              <a:rPr lang="en-US" sz="1400" dirty="0">
                <a:ea typeface="+mn-lt"/>
                <a:cs typeface="+mn-lt"/>
              </a:rPr>
              <a:t>However, there are difficulties in training:  </a:t>
            </a:r>
            <a:endParaRPr lang="en-US" dirty="0">
              <a:ea typeface="+mn-lt"/>
              <a:cs typeface="+mn-lt"/>
            </a:endParaRPr>
          </a:p>
          <a:p>
            <a:pPr marL="285750" indent="-285750">
              <a:lnSpc>
                <a:spcPct val="150000"/>
              </a:lnSpc>
              <a:buFont typeface="Arial" panose="020B0503020204020204" pitchFamily="34" charset="0"/>
              <a:buChar char="•"/>
            </a:pPr>
            <a:r>
              <a:rPr lang="en-US" sz="1400" dirty="0">
                <a:ea typeface="+mn-lt"/>
                <a:cs typeface="+mn-lt"/>
              </a:rPr>
              <a:t>Lack of appropriate assessment metrics  </a:t>
            </a:r>
            <a:endParaRPr lang="en-US" dirty="0">
              <a:ea typeface="+mn-lt"/>
              <a:cs typeface="+mn-lt"/>
            </a:endParaRPr>
          </a:p>
          <a:p>
            <a:pPr marL="285750" indent="-285750">
              <a:lnSpc>
                <a:spcPct val="150000"/>
              </a:lnSpc>
              <a:buFont typeface="Arial" panose="020B0503020204020204" pitchFamily="34" charset="0"/>
              <a:buChar char="•"/>
            </a:pPr>
            <a:r>
              <a:rPr lang="en-US" sz="1400" dirty="0">
                <a:ea typeface="+mn-lt"/>
                <a:cs typeface="+mn-lt"/>
              </a:rPr>
              <a:t>Requirement for a large amount of processing resources and time</a:t>
            </a:r>
            <a:endParaRPr lang="en-US" dirty="0">
              <a:ea typeface="+mn-lt"/>
              <a:cs typeface="+mn-lt"/>
            </a:endParaRPr>
          </a:p>
          <a:p>
            <a:pPr>
              <a:lnSpc>
                <a:spcPct val="150000"/>
              </a:lnSpc>
            </a:pPr>
            <a:endParaRPr lang="en-US" sz="1400" dirty="0"/>
          </a:p>
        </p:txBody>
      </p:sp>
    </p:spTree>
    <p:extLst>
      <p:ext uri="{BB962C8B-B14F-4D97-AF65-F5344CB8AC3E}">
        <p14:creationId xmlns:p14="http://schemas.microsoft.com/office/powerpoint/2010/main" val="204677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07E10-9443-413A-9F89-3A889DF61C91}"/>
              </a:ext>
            </a:extLst>
          </p:cNvPr>
          <p:cNvSpPr>
            <a:spLocks noGrp="1"/>
          </p:cNvSpPr>
          <p:nvPr>
            <p:ph type="title"/>
          </p:nvPr>
        </p:nvSpPr>
        <p:spPr>
          <a:xfrm>
            <a:off x="1920240" y="768792"/>
            <a:ext cx="8770571" cy="1345269"/>
          </a:xfrm>
        </p:spPr>
        <p:txBody>
          <a:bodyPr/>
          <a:lstStyle/>
          <a:p>
            <a:pPr algn="ctr"/>
            <a:r>
              <a:rPr lang="en-US" dirty="0"/>
              <a:t>References</a:t>
            </a:r>
          </a:p>
        </p:txBody>
      </p:sp>
      <p:sp>
        <p:nvSpPr>
          <p:cNvPr id="3" name="Content Placeholder 2">
            <a:extLst>
              <a:ext uri="{FF2B5EF4-FFF2-40B4-BE49-F238E27FC236}">
                <a16:creationId xmlns:a16="http://schemas.microsoft.com/office/drawing/2014/main" id="{7A3E67E0-C5D5-48C6-8AE8-249C9E438240}"/>
              </a:ext>
            </a:extLst>
          </p:cNvPr>
          <p:cNvSpPr>
            <a:spLocks noGrp="1"/>
          </p:cNvSpPr>
          <p:nvPr>
            <p:ph idx="1"/>
          </p:nvPr>
        </p:nvSpPr>
        <p:spPr>
          <a:xfrm>
            <a:off x="324853" y="2114061"/>
            <a:ext cx="11646567" cy="4572000"/>
          </a:xfrm>
        </p:spPr>
        <p:txBody>
          <a:bodyPr>
            <a:noAutofit/>
          </a:bodyPr>
          <a:lstStyle/>
          <a:p>
            <a:pPr marL="342900" indent="-342900">
              <a:lnSpc>
                <a:spcPct val="150000"/>
              </a:lnSpc>
              <a:buFont typeface="+mj-lt"/>
              <a:buAutoNum type="arabicPeriod"/>
            </a:pPr>
            <a:r>
              <a:rPr lang="en-US" sz="600" dirty="0">
                <a:cs typeface="Arial" panose="020B0604020202020204" pitchFamily="34" charset="0"/>
              </a:rPr>
              <a:t>A. Jabbar, X. Li, and B. Omar, “A survey on generative adversarial networks: Variants, applications, and training,” ACM Computing Surveys, vol. 54, no. 8, pp. 1–49, 2022</a:t>
            </a:r>
          </a:p>
          <a:p>
            <a:pPr marL="342900" indent="-342900">
              <a:lnSpc>
                <a:spcPct val="150000"/>
              </a:lnSpc>
              <a:buFont typeface="+mj-lt"/>
              <a:buAutoNum type="arabicPeriod"/>
            </a:pPr>
            <a:r>
              <a:rPr lang="en-US" sz="600" dirty="0">
                <a:effectLst/>
                <a:cs typeface="Arial" panose="020B0604020202020204" pitchFamily="34" charset="0"/>
              </a:rPr>
              <a:t>Q. Li, Y. Liu, and Z. Sun, “[PDF] age progression and regression with spatial attention modules: Semantic scholar,” </a:t>
            </a:r>
            <a:r>
              <a:rPr lang="en-US" sz="600" i="1" dirty="0">
                <a:effectLst/>
                <a:cs typeface="Arial" panose="020B0604020202020204" pitchFamily="34" charset="0"/>
              </a:rPr>
              <a:t>undefined</a:t>
            </a:r>
            <a:r>
              <a:rPr lang="en-US" sz="600" dirty="0">
                <a:effectLst/>
                <a:cs typeface="Arial" panose="020B0604020202020204" pitchFamily="34" charset="0"/>
              </a:rPr>
              <a:t>, 01-Jan-1970. [Online]. Available: https://www.semanticscholar.org/paper/Age-Progression-and-Regression-with-Spatial-Modules-Li-Liu/5aa14005bc97589114580d0f29d43fb1362299a8. [Accessed: 18-Apr-2022]. </a:t>
            </a:r>
          </a:p>
          <a:p>
            <a:pPr marL="342900" lvl="0" indent="-342900">
              <a:buFont typeface="+mj-lt"/>
              <a:buAutoNum type="arabicPeriod"/>
            </a:pPr>
            <a:r>
              <a:rPr lang="en-US" sz="600" dirty="0">
                <a:cs typeface="Arial" panose="020B0604020202020204" pitchFamily="34" charset="0"/>
              </a:rPr>
              <a:t>“Google </a:t>
            </a:r>
            <a:r>
              <a:rPr lang="en-US" sz="600" dirty="0" err="1">
                <a:cs typeface="Arial" panose="020B0604020202020204" pitchFamily="34" charset="0"/>
              </a:rPr>
              <a:t>colaboratory</a:t>
            </a:r>
            <a:r>
              <a:rPr lang="en-US" sz="600" dirty="0">
                <a:cs typeface="Arial" panose="020B0604020202020204" pitchFamily="34" charset="0"/>
              </a:rPr>
              <a:t>,” </a:t>
            </a:r>
            <a:r>
              <a:rPr lang="en-US" sz="600" i="1" dirty="0">
                <a:cs typeface="Arial" panose="020B0604020202020204" pitchFamily="34" charset="0"/>
              </a:rPr>
              <a:t>Google </a:t>
            </a:r>
            <a:r>
              <a:rPr lang="en-US" sz="600" i="1" dirty="0" err="1">
                <a:cs typeface="Arial" panose="020B0604020202020204" pitchFamily="34" charset="0"/>
              </a:rPr>
              <a:t>Colab</a:t>
            </a:r>
            <a:r>
              <a:rPr lang="en-US" sz="600" dirty="0">
                <a:cs typeface="Arial" panose="020B0604020202020204" pitchFamily="34" charset="0"/>
              </a:rPr>
              <a:t>. [Online]. Available: https://colab.research.google.com/drive/1Xcu_vxP0sIEsNwECHG3rRAq52OvpWyXM?usp=sharing#scrollTo=XxwdNinkrfIQ. [Accessed: 31-May-2022]. </a:t>
            </a:r>
          </a:p>
          <a:p>
            <a:pPr marL="342900" lvl="0" indent="-342900">
              <a:buFont typeface="+mj-lt"/>
              <a:buAutoNum type="arabicPeriod"/>
            </a:pPr>
            <a:r>
              <a:rPr lang="en-US" sz="600" dirty="0">
                <a:cs typeface="Arial" panose="020B0604020202020204" pitchFamily="34" charset="0"/>
              </a:rPr>
              <a:t>M. </a:t>
            </a:r>
            <a:r>
              <a:rPr lang="en-US" sz="600" dirty="0" err="1">
                <a:cs typeface="Arial" panose="020B0604020202020204" pitchFamily="34" charset="0"/>
              </a:rPr>
              <a:t>Elgendy</a:t>
            </a:r>
            <a:r>
              <a:rPr lang="en-US" sz="600" dirty="0">
                <a:cs typeface="Arial" panose="020B0604020202020204" pitchFamily="34" charset="0"/>
              </a:rPr>
              <a:t>, “Generative adversarial networks (GANs),” in </a:t>
            </a:r>
            <a:r>
              <a:rPr lang="en-US" sz="600" i="1" dirty="0">
                <a:cs typeface="Arial" panose="020B0604020202020204" pitchFamily="34" charset="0"/>
              </a:rPr>
              <a:t>Deep Learning for Vision Systems</a:t>
            </a:r>
            <a:r>
              <a:rPr lang="en-US" sz="600" dirty="0">
                <a:cs typeface="Arial" panose="020B0604020202020204" pitchFamily="34" charset="0"/>
              </a:rPr>
              <a:t>, Shelter Island, NY: Manning Publications Co, 2020, pp. 341–373. </a:t>
            </a:r>
          </a:p>
          <a:p>
            <a:pPr marL="342900" lvl="0" indent="-342900">
              <a:buFont typeface="+mj-lt"/>
              <a:buAutoNum type="arabicPeriod"/>
            </a:pPr>
            <a:r>
              <a:rPr lang="en-US" sz="600" dirty="0">
                <a:cs typeface="Arial" panose="020B0604020202020204" pitchFamily="34" charset="0"/>
              </a:rPr>
              <a:t>A. </a:t>
            </a:r>
            <a:r>
              <a:rPr lang="en-US" sz="600" dirty="0" err="1">
                <a:cs typeface="Arial" panose="020B0604020202020204" pitchFamily="34" charset="0"/>
              </a:rPr>
              <a:t>Béres</a:t>
            </a:r>
            <a:r>
              <a:rPr lang="en-US" sz="600" dirty="0">
                <a:cs typeface="Arial" panose="020B0604020202020204" pitchFamily="34" charset="0"/>
              </a:rPr>
              <a:t>, “Google </a:t>
            </a:r>
            <a:r>
              <a:rPr lang="en-US" sz="600" dirty="0" err="1">
                <a:cs typeface="Arial" panose="020B0604020202020204" pitchFamily="34" charset="0"/>
              </a:rPr>
              <a:t>colaboratory</a:t>
            </a:r>
            <a:r>
              <a:rPr lang="en-US" sz="600" dirty="0">
                <a:cs typeface="Arial" panose="020B0604020202020204" pitchFamily="34" charset="0"/>
              </a:rPr>
              <a:t>,” </a:t>
            </a:r>
            <a:r>
              <a:rPr lang="en-US" sz="600" i="1" dirty="0">
                <a:cs typeface="Arial" panose="020B0604020202020204" pitchFamily="34" charset="0"/>
              </a:rPr>
              <a:t>Google </a:t>
            </a:r>
            <a:r>
              <a:rPr lang="en-US" sz="600" i="1" dirty="0" err="1">
                <a:cs typeface="Arial" panose="020B0604020202020204" pitchFamily="34" charset="0"/>
              </a:rPr>
              <a:t>Colab</a:t>
            </a:r>
            <a:r>
              <a:rPr lang="en-US" sz="600" dirty="0">
                <a:cs typeface="Arial" panose="020B0604020202020204" pitchFamily="34" charset="0"/>
              </a:rPr>
              <a:t>. [Online]. Available: https://colab.research.google.com/github/keras-team/keras-io/blob/master/examples/generative/ipynb/gan_ada.ipynb#scrollTo=L9JnWPe076nV. [Accessed: 31-May-2022]. </a:t>
            </a:r>
          </a:p>
          <a:p>
            <a:pPr marL="342900" lvl="0" indent="-342900">
              <a:buFont typeface="+mj-lt"/>
              <a:buAutoNum type="arabicPeriod"/>
            </a:pPr>
            <a:r>
              <a:rPr lang="en-US" sz="600" dirty="0">
                <a:cs typeface="Arial" panose="020B0604020202020204" pitchFamily="34" charset="0"/>
              </a:rPr>
              <a:t>V. </a:t>
            </a:r>
            <a:r>
              <a:rPr lang="en-US" sz="600" dirty="0" err="1">
                <a:cs typeface="Arial" panose="020B0604020202020204" pitchFamily="34" charset="0"/>
              </a:rPr>
              <a:t>Makkapati</a:t>
            </a:r>
            <a:r>
              <a:rPr lang="en-US" sz="600" dirty="0">
                <a:cs typeface="Arial" panose="020B0604020202020204" pitchFamily="34" charset="0"/>
              </a:rPr>
              <a:t> and A. </a:t>
            </a:r>
            <a:r>
              <a:rPr lang="en-US" sz="600" dirty="0" err="1">
                <a:cs typeface="Arial" panose="020B0604020202020204" pitchFamily="34" charset="0"/>
              </a:rPr>
              <a:t>Patro</a:t>
            </a:r>
            <a:r>
              <a:rPr lang="en-US" sz="600" dirty="0">
                <a:cs typeface="Arial" panose="020B0604020202020204" pitchFamily="34" charset="0"/>
              </a:rPr>
              <a:t>, “Enhancing symmetry in </a:t>
            </a:r>
            <a:r>
              <a:rPr lang="en-US" sz="600" dirty="0" err="1">
                <a:cs typeface="Arial" panose="020B0604020202020204" pitchFamily="34" charset="0"/>
              </a:rPr>
              <a:t>gan</a:t>
            </a:r>
            <a:r>
              <a:rPr lang="en-US" sz="600" dirty="0">
                <a:cs typeface="Arial" panose="020B0604020202020204" pitchFamily="34" charset="0"/>
              </a:rPr>
              <a:t> generated fashion images,” Artificial Intelligence XXXIV, pp. 405–410, 2017.</a:t>
            </a:r>
          </a:p>
          <a:p>
            <a:pPr marL="342900" lvl="0" indent="-342900">
              <a:buFont typeface="+mj-lt"/>
              <a:buAutoNum type="arabicPeriod"/>
            </a:pPr>
            <a:r>
              <a:rPr lang="en-US" sz="600" dirty="0">
                <a:cs typeface="Arial" panose="020B0604020202020204" pitchFamily="34" charset="0"/>
              </a:rPr>
              <a:t>A. Acosta, A. Ochoa </a:t>
            </a:r>
            <a:r>
              <a:rPr lang="en-US" sz="600" dirty="0" err="1">
                <a:cs typeface="Arial" panose="020B0604020202020204" pitchFamily="34" charset="0"/>
              </a:rPr>
              <a:t>Zezzatti</a:t>
            </a:r>
            <a:r>
              <a:rPr lang="en-US" sz="600" dirty="0">
                <a:cs typeface="Arial" panose="020B0604020202020204" pitchFamily="34" charset="0"/>
              </a:rPr>
              <a:t>, G. Delgado, and J. </a:t>
            </a:r>
            <a:r>
              <a:rPr lang="en-US" sz="600" dirty="0" err="1">
                <a:cs typeface="Arial" panose="020B0604020202020204" pitchFamily="34" charset="0"/>
              </a:rPr>
              <a:t>Mejía</a:t>
            </a:r>
            <a:r>
              <a:rPr lang="en-US" sz="600" dirty="0">
                <a:cs typeface="Arial" panose="020B0604020202020204" pitchFamily="34" charset="0"/>
              </a:rPr>
              <a:t>, “Image creation using generative adversarial networks (</a:t>
            </a:r>
            <a:r>
              <a:rPr lang="en-US" sz="600" dirty="0" err="1">
                <a:cs typeface="Arial" panose="020B0604020202020204" pitchFamily="34" charset="0"/>
              </a:rPr>
              <a:t>gan</a:t>
            </a:r>
            <a:r>
              <a:rPr lang="en-US" sz="600" dirty="0">
                <a:cs typeface="Arial" panose="020B0604020202020204" pitchFamily="34" charset="0"/>
              </a:rPr>
              <a:t> ...” [Online]. Available: https://www.rcs.cic.ipn.mx/2020_149_6/Image%20Creation%20Using%20Generative%20Adversarial%20Networks%20_GAN_%20Applied%20to%20the%20Fashion%20Industry.pdf. [Accessed: 07-Mar-2022].</a:t>
            </a:r>
          </a:p>
          <a:p>
            <a:pPr marL="342900" lvl="0" indent="-342900">
              <a:buFont typeface="+mj-lt"/>
              <a:buAutoNum type="arabicPeriod"/>
            </a:pPr>
            <a:r>
              <a:rPr lang="en-US" sz="600" dirty="0">
                <a:cs typeface="Arial" panose="020B0604020202020204" pitchFamily="34" charset="0"/>
              </a:rPr>
              <a:t>A. </a:t>
            </a:r>
            <a:r>
              <a:rPr lang="en-US" sz="600" dirty="0" err="1">
                <a:cs typeface="Arial" panose="020B0604020202020204" pitchFamily="34" charset="0"/>
              </a:rPr>
              <a:t>Saha</a:t>
            </a:r>
            <a:r>
              <a:rPr lang="en-US" sz="600" dirty="0">
                <a:cs typeface="Arial" panose="020B0604020202020204" pitchFamily="34" charset="0"/>
              </a:rPr>
              <a:t>, “Generative adversarial networks using </a:t>
            </a:r>
            <a:r>
              <a:rPr lang="en-US" sz="600" dirty="0" err="1">
                <a:cs typeface="Arial" panose="020B0604020202020204" pitchFamily="34" charset="0"/>
              </a:rPr>
              <a:t>Pytorch</a:t>
            </a:r>
            <a:r>
              <a:rPr lang="en-US" sz="600" dirty="0">
                <a:cs typeface="Arial" panose="020B0604020202020204" pitchFamily="34" charset="0"/>
              </a:rPr>
              <a:t>,” Medium, 20-Aug-2020. [Online]. Available: https://attyuttam.medium.com/generative-adversarial-networks-using-pytorch-3ad31cc61ac8. [Accessed: 06-Mar-2022].</a:t>
            </a:r>
          </a:p>
          <a:p>
            <a:pPr marL="342900" lvl="0" indent="-342900">
              <a:buFont typeface="+mj-lt"/>
              <a:buAutoNum type="arabicPeriod"/>
            </a:pPr>
            <a:r>
              <a:rPr lang="en-US" sz="600" dirty="0" err="1">
                <a:cs typeface="Arial" panose="020B0604020202020204" pitchFamily="34" charset="0"/>
              </a:rPr>
              <a:t>Gökhan</a:t>
            </a:r>
            <a:r>
              <a:rPr lang="en-US" sz="600" dirty="0">
                <a:cs typeface="Arial" panose="020B0604020202020204" pitchFamily="34" charset="0"/>
              </a:rPr>
              <a:t> Yildirim, Calvin Seward, and </a:t>
            </a:r>
            <a:r>
              <a:rPr lang="en-US" sz="600" dirty="0" err="1">
                <a:cs typeface="Arial" panose="020B0604020202020204" pitchFamily="34" charset="0"/>
              </a:rPr>
              <a:t>Urs</a:t>
            </a:r>
            <a:r>
              <a:rPr lang="en-US" sz="600" dirty="0">
                <a:cs typeface="Arial" panose="020B0604020202020204" pitchFamily="34" charset="0"/>
              </a:rPr>
              <a:t> Bergmann. 2018. Disentangling Multiple Conditional Inputs in GANs. In Proceedings of KDD Fashion Workshop (KDD). ACM, New York, NY, USA, Article 4, 5 pages.</a:t>
            </a:r>
          </a:p>
          <a:p>
            <a:pPr marL="342900" lvl="0" indent="-342900">
              <a:buFont typeface="+mj-lt"/>
              <a:buAutoNum type="arabicPeriod"/>
            </a:pPr>
            <a:r>
              <a:rPr lang="en-US" sz="600" dirty="0">
                <a:cs typeface="Arial" panose="020B0604020202020204" pitchFamily="34" charset="0"/>
              </a:rPr>
              <a:t>5. A. Helwan, “Generate new fashion designs with a generative Adversarial Network (GAN),” </a:t>
            </a:r>
            <a:r>
              <a:rPr lang="en-US" sz="600" dirty="0" err="1">
                <a:cs typeface="Arial" panose="020B0604020202020204" pitchFamily="34" charset="0"/>
              </a:rPr>
              <a:t>CodeProject</a:t>
            </a:r>
            <a:r>
              <a:rPr lang="en-US" sz="600" dirty="0">
                <a:cs typeface="Arial" panose="020B0604020202020204" pitchFamily="34" charset="0"/>
              </a:rPr>
              <a:t>, 19-Mar-2021. [Online]. Available: https://www.codeproject.com/Articles/5297330/Generate-New-Fashion-Designs-with-a-Generative-Adv. [Accessed: 06-Mar-2022].</a:t>
            </a:r>
          </a:p>
          <a:p>
            <a:pPr marL="342900" lvl="0" indent="-342900">
              <a:buFont typeface="+mj-lt"/>
              <a:buAutoNum type="arabicPeriod"/>
            </a:pPr>
            <a:r>
              <a:rPr lang="en-US" sz="600" dirty="0">
                <a:cs typeface="Arial" panose="020B0604020202020204" pitchFamily="34" charset="0"/>
              </a:rPr>
              <a:t>I. Goodfellow, “NIPS 2016 tutorial: Generative Adversarial Networks,” arXiv.org, 03-Apr-2017. [Online]. Available: https://arxiv.org/abs/1701.00160v4. [Accessed: 06-Mar-2022].</a:t>
            </a:r>
          </a:p>
          <a:p>
            <a:pPr marL="342900" lvl="0" indent="-342900">
              <a:buFont typeface="+mj-lt"/>
              <a:buAutoNum type="arabicPeriod"/>
            </a:pPr>
            <a:r>
              <a:rPr lang="en-US" sz="600" dirty="0">
                <a:cs typeface="Arial" panose="020B0604020202020204" pitchFamily="34" charset="0"/>
              </a:rPr>
              <a:t>J. Brownlee, “How to evaluate generative Adversarial Networks,” Machine Learning Mastery, 12-Jul-2019. [Online]. Available: https://machinelearningmastery.com/how-to-evaluate-generative-adversarial-networks/. [Accessed: 01-Jun-2022].</a:t>
            </a:r>
          </a:p>
          <a:p>
            <a:pPr marL="342900" lvl="0" indent="-342900">
              <a:buFont typeface="+mj-lt"/>
              <a:buAutoNum type="arabicPeriod"/>
            </a:pPr>
            <a:r>
              <a:rPr lang="en-US" sz="600" dirty="0">
                <a:cs typeface="Arial" panose="020B0604020202020204" pitchFamily="34" charset="0"/>
              </a:rPr>
              <a:t>“Google </a:t>
            </a:r>
            <a:r>
              <a:rPr lang="en-US" sz="600" dirty="0" err="1">
                <a:cs typeface="Arial" panose="020B0604020202020204" pitchFamily="34" charset="0"/>
              </a:rPr>
              <a:t>colaboratory</a:t>
            </a:r>
            <a:r>
              <a:rPr lang="en-US" sz="600" dirty="0">
                <a:cs typeface="Arial" panose="020B0604020202020204" pitchFamily="34" charset="0"/>
              </a:rPr>
              <a:t>,” Google </a:t>
            </a:r>
            <a:r>
              <a:rPr lang="en-US" sz="600" dirty="0" err="1">
                <a:cs typeface="Arial" panose="020B0604020202020204" pitchFamily="34" charset="0"/>
              </a:rPr>
              <a:t>Colab</a:t>
            </a:r>
            <a:r>
              <a:rPr lang="en-US" sz="600" dirty="0">
                <a:cs typeface="Arial" panose="020B0604020202020204" pitchFamily="34" charset="0"/>
              </a:rPr>
              <a:t>. [Online]. Available: https://colab.research.google.com/github/timsainb/tensorflow2-generative-models/blob/master/3.0-WGAN-GP-fashion-mnist.ipynb#scrollTo=00dI2M4iSYcE. [Accessed: 03-Jun-2022].</a:t>
            </a:r>
          </a:p>
          <a:p>
            <a:pPr marL="342900" lvl="0" indent="-342900">
              <a:buFont typeface="+mj-lt"/>
              <a:buAutoNum type="arabicPeriod"/>
            </a:pPr>
            <a:r>
              <a:rPr lang="en-US" sz="600" dirty="0">
                <a:cs typeface="Arial" panose="020B0604020202020204" pitchFamily="34" charset="0"/>
              </a:rPr>
              <a:t>14.	J. Hui, “Gan - Wasserstein Gan &amp;amp; WGAN-GP,” Medium, 31-May-2021. [Online]. Available: https://jonathan-hui.medium.com/gan-wasserstein-gan-wgan-gp-6a1a2aa1b490. [Accessed: 06-Jun-2022].</a:t>
            </a:r>
          </a:p>
          <a:p>
            <a:pPr marL="342900" lvl="0" indent="-342900">
              <a:buFont typeface="+mj-lt"/>
              <a:buAutoNum type="arabicPeriod"/>
            </a:pPr>
            <a:r>
              <a:rPr lang="en-US" sz="600" dirty="0">
                <a:cs typeface="Arial" panose="020B0604020202020204" pitchFamily="34" charset="0"/>
              </a:rPr>
              <a:t>15.	“Frequently asked questions,” Machine Learning Mastery, 12-Jun-2019. [Online]. Available: https://machinelearningmastery.com/faq/single-faq/why-is-my-gan-not-converging/. [Accessed: 07-Jun-2022].</a:t>
            </a:r>
          </a:p>
          <a:p>
            <a:pPr marL="342900" lvl="0" indent="-342900">
              <a:buFont typeface="+mj-lt"/>
              <a:buAutoNum type="arabicPeriod"/>
            </a:pPr>
            <a:endParaRPr lang="en-US" sz="600" dirty="0">
              <a:cs typeface="Arial" panose="020B0604020202020204" pitchFamily="34" charset="0"/>
            </a:endParaRPr>
          </a:p>
          <a:p>
            <a:pPr marL="342900" indent="-342900">
              <a:lnSpc>
                <a:spcPct val="150000"/>
              </a:lnSpc>
              <a:buFont typeface="+mj-lt"/>
              <a:buAutoNum type="arabicPeriod"/>
            </a:pPr>
            <a:endParaRPr lang="en-US" sz="600" dirty="0">
              <a:effectLst/>
              <a:cs typeface="Arial" panose="020B0604020202020204" pitchFamily="34" charset="0"/>
            </a:endParaRPr>
          </a:p>
          <a:p>
            <a:pPr marL="342900" indent="-342900">
              <a:lnSpc>
                <a:spcPct val="150000"/>
              </a:lnSpc>
              <a:buFont typeface="+mj-lt"/>
              <a:buAutoNum type="arabicPeriod"/>
            </a:pPr>
            <a:endParaRPr lang="en-US" sz="600" dirty="0">
              <a:cs typeface="Arial" panose="020B0604020202020204" pitchFamily="34" charset="0"/>
            </a:endParaRPr>
          </a:p>
        </p:txBody>
      </p:sp>
    </p:spTree>
    <p:extLst>
      <p:ext uri="{BB962C8B-B14F-4D97-AF65-F5344CB8AC3E}">
        <p14:creationId xmlns:p14="http://schemas.microsoft.com/office/powerpoint/2010/main" val="112024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14302F-E955-47D0-A56B-D1D1A6953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73" y="-9274"/>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nvGrpSpPr>
          <p:cNvPr id="11" name="Group 10">
            <a:extLst>
              <a:ext uri="{FF2B5EF4-FFF2-40B4-BE49-F238E27FC236}">
                <a16:creationId xmlns:a16="http://schemas.microsoft.com/office/drawing/2014/main" id="{DC310F6C-D8CB-4984-9F9B-BA18C17192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2079" y="1033741"/>
            <a:ext cx="4908132" cy="4613915"/>
            <a:chOff x="659679" y="950330"/>
            <a:chExt cx="4908132" cy="4613915"/>
          </a:xfrm>
        </p:grpSpPr>
        <p:sp>
          <p:nvSpPr>
            <p:cNvPr id="12" name="Freeform: Shape 11">
              <a:extLst>
                <a:ext uri="{FF2B5EF4-FFF2-40B4-BE49-F238E27FC236}">
                  <a16:creationId xmlns:a16="http://schemas.microsoft.com/office/drawing/2014/main" id="{6750E550-BE93-4743-8659-1531F86CB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16216" y="1107426"/>
              <a:ext cx="4619072" cy="434218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BE626DC7-F0FE-49A7-AA4C-A8DB1F7EBA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64593" y="1253260"/>
              <a:ext cx="4488025" cy="4074679"/>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EBB781F-78E5-4C66-811C-9FF8B5D501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1300000" flipH="1">
              <a:off x="659679" y="950330"/>
              <a:ext cx="4908132"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13BB66C5-777B-4B85-B0A6-053AAB0A27B6}"/>
              </a:ext>
            </a:extLst>
          </p:cNvPr>
          <p:cNvSpPr>
            <a:spLocks noGrp="1"/>
          </p:cNvSpPr>
          <p:nvPr>
            <p:ph type="title"/>
          </p:nvPr>
        </p:nvSpPr>
        <p:spPr>
          <a:xfrm>
            <a:off x="436291" y="440207"/>
            <a:ext cx="3312116" cy="861769"/>
          </a:xfrm>
        </p:spPr>
        <p:txBody>
          <a:bodyPr anchor="ctr">
            <a:normAutofit/>
          </a:bodyPr>
          <a:lstStyle/>
          <a:p>
            <a:r>
              <a:rPr lang="en-US" dirty="0"/>
              <a:t>GAN</a:t>
            </a:r>
          </a:p>
        </p:txBody>
      </p:sp>
      <p:graphicFrame>
        <p:nvGraphicFramePr>
          <p:cNvPr id="7" name="Content Placeholder 2">
            <a:extLst>
              <a:ext uri="{FF2B5EF4-FFF2-40B4-BE49-F238E27FC236}">
                <a16:creationId xmlns:a16="http://schemas.microsoft.com/office/drawing/2014/main" id="{BADB3A2F-FC2B-778E-A249-C1E4CBD1DA12}"/>
              </a:ext>
            </a:extLst>
          </p:cNvPr>
          <p:cNvGraphicFramePr>
            <a:graphicFrameLocks noGrp="1"/>
          </p:cNvGraphicFramePr>
          <p:nvPr>
            <p:ph idx="1"/>
            <p:extLst>
              <p:ext uri="{D42A27DB-BD31-4B8C-83A1-F6EECF244321}">
                <p14:modId xmlns:p14="http://schemas.microsoft.com/office/powerpoint/2010/main" val="642657215"/>
              </p:ext>
            </p:extLst>
          </p:nvPr>
        </p:nvGraphicFramePr>
        <p:xfrm>
          <a:off x="5356844" y="440207"/>
          <a:ext cx="6642651" cy="55240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BB252E85-676F-427A-8854-E3349CED04C1}"/>
              </a:ext>
            </a:extLst>
          </p:cNvPr>
          <p:cNvPicPr>
            <a:picLocks noChangeAspect="1"/>
          </p:cNvPicPr>
          <p:nvPr/>
        </p:nvPicPr>
        <p:blipFill rotWithShape="1">
          <a:blip r:embed="rId7"/>
          <a:srcRect t="8876" r="2837"/>
          <a:stretch/>
        </p:blipFill>
        <p:spPr>
          <a:xfrm>
            <a:off x="844271" y="2649813"/>
            <a:ext cx="4418930" cy="1044954"/>
          </a:xfrm>
          <a:prstGeom prst="rect">
            <a:avLst/>
          </a:prstGeom>
        </p:spPr>
      </p:pic>
      <p:pic>
        <p:nvPicPr>
          <p:cNvPr id="3" name="Picture 2">
            <a:extLst>
              <a:ext uri="{FF2B5EF4-FFF2-40B4-BE49-F238E27FC236}">
                <a16:creationId xmlns:a16="http://schemas.microsoft.com/office/drawing/2014/main" id="{B43B20EB-D608-4A83-8D43-5F9CB906A0CE}"/>
              </a:ext>
            </a:extLst>
          </p:cNvPr>
          <p:cNvPicPr>
            <a:picLocks noChangeAspect="1"/>
          </p:cNvPicPr>
          <p:nvPr/>
        </p:nvPicPr>
        <p:blipFill>
          <a:blip r:embed="rId8"/>
          <a:stretch>
            <a:fillRect/>
          </a:stretch>
        </p:blipFill>
        <p:spPr>
          <a:xfrm>
            <a:off x="1110636" y="3760734"/>
            <a:ext cx="3886200" cy="438150"/>
          </a:xfrm>
          <a:prstGeom prst="rect">
            <a:avLst/>
          </a:prstGeom>
        </p:spPr>
      </p:pic>
      <p:sp>
        <p:nvSpPr>
          <p:cNvPr id="15" name="Rectangle 14">
            <a:extLst>
              <a:ext uri="{FF2B5EF4-FFF2-40B4-BE49-F238E27FC236}">
                <a16:creationId xmlns:a16="http://schemas.microsoft.com/office/drawing/2014/main" id="{35C1C43E-7C1D-45C7-AF90-BA5B234D2E12}"/>
              </a:ext>
            </a:extLst>
          </p:cNvPr>
          <p:cNvSpPr/>
          <p:nvPr/>
        </p:nvSpPr>
        <p:spPr>
          <a:xfrm>
            <a:off x="860994" y="4232906"/>
            <a:ext cx="4498460" cy="246221"/>
          </a:xfrm>
          <a:prstGeom prst="rect">
            <a:avLst/>
          </a:prstGeom>
        </p:spPr>
        <p:txBody>
          <a:bodyPr wrap="square">
            <a:spAutoFit/>
          </a:bodyPr>
          <a:lstStyle/>
          <a:p>
            <a:r>
              <a:rPr lang="en-US" sz="1000" dirty="0">
                <a:latin typeface="+mj-lt"/>
              </a:rPr>
              <a:t>Ref1: GAN architecture &amp; loss function</a:t>
            </a:r>
          </a:p>
        </p:txBody>
      </p:sp>
    </p:spTree>
    <p:extLst>
      <p:ext uri="{BB962C8B-B14F-4D97-AF65-F5344CB8AC3E}">
        <p14:creationId xmlns:p14="http://schemas.microsoft.com/office/powerpoint/2010/main" val="19290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21" name="Group 20">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22" name="Freeform: Shape 21">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5" name="Freeform: Shape 24">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73FC3D5F-53DE-432E-B877-2210E8A9AE0E}"/>
              </a:ext>
            </a:extLst>
          </p:cNvPr>
          <p:cNvSpPr>
            <a:spLocks noGrp="1"/>
          </p:cNvSpPr>
          <p:nvPr>
            <p:ph type="title"/>
          </p:nvPr>
        </p:nvSpPr>
        <p:spPr>
          <a:xfrm>
            <a:off x="1920875" y="442913"/>
            <a:ext cx="6857365" cy="1344612"/>
          </a:xfrm>
        </p:spPr>
        <p:txBody>
          <a:bodyPr anchor="b">
            <a:normAutofit/>
          </a:bodyPr>
          <a:lstStyle/>
          <a:p>
            <a:pPr>
              <a:lnSpc>
                <a:spcPct val="120000"/>
              </a:lnSpc>
            </a:pPr>
            <a:r>
              <a:rPr lang="en-US" sz="3000" dirty="0"/>
              <a:t>Deep Convolutional GAN (DCGAN)</a:t>
            </a:r>
          </a:p>
        </p:txBody>
      </p:sp>
      <p:sp>
        <p:nvSpPr>
          <p:cNvPr id="3" name="Content Placeholder 2">
            <a:extLst>
              <a:ext uri="{FF2B5EF4-FFF2-40B4-BE49-F238E27FC236}">
                <a16:creationId xmlns:a16="http://schemas.microsoft.com/office/drawing/2014/main" id="{00EF7CB6-CF6B-463B-9BC3-8B1A812167CC}"/>
              </a:ext>
            </a:extLst>
          </p:cNvPr>
          <p:cNvSpPr>
            <a:spLocks noGrp="1"/>
          </p:cNvSpPr>
          <p:nvPr>
            <p:ph idx="1"/>
          </p:nvPr>
        </p:nvSpPr>
        <p:spPr>
          <a:xfrm>
            <a:off x="1920875" y="2082950"/>
            <a:ext cx="6857365" cy="3651250"/>
          </a:xfrm>
        </p:spPr>
        <p:txBody>
          <a:bodyPr>
            <a:normAutofit/>
          </a:bodyPr>
          <a:lstStyle/>
          <a:p>
            <a:pPr marL="285750" indent="-285750">
              <a:lnSpc>
                <a:spcPct val="130000"/>
              </a:lnSpc>
              <a:buFont typeface="Arial" panose="020B0604020202020204" pitchFamily="34" charset="0"/>
              <a:buChar char="•"/>
            </a:pPr>
            <a:r>
              <a:rPr lang="en-US" sz="1500" dirty="0"/>
              <a:t>A new class of convolutional neural networks (CNN) </a:t>
            </a:r>
          </a:p>
          <a:p>
            <a:pPr marL="285750" indent="-285750">
              <a:lnSpc>
                <a:spcPct val="130000"/>
              </a:lnSpc>
              <a:buFont typeface="Arial" panose="020B0604020202020204" pitchFamily="34" charset="0"/>
              <a:buChar char="•"/>
            </a:pPr>
            <a:r>
              <a:rPr lang="en-US" sz="1500" dirty="0"/>
              <a:t>Stabilizes GAN training</a:t>
            </a:r>
          </a:p>
          <a:p>
            <a:pPr marL="285750" indent="-285750">
              <a:lnSpc>
                <a:spcPct val="130000"/>
              </a:lnSpc>
              <a:buFont typeface="Arial" panose="020B0604020202020204" pitchFamily="34" charset="0"/>
              <a:buChar char="•"/>
            </a:pPr>
            <a:r>
              <a:rPr lang="en-US" sz="1500" dirty="0"/>
              <a:t>Architectural constraints included in the CNN architecture: </a:t>
            </a:r>
          </a:p>
          <a:p>
            <a:pPr marL="285750" indent="-285750">
              <a:lnSpc>
                <a:spcPct val="130000"/>
              </a:lnSpc>
              <a:buFont typeface="Arial" panose="020B0604020202020204" pitchFamily="34" charset="0"/>
              <a:buChar char="•"/>
            </a:pPr>
            <a:r>
              <a:rPr lang="en-US" sz="1500" dirty="0"/>
              <a:t>Demonstrates steady training procedure </a:t>
            </a:r>
          </a:p>
          <a:p>
            <a:pPr marL="285750" indent="-285750">
              <a:lnSpc>
                <a:spcPct val="130000"/>
              </a:lnSpc>
              <a:buFont typeface="Arial" panose="020B0604020202020204" pitchFamily="34" charset="0"/>
              <a:buChar char="•"/>
            </a:pPr>
            <a:r>
              <a:rPr lang="en-US" sz="1500" dirty="0"/>
              <a:t>Achieved great performance</a:t>
            </a:r>
          </a:p>
        </p:txBody>
      </p:sp>
    </p:spTree>
    <p:extLst>
      <p:ext uri="{BB962C8B-B14F-4D97-AF65-F5344CB8AC3E}">
        <p14:creationId xmlns:p14="http://schemas.microsoft.com/office/powerpoint/2010/main" val="372048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593B4D24-F4A8-4141-A20A-E0575D1996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3" name="Freeform: Shape 11">
            <a:extLst>
              <a:ext uri="{FF2B5EF4-FFF2-40B4-BE49-F238E27FC236}">
                <a16:creationId xmlns:a16="http://schemas.microsoft.com/office/drawing/2014/main" id="{9F87E4D0-D347-4DA8-81D7-104733308B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293" y="1074738"/>
            <a:ext cx="4906732" cy="467981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13">
            <a:extLst>
              <a:ext uri="{FF2B5EF4-FFF2-40B4-BE49-F238E27FC236}">
                <a16:creationId xmlns:a16="http://schemas.microsoft.com/office/drawing/2014/main" id="{9DC9CEF6-58E1-4D78-BBBE-76F779AD9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555" y="898498"/>
            <a:ext cx="5298208" cy="503229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15">
            <a:extLst>
              <a:ext uri="{FF2B5EF4-FFF2-40B4-BE49-F238E27FC236}">
                <a16:creationId xmlns:a16="http://schemas.microsoft.com/office/drawing/2014/main" id="{47AF1248-67F7-4FEF-8D1D-FE33661A9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266" y="993913"/>
            <a:ext cx="5101442" cy="485195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58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07674909-BC58-4F9E-A5C8-1C953AC1A726}"/>
              </a:ext>
            </a:extLst>
          </p:cNvPr>
          <p:cNvPicPr>
            <a:picLocks noChangeAspect="1"/>
          </p:cNvPicPr>
          <p:nvPr/>
        </p:nvPicPr>
        <p:blipFill>
          <a:blip r:embed="rId3"/>
          <a:stretch>
            <a:fillRect/>
          </a:stretch>
        </p:blipFill>
        <p:spPr>
          <a:xfrm>
            <a:off x="1845234" y="1897116"/>
            <a:ext cx="7580120" cy="1819229"/>
          </a:xfrm>
          <a:prstGeom prst="rect">
            <a:avLst/>
          </a:prstGeom>
        </p:spPr>
      </p:pic>
      <p:sp>
        <p:nvSpPr>
          <p:cNvPr id="3" name="Content Placeholder 2">
            <a:extLst>
              <a:ext uri="{FF2B5EF4-FFF2-40B4-BE49-F238E27FC236}">
                <a16:creationId xmlns:a16="http://schemas.microsoft.com/office/drawing/2014/main" id="{514E0682-F14B-4542-8D40-99F37185BC32}"/>
              </a:ext>
            </a:extLst>
          </p:cNvPr>
          <p:cNvSpPr>
            <a:spLocks noGrp="1"/>
          </p:cNvSpPr>
          <p:nvPr>
            <p:ph idx="1"/>
          </p:nvPr>
        </p:nvSpPr>
        <p:spPr>
          <a:xfrm>
            <a:off x="247433" y="4896464"/>
            <a:ext cx="10616128" cy="1587444"/>
          </a:xfrm>
        </p:spPr>
        <p:txBody>
          <a:bodyPr vert="horz" lIns="109728" tIns="109728" rIns="109728" bIns="91440" rtlCol="0" anchor="t">
            <a:noAutofit/>
          </a:bodyPr>
          <a:lstStyle/>
          <a:p>
            <a:pPr marL="171450" indent="-171450">
              <a:lnSpc>
                <a:spcPct val="130000"/>
              </a:lnSpc>
              <a:buFont typeface="Arial" panose="020B0604020202020204" pitchFamily="34" charset="0"/>
              <a:buChar char="•"/>
            </a:pPr>
            <a:r>
              <a:rPr lang="en-US" sz="1300" dirty="0"/>
              <a:t>Can be constructed by feeding the extra auxiliary information</a:t>
            </a:r>
          </a:p>
          <a:p>
            <a:pPr marL="171450" indent="-171450">
              <a:lnSpc>
                <a:spcPct val="130000"/>
              </a:lnSpc>
              <a:buFont typeface="Arial" panose="020B0604020202020204" pitchFamily="34" charset="0"/>
              <a:buChar char="•"/>
            </a:pPr>
            <a:r>
              <a:rPr lang="en-US" sz="1300" dirty="0"/>
              <a:t>Generator generates conditional real-looking data </a:t>
            </a:r>
          </a:p>
          <a:p>
            <a:pPr marL="171450" indent="-171450">
              <a:lnSpc>
                <a:spcPct val="130000"/>
              </a:lnSpc>
              <a:buFont typeface="Arial" panose="020B0604020202020204" pitchFamily="34" charset="0"/>
              <a:buChar char="•"/>
            </a:pPr>
            <a:r>
              <a:rPr lang="en-US" sz="1300" dirty="0"/>
              <a:t>CGAN can control the generation of data by dictating the type of data generated through applied condition</a:t>
            </a:r>
          </a:p>
        </p:txBody>
      </p:sp>
      <p:pic>
        <p:nvPicPr>
          <p:cNvPr id="4" name="Picture 3">
            <a:extLst>
              <a:ext uri="{FF2B5EF4-FFF2-40B4-BE49-F238E27FC236}">
                <a16:creationId xmlns:a16="http://schemas.microsoft.com/office/drawing/2014/main" id="{73E2319B-5DEC-41BA-8881-130C3ED81E2A}"/>
              </a:ext>
            </a:extLst>
          </p:cNvPr>
          <p:cNvPicPr>
            <a:picLocks noChangeAspect="1"/>
          </p:cNvPicPr>
          <p:nvPr/>
        </p:nvPicPr>
        <p:blipFill>
          <a:blip r:embed="rId4"/>
          <a:stretch>
            <a:fillRect/>
          </a:stretch>
        </p:blipFill>
        <p:spPr>
          <a:xfrm>
            <a:off x="2033181" y="3611910"/>
            <a:ext cx="6976962" cy="620650"/>
          </a:xfrm>
          <a:prstGeom prst="rect">
            <a:avLst/>
          </a:prstGeom>
        </p:spPr>
      </p:pic>
      <p:sp>
        <p:nvSpPr>
          <p:cNvPr id="2" name="Title 1">
            <a:extLst>
              <a:ext uri="{FF2B5EF4-FFF2-40B4-BE49-F238E27FC236}">
                <a16:creationId xmlns:a16="http://schemas.microsoft.com/office/drawing/2014/main" id="{729DB06C-544E-45C0-B9F2-0036AC922FBD}"/>
              </a:ext>
            </a:extLst>
          </p:cNvPr>
          <p:cNvSpPr>
            <a:spLocks noGrp="1"/>
          </p:cNvSpPr>
          <p:nvPr>
            <p:ph type="title"/>
          </p:nvPr>
        </p:nvSpPr>
        <p:spPr>
          <a:xfrm>
            <a:off x="247433" y="-553118"/>
            <a:ext cx="8738107" cy="1587444"/>
          </a:xfrm>
        </p:spPr>
        <p:txBody>
          <a:bodyPr anchor="b">
            <a:normAutofit/>
          </a:bodyPr>
          <a:lstStyle/>
          <a:p>
            <a:r>
              <a:rPr lang="en-US" dirty="0"/>
              <a:t>Conditional GAN (CGAN)</a:t>
            </a:r>
          </a:p>
        </p:txBody>
      </p:sp>
      <p:sp>
        <p:nvSpPr>
          <p:cNvPr id="6" name="TextBox 5">
            <a:extLst>
              <a:ext uri="{FF2B5EF4-FFF2-40B4-BE49-F238E27FC236}">
                <a16:creationId xmlns:a16="http://schemas.microsoft.com/office/drawing/2014/main" id="{44A40903-D052-8544-BBF9-7975ECD744E7}"/>
              </a:ext>
            </a:extLst>
          </p:cNvPr>
          <p:cNvSpPr txBox="1"/>
          <p:nvPr/>
        </p:nvSpPr>
        <p:spPr>
          <a:xfrm>
            <a:off x="2125263" y="4261044"/>
            <a:ext cx="6673456" cy="246221"/>
          </a:xfrm>
          <a:prstGeom prst="rect">
            <a:avLst/>
          </a:prstGeom>
          <a:noFill/>
        </p:spPr>
        <p:txBody>
          <a:bodyPr wrap="square" rtlCol="0">
            <a:spAutoFit/>
          </a:bodyPr>
          <a:lstStyle/>
          <a:p>
            <a:r>
              <a:rPr lang="en-US" sz="1000" dirty="0"/>
              <a:t>Ref1: CGAN architecture &amp; loss function</a:t>
            </a:r>
          </a:p>
        </p:txBody>
      </p:sp>
    </p:spTree>
    <p:extLst>
      <p:ext uri="{BB962C8B-B14F-4D97-AF65-F5344CB8AC3E}">
        <p14:creationId xmlns:p14="http://schemas.microsoft.com/office/powerpoint/2010/main" val="77789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B8950FC0-0948-4431-B171-2373E5899210}"/>
              </a:ext>
            </a:extLst>
          </p:cNvPr>
          <p:cNvSpPr>
            <a:spLocks noGrp="1"/>
          </p:cNvSpPr>
          <p:nvPr>
            <p:ph type="title"/>
          </p:nvPr>
        </p:nvSpPr>
        <p:spPr>
          <a:xfrm>
            <a:off x="1188340" y="1105232"/>
            <a:ext cx="3013545" cy="4277802"/>
          </a:xfrm>
        </p:spPr>
        <p:txBody>
          <a:bodyPr anchor="ctr">
            <a:normAutofit/>
          </a:bodyPr>
          <a:lstStyle/>
          <a:p>
            <a:r>
              <a:rPr lang="en-US" sz="3000"/>
              <a:t>Wasserstein GAN (WGAN)</a:t>
            </a:r>
          </a:p>
        </p:txBody>
      </p:sp>
      <p:grpSp>
        <p:nvGrpSpPr>
          <p:cNvPr id="12" name="Group 11">
            <a:extLst>
              <a:ext uri="{FF2B5EF4-FFF2-40B4-BE49-F238E27FC236}">
                <a16:creationId xmlns:a16="http://schemas.microsoft.com/office/drawing/2014/main" id="{D4D684F8-91BF-481C-A965-722756A383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308533" y="0"/>
            <a:ext cx="7883467" cy="6858000"/>
            <a:chOff x="0" y="0"/>
            <a:chExt cx="7883467" cy="6858000"/>
          </a:xfrm>
        </p:grpSpPr>
        <p:sp>
          <p:nvSpPr>
            <p:cNvPr id="13" name="Freeform: Shape 12">
              <a:extLst>
                <a:ext uri="{FF2B5EF4-FFF2-40B4-BE49-F238E27FC236}">
                  <a16:creationId xmlns:a16="http://schemas.microsoft.com/office/drawing/2014/main" id="{05DF7B3C-29EF-4ADC-BFDC-C3A038AC43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7475746" cy="6858000"/>
            </a:xfrm>
            <a:custGeom>
              <a:avLst/>
              <a:gdLst>
                <a:gd name="connsiteX0" fmla="*/ 0 w 7475746"/>
                <a:gd name="connsiteY0" fmla="*/ 0 h 6858000"/>
                <a:gd name="connsiteX1" fmla="*/ 5859459 w 7475746"/>
                <a:gd name="connsiteY1" fmla="*/ 0 h 6858000"/>
                <a:gd name="connsiteX2" fmla="*/ 5874848 w 7475746"/>
                <a:gd name="connsiteY2" fmla="*/ 10445 h 6858000"/>
                <a:gd name="connsiteX3" fmla="*/ 7475746 w 7475746"/>
                <a:gd name="connsiteY3" fmla="*/ 3621913 h 6858000"/>
                <a:gd name="connsiteX4" fmla="*/ 5601397 w 7475746"/>
                <a:gd name="connsiteY4" fmla="*/ 6378742 h 6858000"/>
                <a:gd name="connsiteX5" fmla="*/ 5084748 w 7475746"/>
                <a:gd name="connsiteY5" fmla="*/ 6785068 h 6858000"/>
                <a:gd name="connsiteX6" fmla="*/ 4979585 w 7475746"/>
                <a:gd name="connsiteY6" fmla="*/ 6858000 h 6858000"/>
                <a:gd name="connsiteX7" fmla="*/ 0 w 74757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746" h="685800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20289037-6999-491E-AA63-CC1C3CBBF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5374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497CF6DF-9FF9-4D10-B338-0BEFC0AA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3373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aphicFrame>
        <p:nvGraphicFramePr>
          <p:cNvPr id="5" name="Content Placeholder 2">
            <a:extLst>
              <a:ext uri="{FF2B5EF4-FFF2-40B4-BE49-F238E27FC236}">
                <a16:creationId xmlns:a16="http://schemas.microsoft.com/office/drawing/2014/main" id="{DE47E3E2-DF5B-8C99-2DC1-3BD3D7EF9B07}"/>
              </a:ext>
            </a:extLst>
          </p:cNvPr>
          <p:cNvGraphicFramePr>
            <a:graphicFrameLocks noGrp="1"/>
          </p:cNvGraphicFramePr>
          <p:nvPr>
            <p:ph idx="1"/>
            <p:extLst>
              <p:ext uri="{D42A27DB-BD31-4B8C-83A1-F6EECF244321}">
                <p14:modId xmlns:p14="http://schemas.microsoft.com/office/powerpoint/2010/main" val="4123815155"/>
              </p:ext>
            </p:extLst>
          </p:nvPr>
        </p:nvGraphicFramePr>
        <p:xfrm>
          <a:off x="5972174" y="819150"/>
          <a:ext cx="5031485" cy="5145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624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1" name="Picture 4" descr="Abstract spiral on blue tech background">
            <a:extLst>
              <a:ext uri="{FF2B5EF4-FFF2-40B4-BE49-F238E27FC236}">
                <a16:creationId xmlns:a16="http://schemas.microsoft.com/office/drawing/2014/main" id="{836B5948-B797-420A-5EC0-5505C7A6D89B}"/>
              </a:ext>
            </a:extLst>
          </p:cNvPr>
          <p:cNvPicPr>
            <a:picLocks noChangeAspect="1"/>
          </p:cNvPicPr>
          <p:nvPr/>
        </p:nvPicPr>
        <p:blipFill rotWithShape="1">
          <a:blip r:embed="rId3">
            <a:extLst>
              <a:ext uri="{28A0092B-C50C-407E-A947-70E740481C1C}">
                <a14:useLocalDpi xmlns:a14="http://schemas.microsoft.com/office/drawing/2010/main" val="0"/>
              </a:ext>
            </a:extLst>
          </a:blip>
          <a:srcRect l="13497" r="13495" b="-2"/>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28" name="Freeform: Shape 27">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useBgFill="1">
        <p:nvSpPr>
          <p:cNvPr id="30" name="Freeform: Shape 29">
            <a:extLst>
              <a:ext uri="{FF2B5EF4-FFF2-40B4-BE49-F238E27FC236}">
                <a16:creationId xmlns:a16="http://schemas.microsoft.com/office/drawing/2014/main" id="{0BA56A81-C9DD-4EBA-9E13-32FFB51CF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307402" cy="6858000"/>
          </a:xfrm>
          <a:custGeom>
            <a:avLst/>
            <a:gdLst>
              <a:gd name="connsiteX0" fmla="*/ 0 w 7097265"/>
              <a:gd name="connsiteY0" fmla="*/ 0 h 6858000"/>
              <a:gd name="connsiteX1" fmla="*/ 5474242 w 7097265"/>
              <a:gd name="connsiteY1" fmla="*/ 0 h 6858000"/>
              <a:gd name="connsiteX2" fmla="*/ 5496366 w 7097265"/>
              <a:gd name="connsiteY2" fmla="*/ 14997 h 6858000"/>
              <a:gd name="connsiteX3" fmla="*/ 7097265 w 7097265"/>
              <a:gd name="connsiteY3" fmla="*/ 3621656 h 6858000"/>
              <a:gd name="connsiteX4" fmla="*/ 5222916 w 7097265"/>
              <a:gd name="connsiteY4" fmla="*/ 6374814 h 6858000"/>
              <a:gd name="connsiteX5" fmla="*/ 4706267 w 7097265"/>
              <a:gd name="connsiteY5" fmla="*/ 6780599 h 6858000"/>
              <a:gd name="connsiteX6" fmla="*/ 4594511 w 7097265"/>
              <a:gd name="connsiteY6" fmla="*/ 6858000 h 6858000"/>
              <a:gd name="connsiteX7" fmla="*/ 0 w 709726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7265" h="6858000">
                <a:moveTo>
                  <a:pt x="0" y="0"/>
                </a:moveTo>
                <a:lnTo>
                  <a:pt x="5474242" y="0"/>
                </a:lnTo>
                <a:lnTo>
                  <a:pt x="5496366" y="14997"/>
                </a:lnTo>
                <a:cubicBezTo>
                  <a:pt x="6523529" y="754641"/>
                  <a:pt x="7097265" y="2093192"/>
                  <a:pt x="7097265" y="3621656"/>
                </a:cubicBezTo>
                <a:cubicBezTo>
                  <a:pt x="7097265" y="4969131"/>
                  <a:pt x="6168540" y="5602839"/>
                  <a:pt x="5222916" y="6374814"/>
                </a:cubicBezTo>
                <a:cubicBezTo>
                  <a:pt x="5050713" y="6515397"/>
                  <a:pt x="4880085" y="6653108"/>
                  <a:pt x="4706267" y="6780599"/>
                </a:cubicBezTo>
                <a:lnTo>
                  <a:pt x="4594511"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03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C8F0F46F-1FA7-48B3-9146-BBF54F1F65C2}"/>
              </a:ext>
            </a:extLst>
          </p:cNvPr>
          <p:cNvSpPr>
            <a:spLocks noGrp="1"/>
          </p:cNvSpPr>
          <p:nvPr>
            <p:ph type="title"/>
          </p:nvPr>
        </p:nvSpPr>
        <p:spPr>
          <a:xfrm>
            <a:off x="992518" y="442913"/>
            <a:ext cx="4780129" cy="1639888"/>
          </a:xfrm>
        </p:spPr>
        <p:txBody>
          <a:bodyPr anchor="b">
            <a:normAutofit/>
          </a:bodyPr>
          <a:lstStyle/>
          <a:p>
            <a:r>
              <a:rPr lang="en-US" sz="3000"/>
              <a:t>WGAN Gradient Penalty (WGAN-GP) </a:t>
            </a:r>
          </a:p>
        </p:txBody>
      </p:sp>
      <p:sp>
        <p:nvSpPr>
          <p:cNvPr id="3" name="Content Placeholder 2">
            <a:extLst>
              <a:ext uri="{FF2B5EF4-FFF2-40B4-BE49-F238E27FC236}">
                <a16:creationId xmlns:a16="http://schemas.microsoft.com/office/drawing/2014/main" id="{AEA99D69-50DA-478C-AD2C-16A3BD43A357}"/>
              </a:ext>
            </a:extLst>
          </p:cNvPr>
          <p:cNvSpPr>
            <a:spLocks noGrp="1"/>
          </p:cNvSpPr>
          <p:nvPr>
            <p:ph idx="1"/>
          </p:nvPr>
        </p:nvSpPr>
        <p:spPr>
          <a:xfrm>
            <a:off x="992518" y="2312988"/>
            <a:ext cx="5368525" cy="3651250"/>
          </a:xfrm>
        </p:spPr>
        <p:txBody>
          <a:bodyPr>
            <a:normAutofit/>
          </a:bodyPr>
          <a:lstStyle/>
          <a:p>
            <a:pPr>
              <a:lnSpc>
                <a:spcPct val="130000"/>
              </a:lnSpc>
            </a:pPr>
            <a:r>
              <a:rPr lang="en-US" sz="1500" dirty="0"/>
              <a:t>Framework further extended the idea of WGAN </a:t>
            </a:r>
          </a:p>
          <a:p>
            <a:pPr>
              <a:lnSpc>
                <a:spcPct val="130000"/>
              </a:lnSpc>
            </a:pPr>
            <a:r>
              <a:rPr lang="en-US" sz="1500" dirty="0"/>
              <a:t>Introduces gradient penalty (GP) term on the discriminator for the implementation of the 1- Lipschitz condition </a:t>
            </a:r>
          </a:p>
          <a:p>
            <a:pPr>
              <a:lnSpc>
                <a:spcPct val="130000"/>
              </a:lnSpc>
            </a:pPr>
            <a:r>
              <a:rPr lang="en-US" sz="1500" dirty="0"/>
              <a:t>Improve GAN training stability</a:t>
            </a:r>
          </a:p>
          <a:p>
            <a:pPr>
              <a:lnSpc>
                <a:spcPct val="130000"/>
              </a:lnSpc>
            </a:pPr>
            <a:r>
              <a:rPr lang="en-US" sz="1500" dirty="0"/>
              <a:t>Produce high-quality samples</a:t>
            </a:r>
          </a:p>
        </p:txBody>
      </p:sp>
    </p:spTree>
    <p:extLst>
      <p:ext uri="{BB962C8B-B14F-4D97-AF65-F5344CB8AC3E}">
        <p14:creationId xmlns:p14="http://schemas.microsoft.com/office/powerpoint/2010/main" val="180263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29" name="Freeform: Shape 72">
            <a:extLst>
              <a:ext uri="{FF2B5EF4-FFF2-40B4-BE49-F238E27FC236}">
                <a16:creationId xmlns:a16="http://schemas.microsoft.com/office/drawing/2014/main" id="{BC0385E9-02B2-4941-889A-EAD43F5BB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36139" y="0"/>
            <a:ext cx="5455860" cy="6858000"/>
          </a:xfrm>
          <a:custGeom>
            <a:avLst/>
            <a:gdLst>
              <a:gd name="connsiteX0" fmla="*/ 3832837 w 5455860"/>
              <a:gd name="connsiteY0" fmla="*/ 0 h 6858000"/>
              <a:gd name="connsiteX1" fmla="*/ 2739604 w 5455860"/>
              <a:gd name="connsiteY1" fmla="*/ 0 h 6858000"/>
              <a:gd name="connsiteX2" fmla="*/ 1959438 w 5455860"/>
              <a:gd name="connsiteY2" fmla="*/ 0 h 6858000"/>
              <a:gd name="connsiteX3" fmla="*/ 1895061 w 5455860"/>
              <a:gd name="connsiteY3" fmla="*/ 0 h 6858000"/>
              <a:gd name="connsiteX4" fmla="*/ 249909 w 5455860"/>
              <a:gd name="connsiteY4" fmla="*/ 0 h 6858000"/>
              <a:gd name="connsiteX5" fmla="*/ 0 w 5455860"/>
              <a:gd name="connsiteY5" fmla="*/ 0 h 6858000"/>
              <a:gd name="connsiteX6" fmla="*/ 0 w 5455860"/>
              <a:gd name="connsiteY6" fmla="*/ 6858000 h 6858000"/>
              <a:gd name="connsiteX7" fmla="*/ 249909 w 5455860"/>
              <a:gd name="connsiteY7" fmla="*/ 6858000 h 6858000"/>
              <a:gd name="connsiteX8" fmla="*/ 1895061 w 5455860"/>
              <a:gd name="connsiteY8" fmla="*/ 6858000 h 6858000"/>
              <a:gd name="connsiteX9" fmla="*/ 1959438 w 5455860"/>
              <a:gd name="connsiteY9" fmla="*/ 6858000 h 6858000"/>
              <a:gd name="connsiteX10" fmla="*/ 2739604 w 5455860"/>
              <a:gd name="connsiteY10" fmla="*/ 6858000 h 6858000"/>
              <a:gd name="connsiteX11" fmla="*/ 2953106 w 5455860"/>
              <a:gd name="connsiteY11" fmla="*/ 6858000 h 6858000"/>
              <a:gd name="connsiteX12" fmla="*/ 3064862 w 5455860"/>
              <a:gd name="connsiteY12" fmla="*/ 6780599 h 6858000"/>
              <a:gd name="connsiteX13" fmla="*/ 3581510 w 5455860"/>
              <a:gd name="connsiteY13" fmla="*/ 6374814 h 6858000"/>
              <a:gd name="connsiteX14" fmla="*/ 5455860 w 5455860"/>
              <a:gd name="connsiteY14" fmla="*/ 3621656 h 6858000"/>
              <a:gd name="connsiteX15" fmla="*/ 3854961 w 5455860"/>
              <a:gd name="connsiteY15"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55860" h="6858000">
                <a:moveTo>
                  <a:pt x="3832837" y="0"/>
                </a:moveTo>
                <a:lnTo>
                  <a:pt x="2739604" y="0"/>
                </a:lnTo>
                <a:lnTo>
                  <a:pt x="1959438" y="0"/>
                </a:lnTo>
                <a:lnTo>
                  <a:pt x="1895061" y="0"/>
                </a:lnTo>
                <a:lnTo>
                  <a:pt x="249909" y="0"/>
                </a:lnTo>
                <a:lnTo>
                  <a:pt x="0" y="0"/>
                </a:lnTo>
                <a:lnTo>
                  <a:pt x="0" y="6858000"/>
                </a:lnTo>
                <a:lnTo>
                  <a:pt x="249909" y="6858000"/>
                </a:lnTo>
                <a:lnTo>
                  <a:pt x="1895061" y="6858000"/>
                </a:lnTo>
                <a:lnTo>
                  <a:pt x="1959438" y="6858000"/>
                </a:lnTo>
                <a:lnTo>
                  <a:pt x="2739604" y="6858000"/>
                </a:lnTo>
                <a:lnTo>
                  <a:pt x="2953106" y="6858000"/>
                </a:lnTo>
                <a:lnTo>
                  <a:pt x="3064862" y="6780599"/>
                </a:lnTo>
                <a:cubicBezTo>
                  <a:pt x="3238680" y="6653108"/>
                  <a:pt x="3409307" y="6515397"/>
                  <a:pt x="3581510" y="6374814"/>
                </a:cubicBezTo>
                <a:cubicBezTo>
                  <a:pt x="4527135" y="5602839"/>
                  <a:pt x="5455860" y="4969131"/>
                  <a:pt x="5455860" y="3621656"/>
                </a:cubicBezTo>
                <a:cubicBezTo>
                  <a:pt x="5455860" y="2093192"/>
                  <a:pt x="4882124" y="754641"/>
                  <a:pt x="3854961"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30" name="Freeform: Shape 7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25586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31" name="Freeform: Shape 76">
            <a:extLst>
              <a:ext uri="{FF2B5EF4-FFF2-40B4-BE49-F238E27FC236}">
                <a16:creationId xmlns:a16="http://schemas.microsoft.com/office/drawing/2014/main" id="{55C54A75-E44A-4147-B9D0-FF46CFD31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69160"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721D9872-08CD-4E73-B7C1-533A2BEC30FB}"/>
              </a:ext>
            </a:extLst>
          </p:cNvPr>
          <p:cNvSpPr>
            <a:spLocks noGrp="1"/>
          </p:cNvSpPr>
          <p:nvPr>
            <p:ph type="title"/>
          </p:nvPr>
        </p:nvSpPr>
        <p:spPr>
          <a:xfrm>
            <a:off x="511532" y="651976"/>
            <a:ext cx="4855125" cy="663934"/>
          </a:xfrm>
        </p:spPr>
        <p:txBody>
          <a:bodyPr anchor="b">
            <a:noAutofit/>
          </a:bodyPr>
          <a:lstStyle/>
          <a:p>
            <a:r>
              <a:rPr lang="en-US" dirty="0"/>
              <a:t>GAN Applications</a:t>
            </a:r>
          </a:p>
        </p:txBody>
      </p:sp>
      <p:pic>
        <p:nvPicPr>
          <p:cNvPr id="1026" name="Picture 2" descr="Figure 1: Samples results of age progression and regression generated by the proposed method. Red boxes indicate input face images. Clearly, in the age regression process, common patterns of facial appearance change are shared by different subjects (e.g. bigger eyes and more smooth skin), and this is also true for the age progression process (e.g. more wrinkles and deeper laugh lines).">
            <a:extLst>
              <a:ext uri="{FF2B5EF4-FFF2-40B4-BE49-F238E27FC236}">
                <a16:creationId xmlns:a16="http://schemas.microsoft.com/office/drawing/2014/main" id="{7E94D8CE-2D55-45E8-9AB0-CF84F5FB061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01758" y="1672049"/>
            <a:ext cx="5242336" cy="255563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D79C6A9-A5EF-4056-B88B-B55E172C3818}"/>
              </a:ext>
            </a:extLst>
          </p:cNvPr>
          <p:cNvSpPr>
            <a:spLocks noGrp="1"/>
          </p:cNvSpPr>
          <p:nvPr>
            <p:ph idx="1"/>
          </p:nvPr>
        </p:nvSpPr>
        <p:spPr>
          <a:xfrm>
            <a:off x="511532" y="1513898"/>
            <a:ext cx="4445479" cy="4102872"/>
          </a:xfrm>
        </p:spPr>
        <p:txBody>
          <a:bodyPr>
            <a:normAutofit/>
          </a:bodyPr>
          <a:lstStyle/>
          <a:p>
            <a:pPr marL="285750" indent="-285750">
              <a:lnSpc>
                <a:spcPct val="150000"/>
              </a:lnSpc>
              <a:buFont typeface="Arial" panose="020B0604020202020204" pitchFamily="34" charset="0"/>
              <a:buChar char="•"/>
            </a:pPr>
            <a:r>
              <a:rPr lang="en-US" sz="1400" dirty="0"/>
              <a:t>Face aging</a:t>
            </a:r>
          </a:p>
          <a:p>
            <a:pPr marL="285750" indent="-285750">
              <a:lnSpc>
                <a:spcPct val="150000"/>
              </a:lnSpc>
              <a:buFont typeface="Arial" panose="020B0604020202020204" pitchFamily="34" charset="0"/>
              <a:buChar char="•"/>
            </a:pPr>
            <a:r>
              <a:rPr lang="en-US" sz="1400" dirty="0"/>
              <a:t>Text-to-image synthesis</a:t>
            </a:r>
          </a:p>
          <a:p>
            <a:pPr marL="285750" indent="-285750">
              <a:lnSpc>
                <a:spcPct val="150000"/>
              </a:lnSpc>
              <a:buFont typeface="Arial" panose="020B0604020202020204" pitchFamily="34" charset="0"/>
              <a:buChar char="•"/>
            </a:pPr>
            <a:r>
              <a:rPr lang="en-US" sz="1400" dirty="0"/>
              <a:t>Image manipulation applications </a:t>
            </a:r>
          </a:p>
          <a:p>
            <a:pPr marL="285750" indent="-285750">
              <a:lnSpc>
                <a:spcPct val="150000"/>
              </a:lnSpc>
              <a:buFont typeface="Arial" panose="020B0604020202020204" pitchFamily="34" charset="0"/>
              <a:buChar char="•"/>
            </a:pPr>
            <a:r>
              <a:rPr lang="en-US" sz="1400" dirty="0"/>
              <a:t>Object detection </a:t>
            </a:r>
          </a:p>
          <a:p>
            <a:pPr marL="285750" indent="-285750">
              <a:lnSpc>
                <a:spcPct val="150000"/>
              </a:lnSpc>
              <a:buFont typeface="Arial" panose="020B0604020202020204" pitchFamily="34" charset="0"/>
              <a:buChar char="•"/>
            </a:pPr>
            <a:r>
              <a:rPr lang="en-US" sz="1400" dirty="0"/>
              <a:t>Image in-painting: Refilling the missing pixels of an image</a:t>
            </a:r>
          </a:p>
          <a:p>
            <a:pPr marL="285750" indent="-285750">
              <a:lnSpc>
                <a:spcPct val="150000"/>
              </a:lnSpc>
              <a:buFont typeface="Arial" panose="020B0604020202020204" pitchFamily="34" charset="0"/>
              <a:buChar char="•"/>
            </a:pPr>
            <a:r>
              <a:rPr lang="en-US" sz="1400" dirty="0"/>
              <a:t>Sketch synthesis </a:t>
            </a:r>
          </a:p>
          <a:p>
            <a:pPr marL="285750" indent="-285750">
              <a:lnSpc>
                <a:spcPct val="150000"/>
              </a:lnSpc>
              <a:buFont typeface="Arial" panose="020B0604020202020204" pitchFamily="34" charset="0"/>
              <a:buChar char="•"/>
            </a:pPr>
            <a:endParaRPr lang="en-US" sz="1400" dirty="0"/>
          </a:p>
          <a:p>
            <a:pPr marL="285750" indent="-285750">
              <a:lnSpc>
                <a:spcPct val="150000"/>
              </a:lnSpc>
              <a:buFont typeface="Arial" panose="020B0604020202020204" pitchFamily="34" charset="0"/>
              <a:buChar char="•"/>
            </a:pPr>
            <a:endParaRPr lang="en-US" sz="1400" dirty="0"/>
          </a:p>
          <a:p>
            <a:pPr marL="285750" indent="-285750">
              <a:lnSpc>
                <a:spcPct val="150000"/>
              </a:lnSpc>
              <a:buFont typeface="Arial" panose="020B0604020202020204" pitchFamily="34" charset="0"/>
              <a:buChar char="•"/>
            </a:pPr>
            <a:endParaRPr lang="en-US" sz="1400" dirty="0"/>
          </a:p>
        </p:txBody>
      </p:sp>
      <p:sp>
        <p:nvSpPr>
          <p:cNvPr id="9" name="Rectangle 8">
            <a:extLst>
              <a:ext uri="{FF2B5EF4-FFF2-40B4-BE49-F238E27FC236}">
                <a16:creationId xmlns:a16="http://schemas.microsoft.com/office/drawing/2014/main" id="{2743AB23-E542-4EC9-8183-DEC40BB2BEDC}"/>
              </a:ext>
            </a:extLst>
          </p:cNvPr>
          <p:cNvSpPr/>
          <p:nvPr/>
        </p:nvSpPr>
        <p:spPr>
          <a:xfrm>
            <a:off x="6301757" y="4249459"/>
            <a:ext cx="5889938" cy="261610"/>
          </a:xfrm>
          <a:prstGeom prst="rect">
            <a:avLst/>
          </a:prstGeom>
        </p:spPr>
        <p:txBody>
          <a:bodyPr wrap="square">
            <a:spAutoFit/>
          </a:bodyPr>
          <a:lstStyle/>
          <a:p>
            <a:r>
              <a:rPr lang="en-US" sz="1100" dirty="0">
                <a:solidFill>
                  <a:srgbClr val="2E3743"/>
                </a:solidFill>
                <a:latin typeface="Roboto"/>
              </a:rPr>
              <a:t>Ref 2: Samples results of age progression and regression</a:t>
            </a:r>
            <a:endParaRPr lang="en-US" sz="1100" dirty="0"/>
          </a:p>
        </p:txBody>
      </p:sp>
    </p:spTree>
    <p:extLst>
      <p:ext uri="{BB962C8B-B14F-4D97-AF65-F5344CB8AC3E}">
        <p14:creationId xmlns:p14="http://schemas.microsoft.com/office/powerpoint/2010/main" val="33239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ketchLinesVTI">
  <a:themeElements>
    <a:clrScheme name="AnalogousFromDarkSeedLeftStep">
      <a:dk1>
        <a:srgbClr val="000000"/>
      </a:dk1>
      <a:lt1>
        <a:srgbClr val="FFFFFF"/>
      </a:lt1>
      <a:dk2>
        <a:srgbClr val="322E1C"/>
      </a:dk2>
      <a:lt2>
        <a:srgbClr val="F2F3F0"/>
      </a:lt2>
      <a:accent1>
        <a:srgbClr val="884DC3"/>
      </a:accent1>
      <a:accent2>
        <a:srgbClr val="564CB8"/>
      </a:accent2>
      <a:accent3>
        <a:srgbClr val="4D74C3"/>
      </a:accent3>
      <a:accent4>
        <a:srgbClr val="3B94B1"/>
      </a:accent4>
      <a:accent5>
        <a:srgbClr val="4BBFAC"/>
      </a:accent5>
      <a:accent6>
        <a:srgbClr val="3BB16C"/>
      </a:accent6>
      <a:hlink>
        <a:srgbClr val="339A9A"/>
      </a:hlink>
      <a:folHlink>
        <a:srgbClr val="7F7F7F"/>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F44F71E0CC98C40B6E040F3E74EE9E8" ma:contentTypeVersion="5" ma:contentTypeDescription="Create a new document." ma:contentTypeScope="" ma:versionID="9f237f2d68cbcd888e704656ff0918d9">
  <xsd:schema xmlns:xsd="http://www.w3.org/2001/XMLSchema" xmlns:xs="http://www.w3.org/2001/XMLSchema" xmlns:p="http://schemas.microsoft.com/office/2006/metadata/properties" xmlns:ns2="56ee9894-1cc2-4709-88b4-3504d021d4ef" targetNamespace="http://schemas.microsoft.com/office/2006/metadata/properties" ma:root="true" ma:fieldsID="2723f5e07e90f4d6c283ac295cf11a6b" ns2:_="">
    <xsd:import namespace="56ee9894-1cc2-4709-88b4-3504d021d4ef"/>
    <xsd:element name="properties">
      <xsd:complexType>
        <xsd:sequence>
          <xsd:element name="documentManagement">
            <xsd:complexType>
              <xsd:all>
                <xsd:element ref="ns2:ReferenceId" minOccurs="0"/>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ee9894-1cc2-4709-88b4-3504d021d4ef"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ReferenceId xmlns="56ee9894-1cc2-4709-88b4-3504d021d4ef" xsi:nil="true"/>
  </documentManagement>
</p:properties>
</file>

<file path=customXml/itemProps1.xml><?xml version="1.0" encoding="utf-8"?>
<ds:datastoreItem xmlns:ds="http://schemas.openxmlformats.org/officeDocument/2006/customXml" ds:itemID="{AFBB2B4C-3E78-4E89-920A-DAF227D90635}">
  <ds:schemaRefs>
    <ds:schemaRef ds:uri="http://schemas.microsoft.com/sharepoint/v3/contenttype/forms"/>
  </ds:schemaRefs>
</ds:datastoreItem>
</file>

<file path=customXml/itemProps2.xml><?xml version="1.0" encoding="utf-8"?>
<ds:datastoreItem xmlns:ds="http://schemas.openxmlformats.org/officeDocument/2006/customXml" ds:itemID="{8F366E1C-CB37-4D00-B1BC-381068EACC5A}">
  <ds:schemaRefs>
    <ds:schemaRef ds:uri="http://schemas.microsoft.com/office/2006/metadata/contentType"/>
    <ds:schemaRef ds:uri="http://schemas.microsoft.com/office/2006/metadata/properties/metaAttributes"/>
    <ds:schemaRef ds:uri="http://www.w3.org/2000/xmlns/"/>
    <ds:schemaRef ds:uri="http://www.w3.org/2001/XMLSchema"/>
    <ds:schemaRef ds:uri="56ee9894-1cc2-4709-88b4-3504d021d4ef"/>
  </ds:schemaRefs>
</ds:datastoreItem>
</file>

<file path=customXml/itemProps3.xml><?xml version="1.0" encoding="utf-8"?>
<ds:datastoreItem xmlns:ds="http://schemas.openxmlformats.org/officeDocument/2006/customXml" ds:itemID="{44D7A37E-9E1F-4ECE-A186-B80F21BF65EF}">
  <ds:schemaRefs>
    <ds:schemaRef ds:uri="http://schemas.microsoft.com/office/2006/metadata/properties"/>
    <ds:schemaRef ds:uri="http://www.w3.org/2000/xmlns/"/>
    <ds:schemaRef ds:uri="56ee9894-1cc2-4709-88b4-3504d021d4ef"/>
    <ds:schemaRef ds:uri="http://www.w3.org/2001/XMLSchema-instance"/>
  </ds:schemaRefs>
</ds:datastoreItem>
</file>

<file path=docProps/app.xml><?xml version="1.0" encoding="utf-8"?>
<Properties xmlns="http://schemas.openxmlformats.org/officeDocument/2006/extended-properties" xmlns:vt="http://schemas.openxmlformats.org/officeDocument/2006/docPropsVTypes">
  <TotalTime>16559</TotalTime>
  <Words>2439</Words>
  <Application>Microsoft Office PowerPoint</Application>
  <PresentationFormat>Widescreen</PresentationFormat>
  <Paragraphs>239</Paragraphs>
  <Slides>39</Slides>
  <Notes>18</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SketchLinesVTI</vt:lpstr>
      <vt:lpstr>GAN VARIANTS FOR FASHION MNIST DATASET</vt:lpstr>
      <vt:lpstr>Why the generative model?</vt:lpstr>
      <vt:lpstr>GAN Variants</vt:lpstr>
      <vt:lpstr>GAN</vt:lpstr>
      <vt:lpstr>Deep Convolutional GAN (DCGAN)</vt:lpstr>
      <vt:lpstr>Conditional GAN (CGAN)</vt:lpstr>
      <vt:lpstr>Wasserstein GAN (WGAN)</vt:lpstr>
      <vt:lpstr>WGAN Gradient Penalty (WGAN-GP) </vt:lpstr>
      <vt:lpstr>GAN Applications</vt:lpstr>
      <vt:lpstr>Problem</vt:lpstr>
      <vt:lpstr>Implementation</vt:lpstr>
      <vt:lpstr>Fashion-MNIST Dataset</vt:lpstr>
      <vt:lpstr>DCGAN</vt:lpstr>
      <vt:lpstr>DCGAN 1</vt:lpstr>
      <vt:lpstr>DCGAN 2: Preparation of Data</vt:lpstr>
      <vt:lpstr>GAN Discriminator</vt:lpstr>
      <vt:lpstr>GAN Generator</vt:lpstr>
      <vt:lpstr>GAN Model</vt:lpstr>
      <vt:lpstr>DCGAN results</vt:lpstr>
      <vt:lpstr>CGAN</vt:lpstr>
      <vt:lpstr>CGAN Discriminator</vt:lpstr>
      <vt:lpstr>CGAN Generator</vt:lpstr>
      <vt:lpstr>CGAN Model</vt:lpstr>
      <vt:lpstr>CGAN results</vt:lpstr>
      <vt:lpstr>Changing the dropout from 0.4 to 0.3</vt:lpstr>
      <vt:lpstr>Changing the discriminator kernel size to 4,4</vt:lpstr>
      <vt:lpstr>Changing the latent dimension from 100 to 200</vt:lpstr>
      <vt:lpstr>Changing embedding layer size from 50 to 100</vt:lpstr>
      <vt:lpstr>WGAN-GP</vt:lpstr>
      <vt:lpstr>WGAN-GP Steps</vt:lpstr>
      <vt:lpstr>Batch size: 512, generator kernel size: 3, discriminator kernel size: 3 &amp; learning rate of 0.0001</vt:lpstr>
      <vt:lpstr>Batch size to 32 &amp; generator kernel size to 4 </vt:lpstr>
      <vt:lpstr>PowerPoint Presentation</vt:lpstr>
      <vt:lpstr>Batch size to 64, learning rate 0.0002, discriminator and generator kernel size 4</vt:lpstr>
      <vt:lpstr>Discussion 1</vt:lpstr>
      <vt:lpstr>Discussion 2</vt:lpstr>
      <vt:lpstr>Challenges</vt:lpstr>
      <vt:lpstr>Conclusion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Survey on Generative Adversarial Networks: Variants, Applications, and Training</dc:title>
  <dc:creator>Ghadeer Khalil Alharmi</dc:creator>
  <cp:lastModifiedBy>ghadeer AL Harmi</cp:lastModifiedBy>
  <cp:revision>187</cp:revision>
  <dcterms:created xsi:type="dcterms:W3CDTF">2022-04-12T05:56:47Z</dcterms:created>
  <dcterms:modified xsi:type="dcterms:W3CDTF">2022-06-07T11:13:19Z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0x0101001F44F71E0CC98C40B6E040F3E74EE9E8</vt:lpwstr>
  </property>
</Properties>
</file>