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Blinker" panose="02000000000000000000" pitchFamily="2" charset="0"/>
      <p:regular r:id="rId35"/>
    </p:embeddedFont>
    <p:embeddedFont>
      <p:font typeface="Blinker Bold" panose="02000000000000000000" pitchFamily="2" charset="0"/>
      <p:regular r:id="rId36"/>
      <p:bold r:id="rId37"/>
    </p:embeddedFont>
    <p:embeddedFont>
      <p:font typeface="Glacial Indifference" pitchFamily="2" charset="0"/>
      <p:regular r:id="rId38"/>
    </p:embeddedFont>
    <p:embeddedFont>
      <p:font typeface="Glacial Indifference Bold" pitchFamily="2" charset="0"/>
      <p:regular r:id="rId39"/>
      <p:bold r:id="rId40"/>
    </p:embeddedFont>
    <p:embeddedFont>
      <p:font typeface="Glacial Indifference Italics" pitchFamily="2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29" autoAdjust="0"/>
  </p:normalViewPr>
  <p:slideViewPr>
    <p:cSldViewPr>
      <p:cViewPr varScale="1">
        <p:scale>
          <a:sx n="69" d="100"/>
          <a:sy n="69" d="100"/>
        </p:scale>
        <p:origin x="9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rthetrain?utm_content=creditCopyText&amp;utm_medium=referral&amp;utm_source=unsplash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splash.com/photos/person-in-blue-long-sleeve-shirt-holding-babys-hand-0F4duBPWlCw?utm_content=creditCopyText&amp;utm_medium=referral&amp;utm_source=unsplash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rtur_luczka?utm_content=creditCopyText&amp;utm_medium=referral&amp;utm_source=unsplash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splash.com/photos/person-wearing-round-black-smartwatch-OPeSKKUMva4?utm_content=creditCopyText&amp;utm_medium=referral&amp;utm_source=unsplash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hospitalsmagazine.com/electrocardiogram-ecg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4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hospitalsmagazine.com/electrocardiogram-ecg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3.svg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wilio.com/en-u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tateisimikito?utm_content=creditCopyText&amp;utm_medium=referral&amp;utm_source=unsplash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splash.com/photos/toddlers-standing-in-front-of-beige-concrete-stair-bJhT_8nbUA0?utm_content=creditCopyText&amp;utm_medium=referral&amp;utm_source=unsplash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verey?utm_content=creditCopyText&amp;utm_medium=referral&amp;utm_source=unsplash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splash.com/photos/orange-heart-decor-NIuGLCC7q54?utm_content=creditCopyText&amp;utm_medium=referral&amp;utm_source=unsplash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isensusa?utm_content=creditCopyText&amp;utm_medium=referral&amp;utm_source=unsplash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splash.com/photos/a-wooden-table-topped-with-a-smart-phone-and-a-pen-cdqipUHDOFM?utm_content=creditCopyText&amp;utm_medium=referral&amp;utm_source=unsplash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028954" cy="9258300"/>
            <a:chOff x="0" y="0"/>
            <a:chExt cx="369226" cy="33222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9226" cy="3322213"/>
            </a:xfrm>
            <a:custGeom>
              <a:avLst/>
              <a:gdLst/>
              <a:ahLst/>
              <a:cxnLst/>
              <a:rect l="l" t="t" r="r" b="b"/>
              <a:pathLst>
                <a:path w="369226" h="3322213">
                  <a:moveTo>
                    <a:pt x="0" y="0"/>
                  </a:moveTo>
                  <a:lnTo>
                    <a:pt x="369226" y="0"/>
                  </a:lnTo>
                  <a:lnTo>
                    <a:pt x="369226" y="3322213"/>
                  </a:lnTo>
                  <a:lnTo>
                    <a:pt x="0" y="3322213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4" name="AutoShape 4"/>
          <p:cNvSpPr/>
          <p:nvPr/>
        </p:nvSpPr>
        <p:spPr>
          <a:xfrm>
            <a:off x="1456204" y="9229725"/>
            <a:ext cx="7532650" cy="14288"/>
          </a:xfrm>
          <a:prstGeom prst="line">
            <a:avLst/>
          </a:prstGeom>
          <a:ln w="28575" cap="flat">
            <a:solidFill>
              <a:srgbClr val="F75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5" name="Group 5"/>
          <p:cNvGrpSpPr/>
          <p:nvPr/>
        </p:nvGrpSpPr>
        <p:grpSpPr>
          <a:xfrm>
            <a:off x="12661327" y="9258300"/>
            <a:ext cx="5636198" cy="1028700"/>
            <a:chOff x="0" y="0"/>
            <a:chExt cx="2055571" cy="375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5571" cy="375176"/>
            </a:xfrm>
            <a:custGeom>
              <a:avLst/>
              <a:gdLst/>
              <a:ahLst/>
              <a:cxnLst/>
              <a:rect l="l" t="t" r="r" b="b"/>
              <a:pathLst>
                <a:path w="2055571" h="375176">
                  <a:moveTo>
                    <a:pt x="0" y="0"/>
                  </a:moveTo>
                  <a:lnTo>
                    <a:pt x="2055571" y="0"/>
                  </a:lnTo>
                  <a:lnTo>
                    <a:pt x="2055571" y="375176"/>
                  </a:lnTo>
                  <a:lnTo>
                    <a:pt x="0" y="375176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670852" y="0"/>
            <a:ext cx="5636198" cy="9258300"/>
            <a:chOff x="0" y="0"/>
            <a:chExt cx="7514930" cy="123444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 r="8684"/>
            <a:stretch>
              <a:fillRect/>
            </a:stretch>
          </p:blipFill>
          <p:spPr>
            <a:xfrm>
              <a:off x="0" y="0"/>
              <a:ext cx="7514930" cy="123444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0" y="0"/>
            <a:ext cx="1028700" cy="1028700"/>
            <a:chOff x="0" y="0"/>
            <a:chExt cx="459085" cy="4590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9085" cy="459085"/>
            </a:xfrm>
            <a:custGeom>
              <a:avLst/>
              <a:gdLst/>
              <a:ahLst/>
              <a:cxnLst/>
              <a:rect l="l" t="t" r="r" b="b"/>
              <a:pathLst>
                <a:path w="459085" h="459085">
                  <a:moveTo>
                    <a:pt x="0" y="0"/>
                  </a:moveTo>
                  <a:lnTo>
                    <a:pt x="459085" y="0"/>
                  </a:lnTo>
                  <a:lnTo>
                    <a:pt x="459085" y="459085"/>
                  </a:lnTo>
                  <a:lnTo>
                    <a:pt x="0" y="45908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10200" y="2043632"/>
            <a:ext cx="11188217" cy="566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8"/>
              </a:lnSpc>
            </a:pPr>
            <a:r>
              <a:rPr lang="en-US" sz="8547">
                <a:solidFill>
                  <a:srgbClr val="000000"/>
                </a:solidFill>
                <a:latin typeface="Glacial Indifference Bold"/>
              </a:rPr>
              <a:t>ADVANCED WEARABLES FOR PATIENT AND ELDERLY MONITORING</a:t>
            </a:r>
          </a:p>
          <a:p>
            <a:pPr>
              <a:lnSpc>
                <a:spcPts val="8888"/>
              </a:lnSpc>
            </a:pPr>
            <a:endParaRPr lang="en-US" sz="8547">
              <a:solidFill>
                <a:srgbClr val="000000"/>
              </a:solidFill>
              <a:latin typeface="Glacial Indifferenc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56177" y="8110106"/>
            <a:ext cx="5580235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000000"/>
                </a:solidFill>
                <a:latin typeface="Blinker"/>
              </a:rPr>
              <a:t>Prepared By: Mohamad Zafar Iqbal Badar</a:t>
            </a:r>
          </a:p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000000"/>
                </a:solidFill>
                <a:latin typeface="Blinker"/>
              </a:rPr>
              <a:t>Submitted To: Prof. Mohab Mangoud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6177" y="7760313"/>
            <a:ext cx="2916061" cy="38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</a:pPr>
            <a:r>
              <a:rPr lang="en-US" sz="2299" spc="114">
                <a:solidFill>
                  <a:srgbClr val="000000"/>
                </a:solidFill>
                <a:latin typeface="Blinker"/>
              </a:rPr>
              <a:t>January 09, 2024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6177" y="7325973"/>
            <a:ext cx="4533277" cy="45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4"/>
              </a:lnSpc>
            </a:pPr>
            <a:r>
              <a:rPr lang="en-US" sz="2699" spc="134">
                <a:solidFill>
                  <a:srgbClr val="000000"/>
                </a:solidFill>
                <a:latin typeface="Blinker Bold"/>
              </a:rPr>
              <a:t>Project Presentation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0200" y="1308565"/>
            <a:ext cx="6072188" cy="916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5"/>
              </a:lnSpc>
            </a:pPr>
            <a:r>
              <a:rPr lang="en-US" sz="3399">
                <a:solidFill>
                  <a:srgbClr val="000000"/>
                </a:solidFill>
                <a:latin typeface="Glacial Indifference Bold"/>
              </a:rPr>
              <a:t>ENHANCING QUALITY OF LIFE: </a:t>
            </a:r>
          </a:p>
          <a:p>
            <a:pPr>
              <a:lnSpc>
                <a:spcPts val="3535"/>
              </a:lnSpc>
            </a:pPr>
            <a:endParaRPr lang="en-US" sz="3399">
              <a:solidFill>
                <a:srgbClr val="000000"/>
              </a:solidFill>
              <a:latin typeface="Glacial Indifference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811537" y="9008745"/>
            <a:ext cx="4428838" cy="20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20"/>
              </a:lnSpc>
            </a:pPr>
            <a:r>
              <a:rPr lang="en-US" sz="1200" spc="-21">
                <a:solidFill>
                  <a:srgbClr val="FFFFFF"/>
                </a:solidFill>
                <a:latin typeface="Blinker"/>
              </a:rPr>
              <a:t>Photo by </a:t>
            </a:r>
            <a:r>
              <a:rPr lang="en-US" sz="1200" u="sng" spc="-21">
                <a:solidFill>
                  <a:srgbClr val="FFFFFF"/>
                </a:solidFill>
                <a:latin typeface="Blinker"/>
                <a:hlinkClick r:id="rId3" tooltip="https://unsplash.com/@mrthetrain?utm_content=creditCopyText&amp;utm_medium=referral&amp;utm_source=unsplash"/>
              </a:rPr>
              <a:t>Joshua Hoehne</a:t>
            </a:r>
            <a:r>
              <a:rPr lang="en-US" sz="1200" spc="-21">
                <a:solidFill>
                  <a:srgbClr val="FFFFFF"/>
                </a:solidFill>
                <a:latin typeface="Blinker"/>
              </a:rPr>
              <a:t> on </a:t>
            </a:r>
            <a:r>
              <a:rPr lang="en-US" sz="1200" u="sng" spc="-21">
                <a:solidFill>
                  <a:srgbClr val="FFFFFF"/>
                </a:solidFill>
                <a:latin typeface="Blinker"/>
                <a:hlinkClick r:id="rId4" tooltip="https://unsplash.com/photos/person-in-blue-long-sleeve-shirt-holding-babys-hand-0F4duBPWlCw?utm_content=creditCopyText&amp;utm_medium=referral&amp;utm_source=unsplash"/>
              </a:rPr>
              <a:t>Unsplash</a:t>
            </a:r>
          </a:p>
        </p:txBody>
      </p:sp>
    </p:spTree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36169" y="4703630"/>
            <a:ext cx="3602973" cy="5143500"/>
            <a:chOff x="0" y="0"/>
            <a:chExt cx="8386059" cy="119716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86059" cy="11971695"/>
            </a:xfrm>
            <a:custGeom>
              <a:avLst/>
              <a:gdLst/>
              <a:ahLst/>
              <a:cxnLst/>
              <a:rect l="l" t="t" r="r" b="b"/>
              <a:pathLst>
                <a:path w="8386059" h="11971695">
                  <a:moveTo>
                    <a:pt x="0" y="0"/>
                  </a:moveTo>
                  <a:lnTo>
                    <a:pt x="8386059" y="0"/>
                  </a:lnTo>
                  <a:lnTo>
                    <a:pt x="8386059" y="11971695"/>
                  </a:lnTo>
                  <a:lnTo>
                    <a:pt x="0" y="11971695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7469" y="8035078"/>
            <a:ext cx="1028700" cy="1812051"/>
            <a:chOff x="0" y="0"/>
            <a:chExt cx="1078377" cy="18995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8377" cy="1899556"/>
            </a:xfrm>
            <a:custGeom>
              <a:avLst/>
              <a:gdLst/>
              <a:ahLst/>
              <a:cxnLst/>
              <a:rect l="l" t="t" r="r" b="b"/>
              <a:pathLst>
                <a:path w="1078377" h="1899556">
                  <a:moveTo>
                    <a:pt x="0" y="0"/>
                  </a:moveTo>
                  <a:lnTo>
                    <a:pt x="1078377" y="0"/>
                  </a:lnTo>
                  <a:lnTo>
                    <a:pt x="1078377" y="1899556"/>
                  </a:lnTo>
                  <a:lnTo>
                    <a:pt x="0" y="1899556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4" y="0"/>
            <a:ext cx="3935915" cy="5860083"/>
            <a:chOff x="0" y="0"/>
            <a:chExt cx="1605474" cy="23903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5474" cy="2390348"/>
            </a:xfrm>
            <a:custGeom>
              <a:avLst/>
              <a:gdLst/>
              <a:ahLst/>
              <a:cxnLst/>
              <a:rect l="l" t="t" r="r" b="b"/>
              <a:pathLst>
                <a:path w="1605474" h="2390348">
                  <a:moveTo>
                    <a:pt x="0" y="0"/>
                  </a:moveTo>
                  <a:lnTo>
                    <a:pt x="1605474" y="0"/>
                  </a:lnTo>
                  <a:lnTo>
                    <a:pt x="1605474" y="2390348"/>
                  </a:lnTo>
                  <a:lnTo>
                    <a:pt x="0" y="2390348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954" y="791461"/>
            <a:ext cx="5573087" cy="8410183"/>
            <a:chOff x="0" y="0"/>
            <a:chExt cx="7430783" cy="1121357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27911" r="27911"/>
            <a:stretch>
              <a:fillRect/>
            </a:stretch>
          </p:blipFill>
          <p:spPr>
            <a:xfrm>
              <a:off x="0" y="0"/>
              <a:ext cx="7430783" cy="11213578"/>
            </a:xfrm>
            <a:prstGeom prst="rect">
              <a:avLst/>
            </a:prstGeom>
          </p:spPr>
        </p:pic>
      </p:grpSp>
      <p:sp>
        <p:nvSpPr>
          <p:cNvPr id="10" name="AutoShape 10"/>
          <p:cNvSpPr/>
          <p:nvPr/>
        </p:nvSpPr>
        <p:spPr>
          <a:xfrm flipV="1">
            <a:off x="8006252" y="6683561"/>
            <a:ext cx="9607665" cy="14288"/>
          </a:xfrm>
          <a:prstGeom prst="line">
            <a:avLst/>
          </a:prstGeom>
          <a:ln w="28575" cap="flat">
            <a:solidFill>
              <a:srgbClr val="F75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1" name="Group 11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8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006231" y="3761164"/>
            <a:ext cx="9963453" cy="261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03. </a:t>
            </a:r>
          </a:p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Proposed System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8911600"/>
            <a:ext cx="2338643" cy="2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5"/>
              </a:lnSpc>
            </a:pPr>
            <a:r>
              <a:rPr lang="en-US" sz="1774" spc="-31">
                <a:solidFill>
                  <a:srgbClr val="FDFDFD"/>
                </a:solidFill>
                <a:latin typeface="Glacial Indifference Bold"/>
              </a:rPr>
              <a:t>Pitch Deck By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9317227"/>
            <a:ext cx="2546036" cy="214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7"/>
              </a:lnSpc>
            </a:pPr>
            <a:r>
              <a:rPr lang="en-US" sz="1227" spc="-22">
                <a:solidFill>
                  <a:srgbClr val="FDFDFD"/>
                </a:solidFill>
                <a:latin typeface="Blinker"/>
              </a:rPr>
              <a:t>Fauget Capital Technology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22772" y="9877479"/>
            <a:ext cx="4314884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000" spc="-36">
                <a:solidFill>
                  <a:srgbClr val="000000"/>
                </a:solidFill>
                <a:latin typeface="Blinker"/>
              </a:rPr>
              <a:t>Photo by </a:t>
            </a:r>
            <a:r>
              <a:rPr lang="en-US" sz="2000" u="sng" spc="-36">
                <a:solidFill>
                  <a:srgbClr val="000000"/>
                </a:solidFill>
                <a:latin typeface="Blinker"/>
                <a:hlinkClick r:id="rId3" tooltip="https://unsplash.com/@artur_luczka?utm_content=creditCopyText&amp;utm_medium=referral&amp;utm_source=unsplash"/>
              </a:rPr>
              <a:t>Artur Łuczka</a:t>
            </a:r>
            <a:r>
              <a:rPr lang="en-US" sz="2000" spc="-36">
                <a:solidFill>
                  <a:srgbClr val="000000"/>
                </a:solidFill>
                <a:latin typeface="Blinker"/>
              </a:rPr>
              <a:t> on </a:t>
            </a:r>
            <a:r>
              <a:rPr lang="en-US" sz="2000" u="sng" spc="-36">
                <a:solidFill>
                  <a:srgbClr val="000000"/>
                </a:solidFill>
                <a:latin typeface="Blinker"/>
                <a:hlinkClick r:id="rId4" tooltip="https://unsplash.com/photos/person-wearing-round-black-smartwatch-OPeSKKUMva4?utm_content=creditCopyText&amp;utm_medium=referral&amp;utm_source=unsplash"/>
              </a:rPr>
              <a:t>Unsplash</a:t>
            </a:r>
          </a:p>
        </p:txBody>
      </p:sp>
    </p:spTree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BH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B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2574" y="1143000"/>
            <a:ext cx="17409306" cy="210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1"/>
              </a:lnSpc>
            </a:pPr>
            <a:r>
              <a:rPr lang="en-US" sz="7847">
                <a:solidFill>
                  <a:srgbClr val="FFFFFF"/>
                </a:solidFill>
                <a:latin typeface="Glacial Indifference Bold"/>
              </a:rPr>
              <a:t>ADVANCED WEARABLES FOR PATIENT AND ELDERLY MONITORING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9347" y="6942666"/>
            <a:ext cx="17409306" cy="1720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12500">
                <a:solidFill>
                  <a:srgbClr val="FFFFFF"/>
                </a:solidFill>
                <a:latin typeface="Glacial Indifference Bold"/>
              </a:rPr>
              <a:t>“VITALGUARD”</a:t>
            </a:r>
          </a:p>
        </p:txBody>
      </p:sp>
    </p:spTree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08565"/>
            <a:ext cx="1028954" cy="8978435"/>
            <a:chOff x="0" y="0"/>
            <a:chExt cx="348066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066" cy="3037149"/>
            </a:xfrm>
            <a:custGeom>
              <a:avLst/>
              <a:gdLst/>
              <a:ahLst/>
              <a:cxnLst/>
              <a:rect l="l" t="t" r="r" b="b"/>
              <a:pathLst>
                <a:path w="348066" h="3037149">
                  <a:moveTo>
                    <a:pt x="0" y="0"/>
                  </a:moveTo>
                  <a:lnTo>
                    <a:pt x="348066" y="0"/>
                  </a:lnTo>
                  <a:lnTo>
                    <a:pt x="348066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028700" cy="1308565"/>
            <a:chOff x="0" y="0"/>
            <a:chExt cx="559688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9688" cy="711955"/>
            </a:xfrm>
            <a:custGeom>
              <a:avLst/>
              <a:gdLst/>
              <a:ahLst/>
              <a:cxnLst/>
              <a:rect l="l" t="t" r="r" b="b"/>
              <a:pathLst>
                <a:path w="559688" h="711955">
                  <a:moveTo>
                    <a:pt x="0" y="0"/>
                  </a:moveTo>
                  <a:lnTo>
                    <a:pt x="559688" y="0"/>
                  </a:lnTo>
                  <a:lnTo>
                    <a:pt x="559688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1756868" y="2259161"/>
            <a:ext cx="5190824" cy="14287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9" name="Group 9"/>
          <p:cNvGrpSpPr/>
          <p:nvPr/>
        </p:nvGrpSpPr>
        <p:grpSpPr>
          <a:xfrm>
            <a:off x="1303762" y="3787227"/>
            <a:ext cx="4336913" cy="4109306"/>
            <a:chOff x="0" y="0"/>
            <a:chExt cx="5782551" cy="5479075"/>
          </a:xfrm>
        </p:grpSpPr>
        <p:sp>
          <p:nvSpPr>
            <p:cNvPr id="10" name="Freeform 10"/>
            <p:cNvSpPr/>
            <p:nvPr/>
          </p:nvSpPr>
          <p:spPr>
            <a:xfrm>
              <a:off x="1203376" y="0"/>
              <a:ext cx="3375800" cy="3375800"/>
            </a:xfrm>
            <a:custGeom>
              <a:avLst/>
              <a:gdLst/>
              <a:ahLst/>
              <a:cxnLst/>
              <a:rect l="l" t="t" r="r" b="b"/>
              <a:pathLst>
                <a:path w="3375800" h="3375800">
                  <a:moveTo>
                    <a:pt x="0" y="0"/>
                  </a:moveTo>
                  <a:lnTo>
                    <a:pt x="3375799" y="0"/>
                  </a:lnTo>
                  <a:lnTo>
                    <a:pt x="3375799" y="3375800"/>
                  </a:lnTo>
                  <a:lnTo>
                    <a:pt x="0" y="337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51063" y="547688"/>
              <a:ext cx="2280424" cy="2280424"/>
            </a:xfrm>
            <a:custGeom>
              <a:avLst/>
              <a:gdLst/>
              <a:ahLst/>
              <a:cxnLst/>
              <a:rect l="l" t="t" r="r" b="b"/>
              <a:pathLst>
                <a:path w="2280424" h="2280424">
                  <a:moveTo>
                    <a:pt x="0" y="0"/>
                  </a:moveTo>
                  <a:lnTo>
                    <a:pt x="2280424" y="0"/>
                  </a:lnTo>
                  <a:lnTo>
                    <a:pt x="2280424" y="2280424"/>
                  </a:lnTo>
                  <a:lnTo>
                    <a:pt x="0" y="2280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893325"/>
              <a:ext cx="5782551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ECG </a:t>
              </a:r>
            </a:p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Monitoring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897041" y="3787227"/>
            <a:ext cx="5022355" cy="4109306"/>
            <a:chOff x="0" y="0"/>
            <a:chExt cx="6696474" cy="5479075"/>
          </a:xfrm>
        </p:grpSpPr>
        <p:sp>
          <p:nvSpPr>
            <p:cNvPr id="14" name="Freeform 14"/>
            <p:cNvSpPr/>
            <p:nvPr/>
          </p:nvSpPr>
          <p:spPr>
            <a:xfrm>
              <a:off x="1660337" y="0"/>
              <a:ext cx="3375800" cy="3375800"/>
            </a:xfrm>
            <a:custGeom>
              <a:avLst/>
              <a:gdLst/>
              <a:ahLst/>
              <a:cxnLst/>
              <a:rect l="l" t="t" r="r" b="b"/>
              <a:pathLst>
                <a:path w="3375800" h="3375800">
                  <a:moveTo>
                    <a:pt x="0" y="0"/>
                  </a:moveTo>
                  <a:lnTo>
                    <a:pt x="3375800" y="0"/>
                  </a:lnTo>
                  <a:lnTo>
                    <a:pt x="3375800" y="3375800"/>
                  </a:lnTo>
                  <a:lnTo>
                    <a:pt x="0" y="337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893325"/>
              <a:ext cx="6696474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Activity </a:t>
              </a:r>
            </a:p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Tracker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269791" y="661081"/>
              <a:ext cx="2156892" cy="2294566"/>
            </a:xfrm>
            <a:custGeom>
              <a:avLst/>
              <a:gdLst/>
              <a:ahLst/>
              <a:cxnLst/>
              <a:rect l="l" t="t" r="r" b="b"/>
              <a:pathLst>
                <a:path w="2156892" h="2294566">
                  <a:moveTo>
                    <a:pt x="0" y="0"/>
                  </a:moveTo>
                  <a:lnTo>
                    <a:pt x="2156892" y="0"/>
                  </a:lnTo>
                  <a:lnTo>
                    <a:pt x="2156892" y="2294565"/>
                  </a:lnTo>
                  <a:lnTo>
                    <a:pt x="0" y="2294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166398" y="3787227"/>
            <a:ext cx="5022355" cy="4109306"/>
            <a:chOff x="0" y="0"/>
            <a:chExt cx="6696474" cy="5479075"/>
          </a:xfrm>
        </p:grpSpPr>
        <p:sp>
          <p:nvSpPr>
            <p:cNvPr id="22" name="Freeform 22"/>
            <p:cNvSpPr/>
            <p:nvPr/>
          </p:nvSpPr>
          <p:spPr>
            <a:xfrm>
              <a:off x="1799796" y="0"/>
              <a:ext cx="3375800" cy="3375800"/>
            </a:xfrm>
            <a:custGeom>
              <a:avLst/>
              <a:gdLst/>
              <a:ahLst/>
              <a:cxnLst/>
              <a:rect l="l" t="t" r="r" b="b"/>
              <a:pathLst>
                <a:path w="3375800" h="3375800">
                  <a:moveTo>
                    <a:pt x="0" y="0"/>
                  </a:moveTo>
                  <a:lnTo>
                    <a:pt x="3375799" y="0"/>
                  </a:lnTo>
                  <a:lnTo>
                    <a:pt x="3375799" y="3375800"/>
                  </a:lnTo>
                  <a:lnTo>
                    <a:pt x="0" y="337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893325"/>
              <a:ext cx="6696474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Pulse Rate </a:t>
              </a:r>
            </a:p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Monitoring</a:t>
              </a:r>
            </a:p>
          </p:txBody>
        </p:sp>
        <p:sp>
          <p:nvSpPr>
            <p:cNvPr id="24" name="Freeform 24"/>
            <p:cNvSpPr/>
            <p:nvPr/>
          </p:nvSpPr>
          <p:spPr>
            <a:xfrm>
              <a:off x="2164882" y="1239246"/>
              <a:ext cx="2645627" cy="1138235"/>
            </a:xfrm>
            <a:custGeom>
              <a:avLst/>
              <a:gdLst/>
              <a:ahLst/>
              <a:cxnLst/>
              <a:rect l="l" t="t" r="r" b="b"/>
              <a:pathLst>
                <a:path w="2645627" h="1138235">
                  <a:moveTo>
                    <a:pt x="0" y="0"/>
                  </a:moveTo>
                  <a:lnTo>
                    <a:pt x="2645627" y="0"/>
                  </a:lnTo>
                  <a:lnTo>
                    <a:pt x="2645627" y="1138235"/>
                  </a:lnTo>
                  <a:lnTo>
                    <a:pt x="0" y="1138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584017" y="3787227"/>
            <a:ext cx="5022355" cy="4109306"/>
            <a:chOff x="0" y="0"/>
            <a:chExt cx="6696474" cy="5479075"/>
          </a:xfrm>
        </p:grpSpPr>
        <p:sp>
          <p:nvSpPr>
            <p:cNvPr id="26" name="Freeform 26"/>
            <p:cNvSpPr/>
            <p:nvPr/>
          </p:nvSpPr>
          <p:spPr>
            <a:xfrm>
              <a:off x="1660337" y="0"/>
              <a:ext cx="3375800" cy="3375800"/>
            </a:xfrm>
            <a:custGeom>
              <a:avLst/>
              <a:gdLst/>
              <a:ahLst/>
              <a:cxnLst/>
              <a:rect l="l" t="t" r="r" b="b"/>
              <a:pathLst>
                <a:path w="3375800" h="3375800">
                  <a:moveTo>
                    <a:pt x="0" y="0"/>
                  </a:moveTo>
                  <a:lnTo>
                    <a:pt x="3375800" y="0"/>
                  </a:lnTo>
                  <a:lnTo>
                    <a:pt x="3375800" y="3375800"/>
                  </a:lnTo>
                  <a:lnTo>
                    <a:pt x="0" y="337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3893325"/>
              <a:ext cx="6696474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Steps Counter</a:t>
              </a:r>
            </a:p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and Fall Detection</a:t>
              </a:r>
            </a:p>
          </p:txBody>
        </p:sp>
        <p:sp>
          <p:nvSpPr>
            <p:cNvPr id="28" name="Freeform 28"/>
            <p:cNvSpPr/>
            <p:nvPr/>
          </p:nvSpPr>
          <p:spPr>
            <a:xfrm>
              <a:off x="2111603" y="451266"/>
              <a:ext cx="2473268" cy="2473268"/>
            </a:xfrm>
            <a:custGeom>
              <a:avLst/>
              <a:gdLst/>
              <a:ahLst/>
              <a:cxnLst/>
              <a:rect l="l" t="t" r="r" b="b"/>
              <a:pathLst>
                <a:path w="2473268" h="2473268">
                  <a:moveTo>
                    <a:pt x="0" y="0"/>
                  </a:moveTo>
                  <a:lnTo>
                    <a:pt x="2473268" y="0"/>
                  </a:lnTo>
                  <a:lnTo>
                    <a:pt x="2473268" y="2473268"/>
                  </a:lnTo>
                  <a:lnTo>
                    <a:pt x="0" y="2473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379600" y="385134"/>
            <a:ext cx="8950683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03. Proposed System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28790" y="1451440"/>
            <a:ext cx="15067578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95"/>
              </a:lnSpc>
            </a:pPr>
            <a:r>
              <a:rPr lang="en-US" sz="5900">
                <a:solidFill>
                  <a:srgbClr val="000000"/>
                </a:solidFill>
                <a:latin typeface="Glacial Indifference Bold"/>
              </a:rPr>
              <a:t>Key Features</a:t>
            </a:r>
          </a:p>
        </p:txBody>
      </p:sp>
    </p:spTree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08565"/>
            <a:ext cx="1028954" cy="8978435"/>
            <a:chOff x="0" y="0"/>
            <a:chExt cx="348066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066" cy="3037149"/>
            </a:xfrm>
            <a:custGeom>
              <a:avLst/>
              <a:gdLst/>
              <a:ahLst/>
              <a:cxnLst/>
              <a:rect l="l" t="t" r="r" b="b"/>
              <a:pathLst>
                <a:path w="348066" h="3037149">
                  <a:moveTo>
                    <a:pt x="0" y="0"/>
                  </a:moveTo>
                  <a:lnTo>
                    <a:pt x="348066" y="0"/>
                  </a:lnTo>
                  <a:lnTo>
                    <a:pt x="348066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028700" cy="1308565"/>
            <a:chOff x="0" y="0"/>
            <a:chExt cx="559688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9688" cy="711955"/>
            </a:xfrm>
            <a:custGeom>
              <a:avLst/>
              <a:gdLst/>
              <a:ahLst/>
              <a:cxnLst/>
              <a:rect l="l" t="t" r="r" b="b"/>
              <a:pathLst>
                <a:path w="559688" h="711955">
                  <a:moveTo>
                    <a:pt x="0" y="0"/>
                  </a:moveTo>
                  <a:lnTo>
                    <a:pt x="559688" y="0"/>
                  </a:lnTo>
                  <a:lnTo>
                    <a:pt x="559688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1756868" y="2259161"/>
            <a:ext cx="5190824" cy="14287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9" name="Group 9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11.A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79600" y="385134"/>
            <a:ext cx="8950683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03. Proposed System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8790" y="1451440"/>
            <a:ext cx="15067578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95"/>
              </a:lnSpc>
            </a:pPr>
            <a:r>
              <a:rPr lang="en-US" sz="5900">
                <a:solidFill>
                  <a:srgbClr val="000000"/>
                </a:solidFill>
                <a:latin typeface="Glacial Indifference Bold"/>
              </a:rPr>
              <a:t>Literature Review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2903719"/>
            <a:ext cx="18010045" cy="2558371"/>
            <a:chOff x="0" y="0"/>
            <a:chExt cx="6333004" cy="899619"/>
          </a:xfrm>
        </p:grpSpPr>
        <p:sp>
          <p:nvSpPr>
            <p:cNvPr id="16" name="Freeform 16">
              <a:hlinkClick r:id="rId2" tooltip="https://hospitalsmagazine.com/electrocardiogram-ecg/"/>
            </p:cNvPr>
            <p:cNvSpPr/>
            <p:nvPr/>
          </p:nvSpPr>
          <p:spPr>
            <a:xfrm>
              <a:off x="0" y="0"/>
              <a:ext cx="6333004" cy="899619"/>
            </a:xfrm>
            <a:custGeom>
              <a:avLst/>
              <a:gdLst/>
              <a:ahLst/>
              <a:cxnLst/>
              <a:rect l="l" t="t" r="r" b="b"/>
              <a:pathLst>
                <a:path w="6333004" h="899619">
                  <a:moveTo>
                    <a:pt x="0" y="0"/>
                  </a:moveTo>
                  <a:lnTo>
                    <a:pt x="6333004" y="0"/>
                  </a:lnTo>
                  <a:lnTo>
                    <a:pt x="6333004" y="899619"/>
                  </a:lnTo>
                  <a:lnTo>
                    <a:pt x="0" y="899619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79600" y="3431382"/>
            <a:ext cx="16604260" cy="158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5"/>
              </a:lnSpc>
            </a:pPr>
            <a:r>
              <a:rPr lang="en-US" sz="5900">
                <a:solidFill>
                  <a:srgbClr val="FDFDFD"/>
                </a:solidFill>
                <a:latin typeface="Glacial Indifference Bold"/>
              </a:rPr>
              <a:t>Paper #1: Covid-19 Patient Health Monitoring System Using IoT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56868" y="5890715"/>
            <a:ext cx="16359210" cy="27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599">
                <a:solidFill>
                  <a:srgbClr val="000000"/>
                </a:solidFill>
                <a:latin typeface="Glacial Indifference Bold"/>
              </a:rPr>
              <a:t>M. I. Abdullah, L. Raya, M. A. A. Norazman and U. Suprihadi </a:t>
            </a:r>
          </a:p>
          <a:p>
            <a:pPr algn="ctr">
              <a:lnSpc>
                <a:spcPts val="4496"/>
              </a:lnSpc>
            </a:pPr>
            <a:endParaRPr lang="en-US" sz="3599">
              <a:solidFill>
                <a:srgbClr val="000000"/>
              </a:solidFill>
              <a:latin typeface="Glacial Indifference Bold"/>
            </a:endParaRPr>
          </a:p>
          <a:p>
            <a:pPr algn="ctr"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"/>
              </a:rPr>
              <a:t>Published in </a:t>
            </a:r>
            <a:r>
              <a:rPr lang="en-US" sz="4282">
                <a:solidFill>
                  <a:srgbClr val="000000"/>
                </a:solidFill>
                <a:latin typeface="Glacial Indifference Italics"/>
              </a:rPr>
              <a:t>EEE 13th Control and System Graduate Research Colloquium (IC- SGRC)</a:t>
            </a:r>
            <a:r>
              <a:rPr lang="en-US" sz="4282">
                <a:solidFill>
                  <a:srgbClr val="000000"/>
                </a:solidFill>
                <a:latin typeface="Glacial Indifference"/>
              </a:rPr>
              <a:t>, Shah Alam, Malaysia, 2022 </a:t>
            </a:r>
          </a:p>
          <a:p>
            <a:pPr algn="ctr">
              <a:lnSpc>
                <a:spcPts val="4496"/>
              </a:lnSpc>
            </a:pPr>
            <a:endParaRPr lang="en-US" sz="4282">
              <a:solidFill>
                <a:srgbClr val="000000"/>
              </a:solidFill>
              <a:latin typeface="Glacial Indifference"/>
            </a:endParaRPr>
          </a:p>
        </p:txBody>
      </p:sp>
    </p:spTree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08565"/>
            <a:ext cx="1028954" cy="8978435"/>
            <a:chOff x="0" y="0"/>
            <a:chExt cx="348066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066" cy="3037149"/>
            </a:xfrm>
            <a:custGeom>
              <a:avLst/>
              <a:gdLst/>
              <a:ahLst/>
              <a:cxnLst/>
              <a:rect l="l" t="t" r="r" b="b"/>
              <a:pathLst>
                <a:path w="348066" h="3037149">
                  <a:moveTo>
                    <a:pt x="0" y="0"/>
                  </a:moveTo>
                  <a:lnTo>
                    <a:pt x="348066" y="0"/>
                  </a:lnTo>
                  <a:lnTo>
                    <a:pt x="348066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028700" cy="1308565"/>
            <a:chOff x="0" y="0"/>
            <a:chExt cx="559688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9688" cy="711955"/>
            </a:xfrm>
            <a:custGeom>
              <a:avLst/>
              <a:gdLst/>
              <a:ahLst/>
              <a:cxnLst/>
              <a:rect l="l" t="t" r="r" b="b"/>
              <a:pathLst>
                <a:path w="559688" h="711955">
                  <a:moveTo>
                    <a:pt x="0" y="0"/>
                  </a:moveTo>
                  <a:lnTo>
                    <a:pt x="559688" y="0"/>
                  </a:lnTo>
                  <a:lnTo>
                    <a:pt x="559688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AutoShape 8"/>
          <p:cNvSpPr/>
          <p:nvPr/>
        </p:nvSpPr>
        <p:spPr>
          <a:xfrm>
            <a:off x="1928790" y="1927690"/>
            <a:ext cx="15330510" cy="0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9" name="Group 9"/>
          <p:cNvGrpSpPr/>
          <p:nvPr/>
        </p:nvGrpSpPr>
        <p:grpSpPr>
          <a:xfrm>
            <a:off x="1928790" y="3250211"/>
            <a:ext cx="4336913" cy="4109306"/>
            <a:chOff x="0" y="0"/>
            <a:chExt cx="5782551" cy="5479075"/>
          </a:xfrm>
        </p:grpSpPr>
        <p:sp>
          <p:nvSpPr>
            <p:cNvPr id="10" name="Freeform 10"/>
            <p:cNvSpPr/>
            <p:nvPr/>
          </p:nvSpPr>
          <p:spPr>
            <a:xfrm>
              <a:off x="1203376" y="0"/>
              <a:ext cx="3375800" cy="3375800"/>
            </a:xfrm>
            <a:custGeom>
              <a:avLst/>
              <a:gdLst/>
              <a:ahLst/>
              <a:cxnLst/>
              <a:rect l="l" t="t" r="r" b="b"/>
              <a:pathLst>
                <a:path w="3375800" h="3375800">
                  <a:moveTo>
                    <a:pt x="0" y="0"/>
                  </a:moveTo>
                  <a:lnTo>
                    <a:pt x="3375799" y="0"/>
                  </a:lnTo>
                  <a:lnTo>
                    <a:pt x="3375799" y="3375800"/>
                  </a:lnTo>
                  <a:lnTo>
                    <a:pt x="0" y="337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51063" y="547688"/>
              <a:ext cx="2280424" cy="2280424"/>
            </a:xfrm>
            <a:custGeom>
              <a:avLst/>
              <a:gdLst/>
              <a:ahLst/>
              <a:cxnLst/>
              <a:rect l="l" t="t" r="r" b="b"/>
              <a:pathLst>
                <a:path w="2280424" h="2280424">
                  <a:moveTo>
                    <a:pt x="0" y="0"/>
                  </a:moveTo>
                  <a:lnTo>
                    <a:pt x="2280424" y="0"/>
                  </a:lnTo>
                  <a:lnTo>
                    <a:pt x="2280424" y="2280424"/>
                  </a:lnTo>
                  <a:lnTo>
                    <a:pt x="0" y="2280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893325"/>
              <a:ext cx="5782551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Heart Rate and Blood Saturation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11.B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26653" y="3250211"/>
            <a:ext cx="5022355" cy="4699856"/>
            <a:chOff x="0" y="0"/>
            <a:chExt cx="6696474" cy="6266475"/>
          </a:xfrm>
        </p:grpSpPr>
        <p:sp>
          <p:nvSpPr>
            <p:cNvPr id="18" name="Freeform 18"/>
            <p:cNvSpPr/>
            <p:nvPr/>
          </p:nvSpPr>
          <p:spPr>
            <a:xfrm>
              <a:off x="1660337" y="0"/>
              <a:ext cx="3375800" cy="3375800"/>
            </a:xfrm>
            <a:custGeom>
              <a:avLst/>
              <a:gdLst/>
              <a:ahLst/>
              <a:cxnLst/>
              <a:rect l="l" t="t" r="r" b="b"/>
              <a:pathLst>
                <a:path w="3375800" h="3375800">
                  <a:moveTo>
                    <a:pt x="0" y="0"/>
                  </a:moveTo>
                  <a:lnTo>
                    <a:pt x="3375800" y="0"/>
                  </a:lnTo>
                  <a:lnTo>
                    <a:pt x="3375800" y="3375800"/>
                  </a:lnTo>
                  <a:lnTo>
                    <a:pt x="0" y="337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893325"/>
              <a:ext cx="6696474" cy="23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Environment Temperature and Humidity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1603" y="451266"/>
              <a:ext cx="2473268" cy="2473268"/>
            </a:xfrm>
            <a:custGeom>
              <a:avLst/>
              <a:gdLst/>
              <a:ahLst/>
              <a:cxnLst/>
              <a:rect l="l" t="t" r="r" b="b"/>
              <a:pathLst>
                <a:path w="2473268" h="2473268">
                  <a:moveTo>
                    <a:pt x="0" y="0"/>
                  </a:moveTo>
                  <a:lnTo>
                    <a:pt x="2473268" y="0"/>
                  </a:lnTo>
                  <a:lnTo>
                    <a:pt x="2473268" y="2473268"/>
                  </a:lnTo>
                  <a:lnTo>
                    <a:pt x="0" y="2473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32822" y="3250211"/>
            <a:ext cx="5022355" cy="4109306"/>
            <a:chOff x="0" y="0"/>
            <a:chExt cx="6696474" cy="5479075"/>
          </a:xfrm>
        </p:grpSpPr>
        <p:sp>
          <p:nvSpPr>
            <p:cNvPr id="22" name="Freeform 22"/>
            <p:cNvSpPr/>
            <p:nvPr/>
          </p:nvSpPr>
          <p:spPr>
            <a:xfrm>
              <a:off x="1799796" y="0"/>
              <a:ext cx="3375800" cy="3375800"/>
            </a:xfrm>
            <a:custGeom>
              <a:avLst/>
              <a:gdLst/>
              <a:ahLst/>
              <a:cxnLst/>
              <a:rect l="l" t="t" r="r" b="b"/>
              <a:pathLst>
                <a:path w="3375800" h="3375800">
                  <a:moveTo>
                    <a:pt x="0" y="0"/>
                  </a:moveTo>
                  <a:lnTo>
                    <a:pt x="3375799" y="0"/>
                  </a:lnTo>
                  <a:lnTo>
                    <a:pt x="3375799" y="3375800"/>
                  </a:lnTo>
                  <a:lnTo>
                    <a:pt x="0" y="337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893325"/>
              <a:ext cx="6696474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Body </a:t>
              </a:r>
            </a:p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Temperature </a:t>
              </a:r>
            </a:p>
          </p:txBody>
        </p:sp>
        <p:sp>
          <p:nvSpPr>
            <p:cNvPr id="24" name="Freeform 24"/>
            <p:cNvSpPr/>
            <p:nvPr/>
          </p:nvSpPr>
          <p:spPr>
            <a:xfrm>
              <a:off x="3110603" y="413279"/>
              <a:ext cx="754184" cy="2549242"/>
            </a:xfrm>
            <a:custGeom>
              <a:avLst/>
              <a:gdLst/>
              <a:ahLst/>
              <a:cxnLst/>
              <a:rect l="l" t="t" r="r" b="b"/>
              <a:pathLst>
                <a:path w="754184" h="2549242">
                  <a:moveTo>
                    <a:pt x="0" y="0"/>
                  </a:moveTo>
                  <a:lnTo>
                    <a:pt x="754185" y="0"/>
                  </a:lnTo>
                  <a:lnTo>
                    <a:pt x="754185" y="2549242"/>
                  </a:lnTo>
                  <a:lnTo>
                    <a:pt x="0" y="254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379600" y="385134"/>
            <a:ext cx="8950683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03. Proposed System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28790" y="1413340"/>
            <a:ext cx="15635901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999">
                <a:solidFill>
                  <a:srgbClr val="000000"/>
                </a:solidFill>
                <a:latin typeface="Glacial Indifference Bold"/>
              </a:rPr>
              <a:t>Paper #1: Covid-19 Patient Health Monitoring System Using IoT</a:t>
            </a:r>
          </a:p>
          <a:p>
            <a:pPr>
              <a:lnSpc>
                <a:spcPts val="4199"/>
              </a:lnSpc>
            </a:pPr>
            <a:endParaRPr lang="en-US" sz="3999">
              <a:solidFill>
                <a:srgbClr val="000000"/>
              </a:solidFill>
              <a:latin typeface="Glacial Indifferenc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928790" y="8556671"/>
            <a:ext cx="1563590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999">
                <a:solidFill>
                  <a:srgbClr val="000000"/>
                </a:solidFill>
                <a:latin typeface="Glacial Indifference Bold"/>
              </a:rPr>
              <a:t>Board: Arduino ESP32</a:t>
            </a:r>
          </a:p>
        </p:txBody>
      </p:sp>
    </p:spTree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08565"/>
            <a:ext cx="1028954" cy="8978435"/>
            <a:chOff x="0" y="0"/>
            <a:chExt cx="348066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066" cy="3037149"/>
            </a:xfrm>
            <a:custGeom>
              <a:avLst/>
              <a:gdLst/>
              <a:ahLst/>
              <a:cxnLst/>
              <a:rect l="l" t="t" r="r" b="b"/>
              <a:pathLst>
                <a:path w="348066" h="3037149">
                  <a:moveTo>
                    <a:pt x="0" y="0"/>
                  </a:moveTo>
                  <a:lnTo>
                    <a:pt x="348066" y="0"/>
                  </a:lnTo>
                  <a:lnTo>
                    <a:pt x="348066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028700" cy="1308565"/>
            <a:chOff x="0" y="0"/>
            <a:chExt cx="559688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9688" cy="711955"/>
            </a:xfrm>
            <a:custGeom>
              <a:avLst/>
              <a:gdLst/>
              <a:ahLst/>
              <a:cxnLst/>
              <a:rect l="l" t="t" r="r" b="b"/>
              <a:pathLst>
                <a:path w="559688" h="711955">
                  <a:moveTo>
                    <a:pt x="0" y="0"/>
                  </a:moveTo>
                  <a:lnTo>
                    <a:pt x="559688" y="0"/>
                  </a:lnTo>
                  <a:lnTo>
                    <a:pt x="559688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1756868" y="2259161"/>
            <a:ext cx="5190824" cy="14287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9" name="Group 9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12.A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79600" y="385134"/>
            <a:ext cx="8950683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03. Proposed System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8790" y="1451440"/>
            <a:ext cx="15067578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95"/>
              </a:lnSpc>
            </a:pPr>
            <a:r>
              <a:rPr lang="en-US" sz="5900">
                <a:solidFill>
                  <a:srgbClr val="000000"/>
                </a:solidFill>
                <a:latin typeface="Glacial Indifference Bold"/>
              </a:rPr>
              <a:t>Literature Review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2903719"/>
            <a:ext cx="18010045" cy="2741046"/>
            <a:chOff x="0" y="0"/>
            <a:chExt cx="6333004" cy="963854"/>
          </a:xfrm>
        </p:grpSpPr>
        <p:sp>
          <p:nvSpPr>
            <p:cNvPr id="16" name="Freeform 16">
              <a:hlinkClick r:id="rId2" tooltip="https://hospitalsmagazine.com/electrocardiogram-ecg/"/>
            </p:cNvPr>
            <p:cNvSpPr/>
            <p:nvPr/>
          </p:nvSpPr>
          <p:spPr>
            <a:xfrm>
              <a:off x="0" y="0"/>
              <a:ext cx="6333004" cy="963854"/>
            </a:xfrm>
            <a:custGeom>
              <a:avLst/>
              <a:gdLst/>
              <a:ahLst/>
              <a:cxnLst/>
              <a:rect l="l" t="t" r="r" b="b"/>
              <a:pathLst>
                <a:path w="6333004" h="963854">
                  <a:moveTo>
                    <a:pt x="0" y="0"/>
                  </a:moveTo>
                  <a:lnTo>
                    <a:pt x="6333004" y="0"/>
                  </a:lnTo>
                  <a:lnTo>
                    <a:pt x="6333004" y="963854"/>
                  </a:lnTo>
                  <a:lnTo>
                    <a:pt x="0" y="963854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79600" y="3187814"/>
            <a:ext cx="16604260" cy="315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5"/>
              </a:lnSpc>
            </a:pPr>
            <a:r>
              <a:rPr lang="en-US" sz="5900">
                <a:solidFill>
                  <a:srgbClr val="FFFFFF"/>
                </a:solidFill>
                <a:latin typeface="Glacial Indifference Bold"/>
              </a:rPr>
              <a:t>Paper #2: Portable and Real-Time IoT-Based Healthcare Monitoring System for Daily Medical Applications </a:t>
            </a:r>
          </a:p>
          <a:p>
            <a:pPr algn="ctr">
              <a:lnSpc>
                <a:spcPts val="6195"/>
              </a:lnSpc>
            </a:pPr>
            <a:endParaRPr lang="en-US" sz="5900">
              <a:solidFill>
                <a:srgbClr val="FFFFFF"/>
              </a:solidFill>
              <a:latin typeface="Glacial Indifference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56868" y="6073390"/>
            <a:ext cx="16359210" cy="27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599">
                <a:solidFill>
                  <a:srgbClr val="000000"/>
                </a:solidFill>
                <a:latin typeface="Glacial Indifference Bold"/>
              </a:rPr>
              <a:t>A. I. Siam et al. </a:t>
            </a:r>
          </a:p>
          <a:p>
            <a:pPr algn="ctr">
              <a:lnSpc>
                <a:spcPts val="4496"/>
              </a:lnSpc>
            </a:pPr>
            <a:endParaRPr lang="en-US" sz="3599">
              <a:solidFill>
                <a:srgbClr val="000000"/>
              </a:solidFill>
              <a:latin typeface="Glacial Indifference Bold"/>
            </a:endParaRPr>
          </a:p>
          <a:p>
            <a:pPr algn="ctr"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"/>
              </a:rPr>
              <a:t>Published in IEEE Transactions on Computational Social Systems </a:t>
            </a:r>
          </a:p>
          <a:p>
            <a:pPr algn="ctr"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"/>
              </a:rPr>
              <a:t> 2022 </a:t>
            </a:r>
          </a:p>
          <a:p>
            <a:pPr algn="ctr">
              <a:lnSpc>
                <a:spcPts val="4496"/>
              </a:lnSpc>
            </a:pPr>
            <a:endParaRPr lang="en-US" sz="4282">
              <a:solidFill>
                <a:srgbClr val="000000"/>
              </a:solidFill>
              <a:latin typeface="Glacial Indifference"/>
            </a:endParaRPr>
          </a:p>
        </p:txBody>
      </p:sp>
    </p:spTree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08565"/>
            <a:ext cx="1028954" cy="8978435"/>
            <a:chOff x="0" y="0"/>
            <a:chExt cx="348066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066" cy="3037149"/>
            </a:xfrm>
            <a:custGeom>
              <a:avLst/>
              <a:gdLst/>
              <a:ahLst/>
              <a:cxnLst/>
              <a:rect l="l" t="t" r="r" b="b"/>
              <a:pathLst>
                <a:path w="348066" h="3037149">
                  <a:moveTo>
                    <a:pt x="0" y="0"/>
                  </a:moveTo>
                  <a:lnTo>
                    <a:pt x="348066" y="0"/>
                  </a:lnTo>
                  <a:lnTo>
                    <a:pt x="348066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028700" cy="1308565"/>
            <a:chOff x="0" y="0"/>
            <a:chExt cx="559688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9688" cy="711955"/>
            </a:xfrm>
            <a:custGeom>
              <a:avLst/>
              <a:gdLst/>
              <a:ahLst/>
              <a:cxnLst/>
              <a:rect l="l" t="t" r="r" b="b"/>
              <a:pathLst>
                <a:path w="559688" h="711955">
                  <a:moveTo>
                    <a:pt x="0" y="0"/>
                  </a:moveTo>
                  <a:lnTo>
                    <a:pt x="559688" y="0"/>
                  </a:lnTo>
                  <a:lnTo>
                    <a:pt x="559688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AutoShape 8"/>
          <p:cNvSpPr/>
          <p:nvPr/>
        </p:nvSpPr>
        <p:spPr>
          <a:xfrm>
            <a:off x="1928790" y="1927690"/>
            <a:ext cx="15330510" cy="0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9" name="Group 9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12.B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79600" y="385134"/>
            <a:ext cx="8950683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03. Proposed System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8790" y="1413340"/>
            <a:ext cx="16092582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999">
                <a:solidFill>
                  <a:srgbClr val="000000"/>
                </a:solidFill>
                <a:latin typeface="Glacial Indifference Bold"/>
              </a:rPr>
              <a:t>Paper #2: Portable and Real-Time IoT-Based Healthcare Monitoring System for Daily Medical Applications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3787227"/>
            <a:ext cx="4336913" cy="4109306"/>
            <a:chOff x="0" y="0"/>
            <a:chExt cx="5782551" cy="5479075"/>
          </a:xfrm>
        </p:grpSpPr>
        <p:sp>
          <p:nvSpPr>
            <p:cNvPr id="16" name="Freeform 16"/>
            <p:cNvSpPr/>
            <p:nvPr/>
          </p:nvSpPr>
          <p:spPr>
            <a:xfrm>
              <a:off x="1203376" y="0"/>
              <a:ext cx="3375800" cy="3375800"/>
            </a:xfrm>
            <a:custGeom>
              <a:avLst/>
              <a:gdLst/>
              <a:ahLst/>
              <a:cxnLst/>
              <a:rect l="l" t="t" r="r" b="b"/>
              <a:pathLst>
                <a:path w="3375800" h="3375800">
                  <a:moveTo>
                    <a:pt x="0" y="0"/>
                  </a:moveTo>
                  <a:lnTo>
                    <a:pt x="3375799" y="0"/>
                  </a:lnTo>
                  <a:lnTo>
                    <a:pt x="3375799" y="3375800"/>
                  </a:lnTo>
                  <a:lnTo>
                    <a:pt x="0" y="337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751063" y="547688"/>
              <a:ext cx="2280424" cy="2280424"/>
            </a:xfrm>
            <a:custGeom>
              <a:avLst/>
              <a:gdLst/>
              <a:ahLst/>
              <a:cxnLst/>
              <a:rect l="l" t="t" r="r" b="b"/>
              <a:pathLst>
                <a:path w="2280424" h="2280424">
                  <a:moveTo>
                    <a:pt x="0" y="0"/>
                  </a:moveTo>
                  <a:lnTo>
                    <a:pt x="2280424" y="0"/>
                  </a:lnTo>
                  <a:lnTo>
                    <a:pt x="2280424" y="2280424"/>
                  </a:lnTo>
                  <a:lnTo>
                    <a:pt x="0" y="2280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893325"/>
              <a:ext cx="5782551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ECG </a:t>
              </a:r>
            </a:p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Monitoring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442441" y="3787227"/>
            <a:ext cx="5022355" cy="4109306"/>
            <a:chOff x="0" y="0"/>
            <a:chExt cx="6696474" cy="5479075"/>
          </a:xfrm>
        </p:grpSpPr>
        <p:sp>
          <p:nvSpPr>
            <p:cNvPr id="20" name="Freeform 20"/>
            <p:cNvSpPr/>
            <p:nvPr/>
          </p:nvSpPr>
          <p:spPr>
            <a:xfrm>
              <a:off x="1660337" y="0"/>
              <a:ext cx="3375800" cy="3375800"/>
            </a:xfrm>
            <a:custGeom>
              <a:avLst/>
              <a:gdLst/>
              <a:ahLst/>
              <a:cxnLst/>
              <a:rect l="l" t="t" r="r" b="b"/>
              <a:pathLst>
                <a:path w="3375800" h="3375800">
                  <a:moveTo>
                    <a:pt x="0" y="0"/>
                  </a:moveTo>
                  <a:lnTo>
                    <a:pt x="3375800" y="0"/>
                  </a:lnTo>
                  <a:lnTo>
                    <a:pt x="3375800" y="3375800"/>
                  </a:lnTo>
                  <a:lnTo>
                    <a:pt x="0" y="337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893325"/>
              <a:ext cx="6696474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Activity </a:t>
              </a:r>
            </a:p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Tracker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2269791" y="661081"/>
              <a:ext cx="2156892" cy="2294566"/>
            </a:xfrm>
            <a:custGeom>
              <a:avLst/>
              <a:gdLst/>
              <a:ahLst/>
              <a:cxnLst/>
              <a:rect l="l" t="t" r="r" b="b"/>
              <a:pathLst>
                <a:path w="2156892" h="2294566">
                  <a:moveTo>
                    <a:pt x="0" y="0"/>
                  </a:moveTo>
                  <a:lnTo>
                    <a:pt x="2156892" y="0"/>
                  </a:lnTo>
                  <a:lnTo>
                    <a:pt x="2156892" y="2294565"/>
                  </a:lnTo>
                  <a:lnTo>
                    <a:pt x="0" y="2294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144000" y="3787227"/>
            <a:ext cx="5022355" cy="4699856"/>
            <a:chOff x="0" y="0"/>
            <a:chExt cx="6696474" cy="6266475"/>
          </a:xfrm>
        </p:grpSpPr>
        <p:sp>
          <p:nvSpPr>
            <p:cNvPr id="24" name="Freeform 24"/>
            <p:cNvSpPr/>
            <p:nvPr/>
          </p:nvSpPr>
          <p:spPr>
            <a:xfrm>
              <a:off x="1799796" y="0"/>
              <a:ext cx="3375800" cy="3375800"/>
            </a:xfrm>
            <a:custGeom>
              <a:avLst/>
              <a:gdLst/>
              <a:ahLst/>
              <a:cxnLst/>
              <a:rect l="l" t="t" r="r" b="b"/>
              <a:pathLst>
                <a:path w="3375800" h="3375800">
                  <a:moveTo>
                    <a:pt x="0" y="0"/>
                  </a:moveTo>
                  <a:lnTo>
                    <a:pt x="3375799" y="0"/>
                  </a:lnTo>
                  <a:lnTo>
                    <a:pt x="3375799" y="3375800"/>
                  </a:lnTo>
                  <a:lnTo>
                    <a:pt x="0" y="337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893325"/>
              <a:ext cx="6696474" cy="23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Heart Rate </a:t>
              </a:r>
            </a:p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and</a:t>
              </a:r>
            </a:p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 Blood Saturation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164882" y="1239246"/>
              <a:ext cx="2645627" cy="1138235"/>
            </a:xfrm>
            <a:custGeom>
              <a:avLst/>
              <a:gdLst/>
              <a:ahLst/>
              <a:cxnLst/>
              <a:rect l="l" t="t" r="r" b="b"/>
              <a:pathLst>
                <a:path w="2645627" h="1138235">
                  <a:moveTo>
                    <a:pt x="0" y="0"/>
                  </a:moveTo>
                  <a:lnTo>
                    <a:pt x="2645627" y="0"/>
                  </a:lnTo>
                  <a:lnTo>
                    <a:pt x="2645627" y="1138235"/>
                  </a:lnTo>
                  <a:lnTo>
                    <a:pt x="0" y="1138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636122" y="3819330"/>
            <a:ext cx="5022355" cy="4109306"/>
            <a:chOff x="0" y="0"/>
            <a:chExt cx="6696474" cy="5479075"/>
          </a:xfrm>
        </p:grpSpPr>
        <p:sp>
          <p:nvSpPr>
            <p:cNvPr id="28" name="Freeform 28"/>
            <p:cNvSpPr/>
            <p:nvPr/>
          </p:nvSpPr>
          <p:spPr>
            <a:xfrm>
              <a:off x="1799796" y="0"/>
              <a:ext cx="3375800" cy="3375800"/>
            </a:xfrm>
            <a:custGeom>
              <a:avLst/>
              <a:gdLst/>
              <a:ahLst/>
              <a:cxnLst/>
              <a:rect l="l" t="t" r="r" b="b"/>
              <a:pathLst>
                <a:path w="3375800" h="3375800">
                  <a:moveTo>
                    <a:pt x="0" y="0"/>
                  </a:moveTo>
                  <a:lnTo>
                    <a:pt x="3375799" y="0"/>
                  </a:lnTo>
                  <a:lnTo>
                    <a:pt x="3375799" y="3375800"/>
                  </a:lnTo>
                  <a:lnTo>
                    <a:pt x="0" y="337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3893325"/>
              <a:ext cx="6696474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Body </a:t>
              </a:r>
            </a:p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Temperature </a:t>
              </a:r>
            </a:p>
          </p:txBody>
        </p:sp>
        <p:sp>
          <p:nvSpPr>
            <p:cNvPr id="30" name="Freeform 30"/>
            <p:cNvSpPr/>
            <p:nvPr/>
          </p:nvSpPr>
          <p:spPr>
            <a:xfrm>
              <a:off x="3110603" y="413279"/>
              <a:ext cx="754184" cy="2549242"/>
            </a:xfrm>
            <a:custGeom>
              <a:avLst/>
              <a:gdLst/>
              <a:ahLst/>
              <a:cxnLst/>
              <a:rect l="l" t="t" r="r" b="b"/>
              <a:pathLst>
                <a:path w="754184" h="2549242">
                  <a:moveTo>
                    <a:pt x="0" y="0"/>
                  </a:moveTo>
                  <a:lnTo>
                    <a:pt x="754185" y="0"/>
                  </a:lnTo>
                  <a:lnTo>
                    <a:pt x="754185" y="2549242"/>
                  </a:lnTo>
                  <a:lnTo>
                    <a:pt x="0" y="254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</p:grpSp>
    </p:spTree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08565"/>
            <a:ext cx="1028954" cy="8978435"/>
            <a:chOff x="0" y="0"/>
            <a:chExt cx="348066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066" cy="3037149"/>
            </a:xfrm>
            <a:custGeom>
              <a:avLst/>
              <a:gdLst/>
              <a:ahLst/>
              <a:cxnLst/>
              <a:rect l="l" t="t" r="r" b="b"/>
              <a:pathLst>
                <a:path w="348066" h="3037149">
                  <a:moveTo>
                    <a:pt x="0" y="0"/>
                  </a:moveTo>
                  <a:lnTo>
                    <a:pt x="348066" y="0"/>
                  </a:lnTo>
                  <a:lnTo>
                    <a:pt x="348066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028700" cy="1308565"/>
            <a:chOff x="0" y="0"/>
            <a:chExt cx="559688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9688" cy="711955"/>
            </a:xfrm>
            <a:custGeom>
              <a:avLst/>
              <a:gdLst/>
              <a:ahLst/>
              <a:cxnLst/>
              <a:rect l="l" t="t" r="r" b="b"/>
              <a:pathLst>
                <a:path w="559688" h="711955">
                  <a:moveTo>
                    <a:pt x="0" y="0"/>
                  </a:moveTo>
                  <a:lnTo>
                    <a:pt x="559688" y="0"/>
                  </a:lnTo>
                  <a:lnTo>
                    <a:pt x="559688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1756868" y="2259161"/>
            <a:ext cx="5190824" cy="14287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9" name="Group 9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13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494927" y="0"/>
            <a:ext cx="7793073" cy="9258300"/>
          </a:xfrm>
          <a:custGeom>
            <a:avLst/>
            <a:gdLst/>
            <a:ahLst/>
            <a:cxnLst/>
            <a:rect l="l" t="t" r="r" b="b"/>
            <a:pathLst>
              <a:path w="7793073" h="9258300">
                <a:moveTo>
                  <a:pt x="0" y="0"/>
                </a:moveTo>
                <a:lnTo>
                  <a:pt x="7793073" y="0"/>
                </a:lnTo>
                <a:lnTo>
                  <a:pt x="779307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14" name="TextBox 14"/>
          <p:cNvSpPr txBox="1"/>
          <p:nvPr/>
        </p:nvSpPr>
        <p:spPr>
          <a:xfrm>
            <a:off x="1379600" y="385134"/>
            <a:ext cx="8950683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03. Proposed System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28790" y="1451440"/>
            <a:ext cx="15067578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95"/>
              </a:lnSpc>
            </a:pPr>
            <a:r>
              <a:rPr lang="en-US" sz="5900">
                <a:solidFill>
                  <a:srgbClr val="000000"/>
                </a:solidFill>
                <a:latin typeface="Glacial Indifference Bold"/>
              </a:rPr>
              <a:t>Research Survey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9600" y="3631544"/>
            <a:ext cx="8337330" cy="4256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0540" lvl="1" indent="-370270" algn="just">
              <a:lnSpc>
                <a:spcPts val="4802"/>
              </a:lnSpc>
              <a:buFont typeface="Arial"/>
              <a:buChar char="•"/>
            </a:pPr>
            <a:r>
              <a:rPr lang="en-US" sz="3430">
                <a:solidFill>
                  <a:srgbClr val="000000"/>
                </a:solidFill>
                <a:latin typeface="Blinker"/>
              </a:rPr>
              <a:t>A cross-sectional survey was conducted in December 2023 using Google Forms.</a:t>
            </a:r>
          </a:p>
          <a:p>
            <a:pPr algn="just">
              <a:lnSpc>
                <a:spcPts val="4802"/>
              </a:lnSpc>
            </a:pPr>
            <a:endParaRPr lang="en-US" sz="3430">
              <a:solidFill>
                <a:srgbClr val="000000"/>
              </a:solidFill>
              <a:latin typeface="Blinker"/>
            </a:endParaRPr>
          </a:p>
          <a:p>
            <a:pPr marL="740540" lvl="1" indent="-370270" algn="just">
              <a:lnSpc>
                <a:spcPts val="4802"/>
              </a:lnSpc>
              <a:buFont typeface="Arial"/>
              <a:buChar char="•"/>
            </a:pPr>
            <a:r>
              <a:rPr lang="en-US" sz="3430">
                <a:solidFill>
                  <a:srgbClr val="000000"/>
                </a:solidFill>
                <a:latin typeface="Blinker"/>
              </a:rPr>
              <a:t>Structured to assess various aspects of wearable health monitors.</a:t>
            </a:r>
          </a:p>
          <a:p>
            <a:pPr algn="just">
              <a:lnSpc>
                <a:spcPts val="4802"/>
              </a:lnSpc>
            </a:pPr>
            <a:endParaRPr lang="en-US" sz="3430">
              <a:solidFill>
                <a:srgbClr val="000000"/>
              </a:solidFill>
              <a:latin typeface="Blinker"/>
            </a:endParaRPr>
          </a:p>
          <a:p>
            <a:pPr algn="just">
              <a:lnSpc>
                <a:spcPts val="4802"/>
              </a:lnSpc>
            </a:pPr>
            <a:endParaRPr lang="en-US" sz="3430">
              <a:solidFill>
                <a:srgbClr val="000000"/>
              </a:solidFill>
              <a:latin typeface="Blinker"/>
            </a:endParaRPr>
          </a:p>
        </p:txBody>
      </p:sp>
    </p:spTree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08565"/>
            <a:ext cx="1028954" cy="8978435"/>
            <a:chOff x="0" y="0"/>
            <a:chExt cx="348066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066" cy="3037149"/>
            </a:xfrm>
            <a:custGeom>
              <a:avLst/>
              <a:gdLst/>
              <a:ahLst/>
              <a:cxnLst/>
              <a:rect l="l" t="t" r="r" b="b"/>
              <a:pathLst>
                <a:path w="348066" h="3037149">
                  <a:moveTo>
                    <a:pt x="0" y="0"/>
                  </a:moveTo>
                  <a:lnTo>
                    <a:pt x="348066" y="0"/>
                  </a:lnTo>
                  <a:lnTo>
                    <a:pt x="348066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028700" cy="1308565"/>
            <a:chOff x="0" y="0"/>
            <a:chExt cx="559688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9688" cy="711955"/>
            </a:xfrm>
            <a:custGeom>
              <a:avLst/>
              <a:gdLst/>
              <a:ahLst/>
              <a:cxnLst/>
              <a:rect l="l" t="t" r="r" b="b"/>
              <a:pathLst>
                <a:path w="559688" h="711955">
                  <a:moveTo>
                    <a:pt x="0" y="0"/>
                  </a:moveTo>
                  <a:lnTo>
                    <a:pt x="559688" y="0"/>
                  </a:lnTo>
                  <a:lnTo>
                    <a:pt x="559688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14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57529" y="95250"/>
            <a:ext cx="7915459" cy="8774015"/>
          </a:xfrm>
          <a:custGeom>
            <a:avLst/>
            <a:gdLst/>
            <a:ahLst/>
            <a:cxnLst/>
            <a:rect l="l" t="t" r="r" b="b"/>
            <a:pathLst>
              <a:path w="7915459" h="8774015">
                <a:moveTo>
                  <a:pt x="0" y="0"/>
                </a:moveTo>
                <a:lnTo>
                  <a:pt x="7915459" y="0"/>
                </a:lnTo>
                <a:lnTo>
                  <a:pt x="7915459" y="8774015"/>
                </a:lnTo>
                <a:lnTo>
                  <a:pt x="0" y="8774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13" name="Freeform 13"/>
          <p:cNvSpPr/>
          <p:nvPr/>
        </p:nvSpPr>
        <p:spPr>
          <a:xfrm>
            <a:off x="9446973" y="0"/>
            <a:ext cx="8841027" cy="4280180"/>
          </a:xfrm>
          <a:custGeom>
            <a:avLst/>
            <a:gdLst/>
            <a:ahLst/>
            <a:cxnLst/>
            <a:rect l="l" t="t" r="r" b="b"/>
            <a:pathLst>
              <a:path w="8841027" h="4280180">
                <a:moveTo>
                  <a:pt x="0" y="0"/>
                </a:moveTo>
                <a:lnTo>
                  <a:pt x="8841027" y="0"/>
                </a:lnTo>
                <a:lnTo>
                  <a:pt x="8841027" y="4280180"/>
                </a:lnTo>
                <a:lnTo>
                  <a:pt x="0" y="4280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14" name="Freeform 14"/>
          <p:cNvSpPr/>
          <p:nvPr/>
        </p:nvSpPr>
        <p:spPr>
          <a:xfrm>
            <a:off x="9446973" y="4372168"/>
            <a:ext cx="8841027" cy="2604618"/>
          </a:xfrm>
          <a:custGeom>
            <a:avLst/>
            <a:gdLst/>
            <a:ahLst/>
            <a:cxnLst/>
            <a:rect l="l" t="t" r="r" b="b"/>
            <a:pathLst>
              <a:path w="8841027" h="2604618">
                <a:moveTo>
                  <a:pt x="0" y="0"/>
                </a:moveTo>
                <a:lnTo>
                  <a:pt x="8841027" y="0"/>
                </a:lnTo>
                <a:lnTo>
                  <a:pt x="8841027" y="2604618"/>
                </a:lnTo>
                <a:lnTo>
                  <a:pt x="0" y="26046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15" name="AutoShape 15"/>
          <p:cNvSpPr/>
          <p:nvPr/>
        </p:nvSpPr>
        <p:spPr>
          <a:xfrm flipH="1" flipV="1">
            <a:off x="9163050" y="506985"/>
            <a:ext cx="19050" cy="8267030"/>
          </a:xfrm>
          <a:prstGeom prst="line">
            <a:avLst/>
          </a:prstGeom>
          <a:ln w="57150" cap="flat">
            <a:solidFill>
              <a:srgbClr val="F75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</p:spTree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36169" y="4703630"/>
            <a:ext cx="3602973" cy="5143500"/>
            <a:chOff x="0" y="0"/>
            <a:chExt cx="8386059" cy="119716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86059" cy="11971695"/>
            </a:xfrm>
            <a:custGeom>
              <a:avLst/>
              <a:gdLst/>
              <a:ahLst/>
              <a:cxnLst/>
              <a:rect l="l" t="t" r="r" b="b"/>
              <a:pathLst>
                <a:path w="8386059" h="11971695">
                  <a:moveTo>
                    <a:pt x="0" y="0"/>
                  </a:moveTo>
                  <a:lnTo>
                    <a:pt x="8386059" y="0"/>
                  </a:lnTo>
                  <a:lnTo>
                    <a:pt x="8386059" y="11971695"/>
                  </a:lnTo>
                  <a:lnTo>
                    <a:pt x="0" y="11971695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7469" y="8035078"/>
            <a:ext cx="1028700" cy="1812051"/>
            <a:chOff x="0" y="0"/>
            <a:chExt cx="1078377" cy="18995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8377" cy="1899556"/>
            </a:xfrm>
            <a:custGeom>
              <a:avLst/>
              <a:gdLst/>
              <a:ahLst/>
              <a:cxnLst/>
              <a:rect l="l" t="t" r="r" b="b"/>
              <a:pathLst>
                <a:path w="1078377" h="1899556">
                  <a:moveTo>
                    <a:pt x="0" y="0"/>
                  </a:moveTo>
                  <a:lnTo>
                    <a:pt x="1078377" y="0"/>
                  </a:lnTo>
                  <a:lnTo>
                    <a:pt x="1078377" y="1899556"/>
                  </a:lnTo>
                  <a:lnTo>
                    <a:pt x="0" y="1899556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4" y="0"/>
            <a:ext cx="3935915" cy="5860083"/>
            <a:chOff x="0" y="0"/>
            <a:chExt cx="1605474" cy="23903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5474" cy="2390348"/>
            </a:xfrm>
            <a:custGeom>
              <a:avLst/>
              <a:gdLst/>
              <a:ahLst/>
              <a:cxnLst/>
              <a:rect l="l" t="t" r="r" b="b"/>
              <a:pathLst>
                <a:path w="1605474" h="2390348">
                  <a:moveTo>
                    <a:pt x="0" y="0"/>
                  </a:moveTo>
                  <a:lnTo>
                    <a:pt x="1605474" y="0"/>
                  </a:lnTo>
                  <a:lnTo>
                    <a:pt x="1605474" y="2390348"/>
                  </a:lnTo>
                  <a:lnTo>
                    <a:pt x="0" y="2390348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06231" y="3761164"/>
            <a:ext cx="9963453" cy="261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04. </a:t>
            </a:r>
          </a:p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How It Works?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954" y="791461"/>
            <a:ext cx="5573087" cy="8410183"/>
            <a:chOff x="0" y="0"/>
            <a:chExt cx="7430783" cy="1121357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300" r="300"/>
            <a:stretch>
              <a:fillRect/>
            </a:stretch>
          </p:blipFill>
          <p:spPr>
            <a:xfrm>
              <a:off x="0" y="0"/>
              <a:ext cx="7430783" cy="11213578"/>
            </a:xfrm>
            <a:prstGeom prst="rect">
              <a:avLst/>
            </a:prstGeom>
          </p:spPr>
        </p:pic>
      </p:grpSp>
      <p:sp>
        <p:nvSpPr>
          <p:cNvPr id="11" name="AutoShape 11"/>
          <p:cNvSpPr/>
          <p:nvPr/>
        </p:nvSpPr>
        <p:spPr>
          <a:xfrm flipV="1">
            <a:off x="7949081" y="6374816"/>
            <a:ext cx="9607665" cy="14288"/>
          </a:xfrm>
          <a:prstGeom prst="line">
            <a:avLst/>
          </a:prstGeom>
          <a:ln w="28575" cap="flat">
            <a:solidFill>
              <a:srgbClr val="F75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2" name="Group 12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16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144000" y="8911600"/>
            <a:ext cx="2338643" cy="2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5"/>
              </a:lnSpc>
            </a:pPr>
            <a:r>
              <a:rPr lang="en-US" sz="1774" spc="-31">
                <a:solidFill>
                  <a:srgbClr val="FDFDFD"/>
                </a:solidFill>
                <a:latin typeface="Glacial Indifference Bold"/>
              </a:rPr>
              <a:t>Pitch Deck By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9317227"/>
            <a:ext cx="2546036" cy="214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7"/>
              </a:lnSpc>
            </a:pPr>
            <a:r>
              <a:rPr lang="en-US" sz="1227" spc="-22">
                <a:solidFill>
                  <a:srgbClr val="FDFDFD"/>
                </a:solidFill>
                <a:latin typeface="Blinker"/>
              </a:rPr>
              <a:t>Fauget Capital Technology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85451" y="9915579"/>
            <a:ext cx="2872736" cy="34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000" spc="-36">
                <a:solidFill>
                  <a:srgbClr val="000000"/>
                </a:solidFill>
                <a:latin typeface="Blinker"/>
              </a:rPr>
              <a:t>https://unsplash.com</a:t>
            </a:r>
          </a:p>
        </p:txBody>
      </p:sp>
    </p:spTree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30963"/>
            <a:ext cx="450526" cy="1825073"/>
            <a:chOff x="0" y="0"/>
            <a:chExt cx="152400" cy="617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617371"/>
            </a:xfrm>
            <a:custGeom>
              <a:avLst/>
              <a:gdLst/>
              <a:ahLst/>
              <a:cxnLst/>
              <a:rect l="l" t="t" r="r" b="b"/>
              <a:pathLst>
                <a:path w="152400" h="617371">
                  <a:moveTo>
                    <a:pt x="0" y="0"/>
                  </a:moveTo>
                  <a:lnTo>
                    <a:pt x="152400" y="0"/>
                  </a:lnTo>
                  <a:lnTo>
                    <a:pt x="152400" y="617371"/>
                  </a:lnTo>
                  <a:lnTo>
                    <a:pt x="0" y="617371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4" name="AutoShape 4"/>
          <p:cNvSpPr/>
          <p:nvPr/>
        </p:nvSpPr>
        <p:spPr>
          <a:xfrm>
            <a:off x="6056226" y="1761208"/>
            <a:ext cx="6175548" cy="0"/>
          </a:xfrm>
          <a:prstGeom prst="line">
            <a:avLst/>
          </a:prstGeom>
          <a:ln w="28575" cap="flat">
            <a:solidFill>
              <a:srgbClr val="F75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sp>
        <p:nvSpPr>
          <p:cNvPr id="5" name="TextBox 5"/>
          <p:cNvSpPr txBox="1"/>
          <p:nvPr/>
        </p:nvSpPr>
        <p:spPr>
          <a:xfrm>
            <a:off x="4370684" y="5173303"/>
            <a:ext cx="4255514" cy="503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3415">
                <a:solidFill>
                  <a:srgbClr val="000000"/>
                </a:solidFill>
                <a:latin typeface="Glacial Indifference Bold"/>
              </a:rPr>
              <a:t>Probelm Statement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53102" y="551781"/>
            <a:ext cx="7981795" cy="112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29"/>
              </a:lnSpc>
            </a:pPr>
            <a:r>
              <a:rPr lang="en-US" sz="7461">
                <a:solidFill>
                  <a:srgbClr val="000000"/>
                </a:solidFill>
                <a:latin typeface="Glacial Indifference Bold"/>
              </a:rPr>
              <a:t>Table of Contents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0526" y="5173303"/>
            <a:ext cx="3674729" cy="503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3415">
                <a:solidFill>
                  <a:srgbClr val="000000"/>
                </a:solidFill>
                <a:latin typeface="Glacial Indifference Bold"/>
              </a:rPr>
              <a:t>Introduction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12333" y="3543863"/>
            <a:ext cx="951114" cy="102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9"/>
              </a:lnSpc>
            </a:pPr>
            <a:r>
              <a:rPr lang="en-US" sz="6896">
                <a:solidFill>
                  <a:srgbClr val="000000"/>
                </a:solidFill>
                <a:latin typeface="Glacial Indifference 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48452" y="3398685"/>
            <a:ext cx="1013762" cy="102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9"/>
              </a:lnSpc>
            </a:pPr>
            <a:r>
              <a:rPr lang="en-US" sz="6896">
                <a:solidFill>
                  <a:srgbClr val="000000"/>
                </a:solidFill>
                <a:latin typeface="Glacial Indifference Bold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27576" y="5173303"/>
            <a:ext cx="4255514" cy="503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3415">
                <a:solidFill>
                  <a:srgbClr val="000000"/>
                </a:solidFill>
                <a:latin typeface="Glacial Indifference Bold"/>
              </a:rPr>
              <a:t>Proposed System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357" y="2992870"/>
            <a:ext cx="2107066" cy="21070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908" y="2847692"/>
            <a:ext cx="2107066" cy="210706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006743" y="3398685"/>
            <a:ext cx="996696" cy="102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9"/>
              </a:lnSpc>
            </a:pPr>
            <a:r>
              <a:rPr lang="en-US" sz="6896">
                <a:solidFill>
                  <a:srgbClr val="000000"/>
                </a:solidFill>
                <a:latin typeface="Glacial Indifference Bold"/>
              </a:rPr>
              <a:t>02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800" y="2847692"/>
            <a:ext cx="2107066" cy="2107066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7259300" y="0"/>
            <a:ext cx="1028700" cy="10287000"/>
            <a:chOff x="0" y="0"/>
            <a:chExt cx="1371600" cy="1371600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371600" cy="13716000"/>
              <a:chOff x="0" y="0"/>
              <a:chExt cx="367802" cy="367801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67802" cy="3678018"/>
              </a:xfrm>
              <a:custGeom>
                <a:avLst/>
                <a:gdLst/>
                <a:ahLst/>
                <a:cxnLst/>
                <a:rect l="l" t="t" r="r" b="b"/>
                <a:pathLst>
                  <a:path w="367802" h="3678018">
                    <a:moveTo>
                      <a:pt x="0" y="0"/>
                    </a:moveTo>
                    <a:lnTo>
                      <a:pt x="367802" y="0"/>
                    </a:lnTo>
                    <a:lnTo>
                      <a:pt x="367802" y="3678018"/>
                    </a:lnTo>
                    <a:lnTo>
                      <a:pt x="0" y="3678018"/>
                    </a:lnTo>
                    <a:close/>
                  </a:path>
                </a:pathLst>
              </a:custGeom>
              <a:solidFill>
                <a:srgbClr val="03ADAD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12344400"/>
              <a:ext cx="1371600" cy="1371600"/>
              <a:chOff x="0" y="0"/>
              <a:chExt cx="1913890" cy="19138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6754" y="12626262"/>
              <a:ext cx="1324846" cy="807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A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574370" y="3398685"/>
            <a:ext cx="1114345" cy="102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9"/>
              </a:lnSpc>
            </a:pPr>
            <a:r>
              <a:rPr lang="en-US" sz="6896">
                <a:solidFill>
                  <a:srgbClr val="000000"/>
                </a:solidFill>
                <a:latin typeface="Glacial Indifference Bold"/>
              </a:rPr>
              <a:t>04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03786" y="5173303"/>
            <a:ext cx="4255514" cy="503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3415">
                <a:solidFill>
                  <a:srgbClr val="000000"/>
                </a:solidFill>
                <a:latin typeface="Glacial Indifference Bold"/>
              </a:rPr>
              <a:t>How It Works?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8010" y="2847399"/>
            <a:ext cx="2107066" cy="2107066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8458520" y="8570143"/>
            <a:ext cx="4255514" cy="503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3415">
                <a:solidFill>
                  <a:srgbClr val="000000"/>
                </a:solidFill>
                <a:latin typeface="Glacial Indifference Bold"/>
              </a:rPr>
              <a:t>Conclusion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538362" y="8570143"/>
            <a:ext cx="3674729" cy="503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3415">
                <a:solidFill>
                  <a:srgbClr val="000000"/>
                </a:solidFill>
                <a:latin typeface="Glacial Indifference Bold"/>
              </a:rPr>
              <a:t>Challenges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06416" y="6940703"/>
            <a:ext cx="1138621" cy="102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9"/>
              </a:lnSpc>
            </a:pPr>
            <a:r>
              <a:rPr lang="en-US" sz="6896">
                <a:solidFill>
                  <a:srgbClr val="000000"/>
                </a:solidFill>
                <a:latin typeface="Glacial Indifference Bold"/>
              </a:rPr>
              <a:t>05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193" y="6389710"/>
            <a:ext cx="2107066" cy="210706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2745" y="6244532"/>
            <a:ext cx="2107066" cy="210706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059070" y="6795525"/>
            <a:ext cx="1054416" cy="102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9"/>
              </a:lnSpc>
            </a:pPr>
            <a:r>
              <a:rPr lang="en-US" sz="6896">
                <a:solidFill>
                  <a:srgbClr val="000000"/>
                </a:solidFill>
                <a:latin typeface="Glacial Indifference Bold"/>
              </a:rPr>
              <a:t>06</a:t>
            </a:r>
          </a:p>
        </p:txBody>
      </p:sp>
    </p:spTree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386000" cy="386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954" y="9258300"/>
            <a:ext cx="16230346" cy="1028700"/>
            <a:chOff x="0" y="0"/>
            <a:chExt cx="30196459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96458" cy="1913890"/>
            </a:xfrm>
            <a:custGeom>
              <a:avLst/>
              <a:gdLst/>
              <a:ahLst/>
              <a:cxnLst/>
              <a:rect l="l" t="t" r="r" b="b"/>
              <a:pathLst>
                <a:path w="30196458" h="1913890">
                  <a:moveTo>
                    <a:pt x="0" y="0"/>
                  </a:moveTo>
                  <a:lnTo>
                    <a:pt x="30196458" y="0"/>
                  </a:lnTo>
                  <a:lnTo>
                    <a:pt x="3019645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749281" y="2446143"/>
            <a:ext cx="14659964" cy="60267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1" name="Group 11"/>
          <p:cNvGrpSpPr/>
          <p:nvPr/>
        </p:nvGrpSpPr>
        <p:grpSpPr>
          <a:xfrm>
            <a:off x="17411700" y="152400"/>
            <a:ext cx="1028700" cy="10287000"/>
            <a:chOff x="0" y="0"/>
            <a:chExt cx="386000" cy="386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17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83097" y="4268531"/>
            <a:ext cx="4336913" cy="3117845"/>
            <a:chOff x="0" y="0"/>
            <a:chExt cx="5782551" cy="4157127"/>
          </a:xfrm>
        </p:grpSpPr>
        <p:sp>
          <p:nvSpPr>
            <p:cNvPr id="18" name="Freeform 18"/>
            <p:cNvSpPr/>
            <p:nvPr/>
          </p:nvSpPr>
          <p:spPr>
            <a:xfrm>
              <a:off x="364801" y="0"/>
              <a:ext cx="5052948" cy="2333252"/>
            </a:xfrm>
            <a:custGeom>
              <a:avLst/>
              <a:gdLst/>
              <a:ahLst/>
              <a:cxnLst/>
              <a:rect l="l" t="t" r="r" b="b"/>
              <a:pathLst>
                <a:path w="5052948" h="2333252">
                  <a:moveTo>
                    <a:pt x="0" y="0"/>
                  </a:moveTo>
                  <a:lnTo>
                    <a:pt x="5052949" y="0"/>
                  </a:lnTo>
                  <a:lnTo>
                    <a:pt x="5052949" y="2333252"/>
                  </a:lnTo>
                  <a:lnTo>
                    <a:pt x="0" y="2333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571377"/>
              <a:ext cx="5782551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Arduino Nano</a:t>
              </a:r>
            </a:p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RP2040 Connect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61159" y="4123286"/>
            <a:ext cx="4336913" cy="2983851"/>
            <a:chOff x="0" y="0"/>
            <a:chExt cx="5782551" cy="3978467"/>
          </a:xfrm>
        </p:grpSpPr>
        <p:sp>
          <p:nvSpPr>
            <p:cNvPr id="21" name="Freeform 21"/>
            <p:cNvSpPr/>
            <p:nvPr/>
          </p:nvSpPr>
          <p:spPr>
            <a:xfrm>
              <a:off x="1614562" y="0"/>
              <a:ext cx="2553427" cy="2941992"/>
            </a:xfrm>
            <a:custGeom>
              <a:avLst/>
              <a:gdLst/>
              <a:ahLst/>
              <a:cxnLst/>
              <a:rect l="l" t="t" r="r" b="b"/>
              <a:pathLst>
                <a:path w="2553427" h="2941992">
                  <a:moveTo>
                    <a:pt x="0" y="0"/>
                  </a:moveTo>
                  <a:lnTo>
                    <a:pt x="2553427" y="0"/>
                  </a:lnTo>
                  <a:lnTo>
                    <a:pt x="2553427" y="2941992"/>
                  </a:lnTo>
                  <a:lnTo>
                    <a:pt x="0" y="2941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3180117"/>
              <a:ext cx="5782551" cy="79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Pulse Sensor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79600" y="599691"/>
            <a:ext cx="5683637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04. How It Works?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28790" y="1451440"/>
            <a:ext cx="15067578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95"/>
              </a:lnSpc>
            </a:pPr>
            <a:r>
              <a:rPr lang="en-US" sz="5900">
                <a:solidFill>
                  <a:srgbClr val="000000"/>
                </a:solidFill>
                <a:latin typeface="Glacial Indifference Bold"/>
              </a:rPr>
              <a:t>Hardware Components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2072332" y="3468590"/>
            <a:ext cx="4336913" cy="4163575"/>
            <a:chOff x="0" y="0"/>
            <a:chExt cx="5782551" cy="5551433"/>
          </a:xfrm>
        </p:grpSpPr>
        <p:sp>
          <p:nvSpPr>
            <p:cNvPr id="26" name="Freeform 26"/>
            <p:cNvSpPr/>
            <p:nvPr/>
          </p:nvSpPr>
          <p:spPr>
            <a:xfrm>
              <a:off x="842120" y="0"/>
              <a:ext cx="4098310" cy="3727558"/>
            </a:xfrm>
            <a:custGeom>
              <a:avLst/>
              <a:gdLst/>
              <a:ahLst/>
              <a:cxnLst/>
              <a:rect l="l" t="t" r="r" b="b"/>
              <a:pathLst>
                <a:path w="4098310" h="3727558">
                  <a:moveTo>
                    <a:pt x="0" y="0"/>
                  </a:moveTo>
                  <a:lnTo>
                    <a:pt x="4098310" y="0"/>
                  </a:lnTo>
                  <a:lnTo>
                    <a:pt x="4098310" y="3727558"/>
                  </a:lnTo>
                  <a:lnTo>
                    <a:pt x="0" y="3727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3965683"/>
              <a:ext cx="5782551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Heart Monitor Sensor</a:t>
              </a:r>
            </a:p>
          </p:txBody>
        </p:sp>
      </p:grpSp>
    </p:spTree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386000" cy="386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954" y="9258300"/>
            <a:ext cx="16230346" cy="1028700"/>
            <a:chOff x="0" y="0"/>
            <a:chExt cx="30196459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96458" cy="1913890"/>
            </a:xfrm>
            <a:custGeom>
              <a:avLst/>
              <a:gdLst/>
              <a:ahLst/>
              <a:cxnLst/>
              <a:rect l="l" t="t" r="r" b="b"/>
              <a:pathLst>
                <a:path w="30196458" h="1913890">
                  <a:moveTo>
                    <a:pt x="0" y="0"/>
                  </a:moveTo>
                  <a:lnTo>
                    <a:pt x="30196458" y="0"/>
                  </a:lnTo>
                  <a:lnTo>
                    <a:pt x="3019645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749281" y="2446143"/>
            <a:ext cx="14659964" cy="60267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1" name="Group 11"/>
          <p:cNvGrpSpPr/>
          <p:nvPr/>
        </p:nvGrpSpPr>
        <p:grpSpPr>
          <a:xfrm>
            <a:off x="17411700" y="152400"/>
            <a:ext cx="1028700" cy="10287000"/>
            <a:chOff x="0" y="0"/>
            <a:chExt cx="386000" cy="386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18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221418" y="3634521"/>
            <a:ext cx="4336913" cy="4248419"/>
            <a:chOff x="0" y="0"/>
            <a:chExt cx="5782551" cy="5664558"/>
          </a:xfrm>
        </p:grpSpPr>
        <p:sp>
          <p:nvSpPr>
            <p:cNvPr id="18" name="Freeform 18"/>
            <p:cNvSpPr/>
            <p:nvPr/>
          </p:nvSpPr>
          <p:spPr>
            <a:xfrm>
              <a:off x="530507" y="0"/>
              <a:ext cx="4721537" cy="4069283"/>
            </a:xfrm>
            <a:custGeom>
              <a:avLst/>
              <a:gdLst/>
              <a:ahLst/>
              <a:cxnLst/>
              <a:rect l="l" t="t" r="r" b="b"/>
              <a:pathLst>
                <a:path w="4721537" h="4069283">
                  <a:moveTo>
                    <a:pt x="0" y="0"/>
                  </a:moveTo>
                  <a:lnTo>
                    <a:pt x="4721537" y="0"/>
                  </a:lnTo>
                  <a:lnTo>
                    <a:pt x="4721537" y="4069283"/>
                  </a:lnTo>
                  <a:lnTo>
                    <a:pt x="0" y="4069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4078808"/>
              <a:ext cx="5782551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Breadboard Power Supply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8456" y="3719365"/>
            <a:ext cx="4336913" cy="3638547"/>
            <a:chOff x="0" y="0"/>
            <a:chExt cx="5782551" cy="4851396"/>
          </a:xfrm>
        </p:grpSpPr>
        <p:sp>
          <p:nvSpPr>
            <p:cNvPr id="21" name="Freeform 21"/>
            <p:cNvSpPr/>
            <p:nvPr/>
          </p:nvSpPr>
          <p:spPr>
            <a:xfrm>
              <a:off x="810574" y="0"/>
              <a:ext cx="3740839" cy="3740839"/>
            </a:xfrm>
            <a:custGeom>
              <a:avLst/>
              <a:gdLst/>
              <a:ahLst/>
              <a:cxnLst/>
              <a:rect l="l" t="t" r="r" b="b"/>
              <a:pathLst>
                <a:path w="3740839" h="3740839">
                  <a:moveTo>
                    <a:pt x="0" y="0"/>
                  </a:moveTo>
                  <a:lnTo>
                    <a:pt x="3740840" y="0"/>
                  </a:lnTo>
                  <a:lnTo>
                    <a:pt x="3740840" y="3740839"/>
                  </a:lnTo>
                  <a:lnTo>
                    <a:pt x="0" y="3740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4053046"/>
              <a:ext cx="5782551" cy="79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Buzzer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79600" y="599691"/>
            <a:ext cx="5683637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04. How It Works?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28790" y="1451440"/>
            <a:ext cx="15067578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95"/>
              </a:lnSpc>
            </a:pPr>
            <a:r>
              <a:rPr lang="en-US" sz="5900">
                <a:solidFill>
                  <a:srgbClr val="000000"/>
                </a:solidFill>
                <a:latin typeface="Glacial Indifference Bold"/>
              </a:rPr>
              <a:t>Hardware Components</a:t>
            </a:r>
          </a:p>
        </p:txBody>
      </p:sp>
    </p:spTree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386000" cy="386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954" y="9258300"/>
            <a:ext cx="16230346" cy="1028700"/>
            <a:chOff x="0" y="0"/>
            <a:chExt cx="30196459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96458" cy="1913890"/>
            </a:xfrm>
            <a:custGeom>
              <a:avLst/>
              <a:gdLst/>
              <a:ahLst/>
              <a:cxnLst/>
              <a:rect l="l" t="t" r="r" b="b"/>
              <a:pathLst>
                <a:path w="30196458" h="1913890">
                  <a:moveTo>
                    <a:pt x="0" y="0"/>
                  </a:moveTo>
                  <a:lnTo>
                    <a:pt x="30196458" y="0"/>
                  </a:lnTo>
                  <a:lnTo>
                    <a:pt x="3019645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2132791" y="2259161"/>
            <a:ext cx="3139544" cy="0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1" name="Group 11"/>
          <p:cNvGrpSpPr/>
          <p:nvPr/>
        </p:nvGrpSpPr>
        <p:grpSpPr>
          <a:xfrm>
            <a:off x="17411700" y="152400"/>
            <a:ext cx="1028700" cy="10287000"/>
            <a:chOff x="0" y="0"/>
            <a:chExt cx="386000" cy="386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19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38658" y="3078202"/>
            <a:ext cx="4336913" cy="4435396"/>
            <a:chOff x="0" y="0"/>
            <a:chExt cx="5782551" cy="5913862"/>
          </a:xfrm>
        </p:grpSpPr>
        <p:sp>
          <p:nvSpPr>
            <p:cNvPr id="18" name="Freeform 18"/>
            <p:cNvSpPr/>
            <p:nvPr/>
          </p:nvSpPr>
          <p:spPr>
            <a:xfrm>
              <a:off x="333163" y="0"/>
              <a:ext cx="5116224" cy="5116224"/>
            </a:xfrm>
            <a:custGeom>
              <a:avLst/>
              <a:gdLst/>
              <a:ahLst/>
              <a:cxnLst/>
              <a:rect l="l" t="t" r="r" b="b"/>
              <a:pathLst>
                <a:path w="5116224" h="5116224">
                  <a:moveTo>
                    <a:pt x="0" y="0"/>
                  </a:moveTo>
                  <a:lnTo>
                    <a:pt x="5116224" y="0"/>
                  </a:lnTo>
                  <a:lnTo>
                    <a:pt x="5116224" y="5116224"/>
                  </a:lnTo>
                  <a:lnTo>
                    <a:pt x="0" y="5116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4328111"/>
              <a:ext cx="5782551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>
                  <a:solidFill>
                    <a:srgbClr val="000000"/>
                  </a:solidFill>
                  <a:latin typeface="Glacial Indifference Bold"/>
                </a:rPr>
                <a:t>Breadboard Power Supply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79600" y="599691"/>
            <a:ext cx="5683637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04. How It Works?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28790" y="1451440"/>
            <a:ext cx="15067578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95"/>
              </a:lnSpc>
            </a:pPr>
            <a:r>
              <a:rPr lang="en-US" sz="5900">
                <a:solidFill>
                  <a:srgbClr val="000000"/>
                </a:solidFill>
                <a:latin typeface="Glacial Indifference Bold"/>
              </a:rPr>
              <a:t>Software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462579" y="3078202"/>
            <a:ext cx="4336913" cy="4746770"/>
            <a:chOff x="0" y="0"/>
            <a:chExt cx="5782551" cy="6329026"/>
          </a:xfrm>
        </p:grpSpPr>
        <p:sp>
          <p:nvSpPr>
            <p:cNvPr id="23" name="Freeform 23"/>
            <p:cNvSpPr/>
            <p:nvPr/>
          </p:nvSpPr>
          <p:spPr>
            <a:xfrm>
              <a:off x="436280" y="0"/>
              <a:ext cx="4909990" cy="4909990"/>
            </a:xfrm>
            <a:custGeom>
              <a:avLst/>
              <a:gdLst/>
              <a:ahLst/>
              <a:cxnLst/>
              <a:rect l="l" t="t" r="r" b="b"/>
              <a:pathLst>
                <a:path w="4909990" h="4909990">
                  <a:moveTo>
                    <a:pt x="0" y="0"/>
                  </a:moveTo>
                  <a:lnTo>
                    <a:pt x="4909990" y="0"/>
                  </a:lnTo>
                  <a:lnTo>
                    <a:pt x="4909990" y="4909990"/>
                  </a:lnTo>
                  <a:lnTo>
                    <a:pt x="0" y="4909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743276"/>
              <a:ext cx="5782551" cy="15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5"/>
                </a:lnSpc>
              </a:pPr>
              <a:r>
                <a:rPr lang="en-US" sz="4030" u="sng">
                  <a:solidFill>
                    <a:srgbClr val="000000"/>
                  </a:solidFill>
                  <a:latin typeface="Glacial Indifference Bold"/>
                  <a:hlinkClick r:id="rId4" tooltip="https://www.twilio.com/en-us"/>
                </a:rPr>
                <a:t>Twilio</a:t>
              </a:r>
            </a:p>
            <a:p>
              <a:pPr algn="ctr">
                <a:lnSpc>
                  <a:spcPts val="4715"/>
                </a:lnSpc>
              </a:pPr>
              <a:endParaRPr lang="en-US" sz="4030" u="sng">
                <a:solidFill>
                  <a:srgbClr val="000000"/>
                </a:solidFill>
                <a:latin typeface="Glacial Indifference Bold"/>
                <a:hlinkClick r:id="rId4" tooltip="https://www.twilio.com/en-us"/>
              </a:endParaRPr>
            </a:p>
          </p:txBody>
        </p:sp>
      </p:grpSp>
    </p:spTree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386000" cy="386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954" y="9258300"/>
            <a:ext cx="16230346" cy="1028700"/>
            <a:chOff x="0" y="0"/>
            <a:chExt cx="30196459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96458" cy="1913890"/>
            </a:xfrm>
            <a:custGeom>
              <a:avLst/>
              <a:gdLst/>
              <a:ahLst/>
              <a:cxnLst/>
              <a:rect l="l" t="t" r="r" b="b"/>
              <a:pathLst>
                <a:path w="30196458" h="1913890">
                  <a:moveTo>
                    <a:pt x="0" y="0"/>
                  </a:moveTo>
                  <a:lnTo>
                    <a:pt x="30196458" y="0"/>
                  </a:lnTo>
                  <a:lnTo>
                    <a:pt x="3019645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2132791" y="2259161"/>
            <a:ext cx="3139544" cy="0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1" name="Group 11"/>
          <p:cNvGrpSpPr/>
          <p:nvPr/>
        </p:nvGrpSpPr>
        <p:grpSpPr>
          <a:xfrm>
            <a:off x="17411700" y="152400"/>
            <a:ext cx="1028700" cy="10287000"/>
            <a:chOff x="0" y="0"/>
            <a:chExt cx="386000" cy="386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20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8168136" y="0"/>
            <a:ext cx="9091164" cy="10281840"/>
          </a:xfrm>
          <a:custGeom>
            <a:avLst/>
            <a:gdLst/>
            <a:ahLst/>
            <a:cxnLst/>
            <a:rect l="l" t="t" r="r" b="b"/>
            <a:pathLst>
              <a:path w="9091164" h="10281840">
                <a:moveTo>
                  <a:pt x="0" y="0"/>
                </a:moveTo>
                <a:lnTo>
                  <a:pt x="9091164" y="0"/>
                </a:lnTo>
                <a:lnTo>
                  <a:pt x="9091164" y="10281840"/>
                </a:lnTo>
                <a:lnTo>
                  <a:pt x="0" y="1028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18" name="TextBox 18"/>
          <p:cNvSpPr txBox="1"/>
          <p:nvPr/>
        </p:nvSpPr>
        <p:spPr>
          <a:xfrm>
            <a:off x="1379600" y="599691"/>
            <a:ext cx="5683637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04. How It Works?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28790" y="1451440"/>
            <a:ext cx="15067578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95"/>
              </a:lnSpc>
            </a:pPr>
            <a:r>
              <a:rPr lang="en-US" sz="5900">
                <a:solidFill>
                  <a:srgbClr val="000000"/>
                </a:solidFill>
                <a:latin typeface="Glacial Indifference Bold"/>
              </a:rPr>
              <a:t>Overall Pricing</a:t>
            </a:r>
          </a:p>
        </p:txBody>
      </p:sp>
    </p:spTree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386000" cy="386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954" y="9258300"/>
            <a:ext cx="16230346" cy="1028700"/>
            <a:chOff x="0" y="0"/>
            <a:chExt cx="30196459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96458" cy="1913890"/>
            </a:xfrm>
            <a:custGeom>
              <a:avLst/>
              <a:gdLst/>
              <a:ahLst/>
              <a:cxnLst/>
              <a:rect l="l" t="t" r="r" b="b"/>
              <a:pathLst>
                <a:path w="30196458" h="1913890">
                  <a:moveTo>
                    <a:pt x="0" y="0"/>
                  </a:moveTo>
                  <a:lnTo>
                    <a:pt x="30196458" y="0"/>
                  </a:lnTo>
                  <a:lnTo>
                    <a:pt x="3019645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411700" y="152400"/>
            <a:ext cx="1028700" cy="10287000"/>
            <a:chOff x="0" y="0"/>
            <a:chExt cx="386000" cy="386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21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2027181" y="1491235"/>
            <a:ext cx="14641251" cy="8795765"/>
          </a:xfrm>
          <a:custGeom>
            <a:avLst/>
            <a:gdLst/>
            <a:ahLst/>
            <a:cxnLst/>
            <a:rect l="l" t="t" r="r" b="b"/>
            <a:pathLst>
              <a:path w="14641251" h="8795765">
                <a:moveTo>
                  <a:pt x="0" y="0"/>
                </a:moveTo>
                <a:lnTo>
                  <a:pt x="14641251" y="0"/>
                </a:lnTo>
                <a:lnTo>
                  <a:pt x="14641251" y="8795765"/>
                </a:lnTo>
                <a:lnTo>
                  <a:pt x="0" y="8795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17" name="TextBox 17"/>
          <p:cNvSpPr txBox="1"/>
          <p:nvPr/>
        </p:nvSpPr>
        <p:spPr>
          <a:xfrm>
            <a:off x="1814018" y="590166"/>
            <a:ext cx="15067578" cy="617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20"/>
              </a:lnSpc>
            </a:pPr>
            <a:r>
              <a:rPr lang="en-US" sz="4400">
                <a:solidFill>
                  <a:srgbClr val="000000"/>
                </a:solidFill>
                <a:latin typeface="Glacial Indifference Bold"/>
              </a:rPr>
              <a:t>Overview of System Architecture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9600" y="599691"/>
            <a:ext cx="5683637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04. How It Works?</a:t>
            </a:r>
          </a:p>
        </p:txBody>
      </p:sp>
    </p:spTree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6230346" cy="1028700"/>
            <a:chOff x="0" y="0"/>
            <a:chExt cx="3019645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196458" cy="1913890"/>
            </a:xfrm>
            <a:custGeom>
              <a:avLst/>
              <a:gdLst/>
              <a:ahLst/>
              <a:cxnLst/>
              <a:rect l="l" t="t" r="r" b="b"/>
              <a:pathLst>
                <a:path w="30196458" h="1913890">
                  <a:moveTo>
                    <a:pt x="0" y="0"/>
                  </a:moveTo>
                  <a:lnTo>
                    <a:pt x="30196458" y="0"/>
                  </a:lnTo>
                  <a:lnTo>
                    <a:pt x="3019645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22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954" y="1392358"/>
            <a:ext cx="10487923" cy="7865942"/>
          </a:xfrm>
          <a:custGeom>
            <a:avLst/>
            <a:gdLst/>
            <a:ahLst/>
            <a:cxnLst/>
            <a:rect l="l" t="t" r="r" b="b"/>
            <a:pathLst>
              <a:path w="10487923" h="7865942">
                <a:moveTo>
                  <a:pt x="0" y="0"/>
                </a:moveTo>
                <a:lnTo>
                  <a:pt x="10487923" y="0"/>
                </a:lnTo>
                <a:lnTo>
                  <a:pt x="10487923" y="7865942"/>
                </a:lnTo>
                <a:lnTo>
                  <a:pt x="0" y="78659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13" name="Freeform 13"/>
          <p:cNvSpPr/>
          <p:nvPr/>
        </p:nvSpPr>
        <p:spPr>
          <a:xfrm>
            <a:off x="11516877" y="1392358"/>
            <a:ext cx="6771123" cy="7865942"/>
          </a:xfrm>
          <a:custGeom>
            <a:avLst/>
            <a:gdLst/>
            <a:ahLst/>
            <a:cxnLst/>
            <a:rect l="l" t="t" r="r" b="b"/>
            <a:pathLst>
              <a:path w="6771123" h="7865942">
                <a:moveTo>
                  <a:pt x="0" y="0"/>
                </a:moveTo>
                <a:lnTo>
                  <a:pt x="6771123" y="0"/>
                </a:lnTo>
                <a:lnTo>
                  <a:pt x="6771123" y="7865942"/>
                </a:lnTo>
                <a:lnTo>
                  <a:pt x="0" y="7865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2" r="-3342"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14" name="TextBox 14"/>
          <p:cNvSpPr txBox="1"/>
          <p:nvPr/>
        </p:nvSpPr>
        <p:spPr>
          <a:xfrm>
            <a:off x="1814018" y="590166"/>
            <a:ext cx="15067578" cy="617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20"/>
              </a:lnSpc>
            </a:pPr>
            <a:r>
              <a:rPr lang="en-US" sz="4400">
                <a:solidFill>
                  <a:srgbClr val="000000"/>
                </a:solidFill>
                <a:latin typeface="Glacial Indifference Bold"/>
              </a:rPr>
              <a:t>Overview of System Architecture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9600" y="599691"/>
            <a:ext cx="5683637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04. How It Works?</a:t>
            </a:r>
          </a:p>
        </p:txBody>
      </p:sp>
    </p:spTree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6230346" cy="1028700"/>
            <a:chOff x="0" y="0"/>
            <a:chExt cx="3019645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196458" cy="1913890"/>
            </a:xfrm>
            <a:custGeom>
              <a:avLst/>
              <a:gdLst/>
              <a:ahLst/>
              <a:cxnLst/>
              <a:rect l="l" t="t" r="r" b="b"/>
              <a:pathLst>
                <a:path w="30196458" h="1913890">
                  <a:moveTo>
                    <a:pt x="0" y="0"/>
                  </a:moveTo>
                  <a:lnTo>
                    <a:pt x="30196458" y="0"/>
                  </a:lnTo>
                  <a:lnTo>
                    <a:pt x="3019645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9258300"/>
            <a:ext cx="1028700" cy="1028700"/>
            <a:chOff x="0" y="0"/>
            <a:chExt cx="1371600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1913890" cy="19138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6754" y="281862"/>
              <a:ext cx="1324846" cy="807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24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957163" y="0"/>
            <a:ext cx="10330837" cy="10287000"/>
          </a:xfrm>
          <a:custGeom>
            <a:avLst/>
            <a:gdLst/>
            <a:ahLst/>
            <a:cxnLst/>
            <a:rect l="l" t="t" r="r" b="b"/>
            <a:pathLst>
              <a:path w="10330837" h="10287000">
                <a:moveTo>
                  <a:pt x="0" y="0"/>
                </a:moveTo>
                <a:lnTo>
                  <a:pt x="10330837" y="0"/>
                </a:lnTo>
                <a:lnTo>
                  <a:pt x="103308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13" name="TextBox 13"/>
          <p:cNvSpPr txBox="1"/>
          <p:nvPr/>
        </p:nvSpPr>
        <p:spPr>
          <a:xfrm>
            <a:off x="1379600" y="1694411"/>
            <a:ext cx="6577564" cy="1779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4400">
                <a:solidFill>
                  <a:srgbClr val="000000"/>
                </a:solidFill>
                <a:latin typeface="Glacial Indifference Bold"/>
              </a:rPr>
              <a:t>Overview of System Architecture</a:t>
            </a:r>
          </a:p>
          <a:p>
            <a:pPr>
              <a:lnSpc>
                <a:spcPts val="4620"/>
              </a:lnSpc>
            </a:pPr>
            <a:endParaRPr lang="en-US" sz="4400">
              <a:solidFill>
                <a:srgbClr val="000000"/>
              </a:solidFill>
              <a:latin typeface="Glacial Indifferenc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79600" y="599691"/>
            <a:ext cx="5683637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04. How It Works?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6579" y="8304690"/>
            <a:ext cx="6928209" cy="617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400">
                <a:solidFill>
                  <a:srgbClr val="000000"/>
                </a:solidFill>
                <a:latin typeface="Glacial Indifference Bold"/>
              </a:rPr>
              <a:t>Arduino Cloud Dashboard</a:t>
            </a:r>
          </a:p>
        </p:txBody>
      </p:sp>
    </p:spTree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36169" y="4703630"/>
            <a:ext cx="3602973" cy="5143500"/>
            <a:chOff x="0" y="0"/>
            <a:chExt cx="8386059" cy="119716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86059" cy="11971695"/>
            </a:xfrm>
            <a:custGeom>
              <a:avLst/>
              <a:gdLst/>
              <a:ahLst/>
              <a:cxnLst/>
              <a:rect l="l" t="t" r="r" b="b"/>
              <a:pathLst>
                <a:path w="8386059" h="11971695">
                  <a:moveTo>
                    <a:pt x="0" y="0"/>
                  </a:moveTo>
                  <a:lnTo>
                    <a:pt x="8386059" y="0"/>
                  </a:lnTo>
                  <a:lnTo>
                    <a:pt x="8386059" y="11971695"/>
                  </a:lnTo>
                  <a:lnTo>
                    <a:pt x="0" y="11971695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7469" y="8035078"/>
            <a:ext cx="1028700" cy="1812051"/>
            <a:chOff x="0" y="0"/>
            <a:chExt cx="1078377" cy="18995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8377" cy="1899556"/>
            </a:xfrm>
            <a:custGeom>
              <a:avLst/>
              <a:gdLst/>
              <a:ahLst/>
              <a:cxnLst/>
              <a:rect l="l" t="t" r="r" b="b"/>
              <a:pathLst>
                <a:path w="1078377" h="1899556">
                  <a:moveTo>
                    <a:pt x="0" y="0"/>
                  </a:moveTo>
                  <a:lnTo>
                    <a:pt x="1078377" y="0"/>
                  </a:lnTo>
                  <a:lnTo>
                    <a:pt x="1078377" y="1899556"/>
                  </a:lnTo>
                  <a:lnTo>
                    <a:pt x="0" y="1899556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4" y="0"/>
            <a:ext cx="3935915" cy="5860083"/>
            <a:chOff x="0" y="0"/>
            <a:chExt cx="1605474" cy="23903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5474" cy="2390348"/>
            </a:xfrm>
            <a:custGeom>
              <a:avLst/>
              <a:gdLst/>
              <a:ahLst/>
              <a:cxnLst/>
              <a:rect l="l" t="t" r="r" b="b"/>
              <a:pathLst>
                <a:path w="1605474" h="2390348">
                  <a:moveTo>
                    <a:pt x="0" y="0"/>
                  </a:moveTo>
                  <a:lnTo>
                    <a:pt x="1605474" y="0"/>
                  </a:lnTo>
                  <a:lnTo>
                    <a:pt x="1605474" y="2390348"/>
                  </a:lnTo>
                  <a:lnTo>
                    <a:pt x="0" y="2390348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06231" y="3761164"/>
            <a:ext cx="9963453" cy="389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05. </a:t>
            </a:r>
          </a:p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Challenges and Futurework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954" y="791461"/>
            <a:ext cx="5573087" cy="8410183"/>
            <a:chOff x="0" y="0"/>
            <a:chExt cx="7430783" cy="1121357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50763" r="11961"/>
            <a:stretch>
              <a:fillRect/>
            </a:stretch>
          </p:blipFill>
          <p:spPr>
            <a:xfrm>
              <a:off x="0" y="0"/>
              <a:ext cx="7430783" cy="11213578"/>
            </a:xfrm>
            <a:prstGeom prst="rect">
              <a:avLst/>
            </a:prstGeom>
          </p:spPr>
        </p:pic>
      </p:grpSp>
      <p:sp>
        <p:nvSpPr>
          <p:cNvPr id="11" name="AutoShape 11"/>
          <p:cNvSpPr/>
          <p:nvPr/>
        </p:nvSpPr>
        <p:spPr>
          <a:xfrm flipV="1">
            <a:off x="7949081" y="7527792"/>
            <a:ext cx="9607665" cy="14288"/>
          </a:xfrm>
          <a:prstGeom prst="line">
            <a:avLst/>
          </a:prstGeom>
          <a:ln w="28575" cap="flat">
            <a:solidFill>
              <a:srgbClr val="F75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2" name="Group 12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24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144000" y="8911600"/>
            <a:ext cx="2338643" cy="2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5"/>
              </a:lnSpc>
            </a:pPr>
            <a:r>
              <a:rPr lang="en-US" sz="1774" spc="-31">
                <a:solidFill>
                  <a:srgbClr val="FDFDFD"/>
                </a:solidFill>
                <a:latin typeface="Glacial Indifference Bold"/>
              </a:rPr>
              <a:t>Pitch Deck By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9317227"/>
            <a:ext cx="2546036" cy="214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7"/>
              </a:lnSpc>
            </a:pPr>
            <a:r>
              <a:rPr lang="en-US" sz="1227" spc="-22">
                <a:solidFill>
                  <a:srgbClr val="FDFDFD"/>
                </a:solidFill>
                <a:latin typeface="Blinker"/>
              </a:rPr>
              <a:t>Fauget Capital Technology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3015" y="9877425"/>
            <a:ext cx="4157610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000" spc="-36">
                <a:solidFill>
                  <a:srgbClr val="000000"/>
                </a:solidFill>
                <a:latin typeface="Blinker"/>
              </a:rPr>
              <a:t>Photo by </a:t>
            </a:r>
            <a:r>
              <a:rPr lang="en-US" sz="2000" u="sng" spc="-36">
                <a:solidFill>
                  <a:srgbClr val="000000"/>
                </a:solidFill>
                <a:latin typeface="Blinker"/>
                <a:hlinkClick r:id="rId3" tooltip="https://unsplash.com/@tateisimikito?utm_content=creditCopyText&amp;utm_medium=referral&amp;utm_source=unsplash"/>
              </a:rPr>
              <a:t>Jukan Tateisi</a:t>
            </a:r>
            <a:r>
              <a:rPr lang="en-US" sz="2000" spc="-36">
                <a:solidFill>
                  <a:srgbClr val="000000"/>
                </a:solidFill>
                <a:latin typeface="Blinker"/>
              </a:rPr>
              <a:t> on </a:t>
            </a:r>
            <a:r>
              <a:rPr lang="en-US" sz="2000" u="sng" spc="-36">
                <a:solidFill>
                  <a:srgbClr val="000000"/>
                </a:solidFill>
                <a:latin typeface="Blinker"/>
                <a:hlinkClick r:id="rId4" tooltip="https://unsplash.com/photos/toddlers-standing-in-front-of-beige-concrete-stair-bJhT_8nbUA0?utm_content=creditCopyText&amp;utm_medium=referral&amp;utm_source=unsplash"/>
              </a:rPr>
              <a:t>Unsplash</a:t>
            </a:r>
          </a:p>
        </p:txBody>
      </p:sp>
    </p:spTree>
  </p:cSld>
  <p:clrMapOvr>
    <a:masterClrMapping/>
  </p:clrMapOvr>
  <p:transition spd="med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900160" y="1394290"/>
            <a:ext cx="7552894" cy="89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24"/>
              </a:lnSpc>
            </a:pPr>
            <a:r>
              <a:rPr lang="en-US" sz="6499">
                <a:solidFill>
                  <a:srgbClr val="000000"/>
                </a:solidFill>
                <a:latin typeface="Glacial Indifference Bold"/>
              </a:rPr>
              <a:t>Challenges Faced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1651708" y="2289640"/>
            <a:ext cx="9029720" cy="90379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25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79600" y="385134"/>
            <a:ext cx="8897755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05. Challenges and Futurework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29305" y="9628133"/>
            <a:ext cx="1082939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</a:pPr>
            <a:r>
              <a:rPr lang="en-US" sz="2499" spc="-44">
                <a:solidFill>
                  <a:srgbClr val="000000"/>
                </a:solidFill>
                <a:latin typeface="Blinker"/>
              </a:rPr>
              <a:t>CHARACTERISTIC FEATURES OF GENERIC IoT AND H-IoT as seen in [1]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29569" y="2922159"/>
            <a:ext cx="16037445" cy="1825807"/>
            <a:chOff x="0" y="0"/>
            <a:chExt cx="21383259" cy="24344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6304946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2574542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544174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991222" y="7505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991222" y="121720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194422" y="12873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733795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8180842" y="7632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8384042" y="13000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16568" y="473620"/>
              <a:ext cx="19175524" cy="978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000000"/>
                  </a:solidFill>
                  <a:latin typeface="Blinker"/>
                </a:rPr>
                <a:t>Reducing noise in ECG and pulse sensor readings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29569" y="5093553"/>
            <a:ext cx="16037445" cy="1825807"/>
            <a:chOff x="0" y="0"/>
            <a:chExt cx="21383259" cy="243440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6304946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2574542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544174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991222" y="7505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991222" y="121720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2194422" y="12873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8733795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8180842" y="7632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8384042" y="13000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77135" y="473075"/>
              <a:ext cx="20810123" cy="978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000000"/>
                  </a:solidFill>
                  <a:latin typeface="Blinker"/>
                </a:rPr>
                <a:t>High component costs from sourcing in the Kingdom of Bahrain.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79600" y="7190214"/>
            <a:ext cx="16037445" cy="1825807"/>
            <a:chOff x="0" y="0"/>
            <a:chExt cx="21383259" cy="243440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6304946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2574542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2544174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991222" y="7505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991222" y="121720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194422" y="12873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8733795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8180842" y="7632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8384042" y="13000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277135" y="473075"/>
              <a:ext cx="20810123" cy="978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000000"/>
                  </a:solidFill>
                  <a:latin typeface="Blinker"/>
                </a:rPr>
                <a:t>Data Privacy</a:t>
              </a:r>
            </a:p>
          </p:txBody>
        </p:sp>
      </p:grpSp>
    </p:spTree>
  </p:cSld>
  <p:clrMapOvr>
    <a:masterClrMapping/>
  </p:clrMapOvr>
  <p:transition spd="med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900160" y="1394290"/>
            <a:ext cx="10473759" cy="89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24"/>
              </a:lnSpc>
            </a:pPr>
            <a:r>
              <a:rPr lang="en-US" sz="6499">
                <a:solidFill>
                  <a:srgbClr val="000000"/>
                </a:solidFill>
                <a:latin typeface="Glacial Indifference Bold"/>
              </a:rPr>
              <a:t>Future Work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1651708" y="2289640"/>
            <a:ext cx="6784391" cy="90379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26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79600" y="385134"/>
            <a:ext cx="8897755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05. Challenges and Futurework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29305" y="9628133"/>
            <a:ext cx="1082939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</a:pPr>
            <a:r>
              <a:rPr lang="en-US" sz="2499" spc="-44">
                <a:solidFill>
                  <a:srgbClr val="000000"/>
                </a:solidFill>
                <a:latin typeface="Blinker"/>
              </a:rPr>
              <a:t>CHARACTERISTIC FEATURES OF GENERIC IoT AND H-IoT as seen in [1]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34332" y="3785844"/>
            <a:ext cx="16037445" cy="1869849"/>
            <a:chOff x="0" y="0"/>
            <a:chExt cx="21383259" cy="249313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6304946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2574542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544174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991222" y="7505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991222" y="121720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194422" y="12873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733795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8180842" y="7632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8384042" y="13000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16568" y="473620"/>
              <a:ext cx="19175524" cy="2019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000000"/>
                  </a:solidFill>
                  <a:latin typeface="Blinker"/>
                </a:rPr>
                <a:t>Integration of a temperature sensor and gas sensors </a:t>
              </a:r>
            </a:p>
            <a:p>
              <a:pPr algn="ctr">
                <a:lnSpc>
                  <a:spcPts val="6159"/>
                </a:lnSpc>
              </a:pPr>
              <a:endParaRPr lang="en-US" sz="4399">
                <a:solidFill>
                  <a:srgbClr val="000000"/>
                </a:solidFill>
                <a:latin typeface="Blinker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43857" y="6354601"/>
            <a:ext cx="16037445" cy="1825807"/>
            <a:chOff x="0" y="0"/>
            <a:chExt cx="21383259" cy="243440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6304946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2574542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544174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991222" y="7505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991222" y="121720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2194422" y="12873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8733795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8180842" y="7632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8384042" y="13000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77135" y="473075"/>
              <a:ext cx="20810123" cy="978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000000"/>
                  </a:solidFill>
                  <a:latin typeface="Blinker"/>
                </a:rPr>
                <a:t>Upgrading to wireless connectivity</a:t>
              </a:r>
            </a:p>
          </p:txBody>
        </p:sp>
      </p:grpSp>
    </p:spTree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36169" y="4703630"/>
            <a:ext cx="3602973" cy="5143500"/>
            <a:chOff x="0" y="0"/>
            <a:chExt cx="8386059" cy="119716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86059" cy="11971695"/>
            </a:xfrm>
            <a:custGeom>
              <a:avLst/>
              <a:gdLst/>
              <a:ahLst/>
              <a:cxnLst/>
              <a:rect l="l" t="t" r="r" b="b"/>
              <a:pathLst>
                <a:path w="8386059" h="11971695">
                  <a:moveTo>
                    <a:pt x="0" y="0"/>
                  </a:moveTo>
                  <a:lnTo>
                    <a:pt x="8386059" y="0"/>
                  </a:lnTo>
                  <a:lnTo>
                    <a:pt x="8386059" y="11971695"/>
                  </a:lnTo>
                  <a:lnTo>
                    <a:pt x="0" y="11971695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7469" y="8035078"/>
            <a:ext cx="1028700" cy="1812051"/>
            <a:chOff x="0" y="0"/>
            <a:chExt cx="1078377" cy="18995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8377" cy="1899556"/>
            </a:xfrm>
            <a:custGeom>
              <a:avLst/>
              <a:gdLst/>
              <a:ahLst/>
              <a:cxnLst/>
              <a:rect l="l" t="t" r="r" b="b"/>
              <a:pathLst>
                <a:path w="1078377" h="1899556">
                  <a:moveTo>
                    <a:pt x="0" y="0"/>
                  </a:moveTo>
                  <a:lnTo>
                    <a:pt x="1078377" y="0"/>
                  </a:lnTo>
                  <a:lnTo>
                    <a:pt x="1078377" y="1899556"/>
                  </a:lnTo>
                  <a:lnTo>
                    <a:pt x="0" y="1899556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4" y="0"/>
            <a:ext cx="3935915" cy="5860083"/>
            <a:chOff x="0" y="0"/>
            <a:chExt cx="1605474" cy="23903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5474" cy="2390348"/>
            </a:xfrm>
            <a:custGeom>
              <a:avLst/>
              <a:gdLst/>
              <a:ahLst/>
              <a:cxnLst/>
              <a:rect l="l" t="t" r="r" b="b"/>
              <a:pathLst>
                <a:path w="1605474" h="2390348">
                  <a:moveTo>
                    <a:pt x="0" y="0"/>
                  </a:moveTo>
                  <a:lnTo>
                    <a:pt x="1605474" y="0"/>
                  </a:lnTo>
                  <a:lnTo>
                    <a:pt x="1605474" y="2390348"/>
                  </a:lnTo>
                  <a:lnTo>
                    <a:pt x="0" y="2390348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06231" y="3761164"/>
            <a:ext cx="9963453" cy="261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01. </a:t>
            </a:r>
          </a:p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Introduction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954" y="791461"/>
            <a:ext cx="5573087" cy="8410183"/>
            <a:chOff x="0" y="0"/>
            <a:chExt cx="7430783" cy="1121357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300" r="300"/>
            <a:stretch>
              <a:fillRect/>
            </a:stretch>
          </p:blipFill>
          <p:spPr>
            <a:xfrm>
              <a:off x="0" y="0"/>
              <a:ext cx="7430783" cy="11213578"/>
            </a:xfrm>
            <a:prstGeom prst="rect">
              <a:avLst/>
            </a:prstGeom>
          </p:spPr>
        </p:pic>
      </p:grpSp>
      <p:sp>
        <p:nvSpPr>
          <p:cNvPr id="11" name="AutoShape 11"/>
          <p:cNvSpPr/>
          <p:nvPr/>
        </p:nvSpPr>
        <p:spPr>
          <a:xfrm flipV="1">
            <a:off x="7949081" y="6374816"/>
            <a:ext cx="9607665" cy="14288"/>
          </a:xfrm>
          <a:prstGeom prst="line">
            <a:avLst/>
          </a:prstGeom>
          <a:ln w="28575" cap="flat">
            <a:solidFill>
              <a:srgbClr val="F75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2" name="Group 12"/>
          <p:cNvGrpSpPr/>
          <p:nvPr/>
        </p:nvGrpSpPr>
        <p:grpSpPr>
          <a:xfrm>
            <a:off x="17259300" y="9258300"/>
            <a:ext cx="1028700" cy="1028700"/>
            <a:chOff x="0" y="0"/>
            <a:chExt cx="1371600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1913890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6754" y="281862"/>
              <a:ext cx="1324846" cy="807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1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144000" y="8911600"/>
            <a:ext cx="2338643" cy="2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5"/>
              </a:lnSpc>
            </a:pPr>
            <a:r>
              <a:rPr lang="en-US" sz="1774" spc="-31">
                <a:solidFill>
                  <a:srgbClr val="FDFDFD"/>
                </a:solidFill>
                <a:latin typeface="Glacial Indifference Bold"/>
              </a:rPr>
              <a:t>Pitch Deck By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9317227"/>
            <a:ext cx="2546036" cy="214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7"/>
              </a:lnSpc>
            </a:pPr>
            <a:r>
              <a:rPr lang="en-US" sz="1227" spc="-22">
                <a:solidFill>
                  <a:srgbClr val="FDFDFD"/>
                </a:solidFill>
                <a:latin typeface="Blinker"/>
              </a:rPr>
              <a:t>Fauget Capital Technology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9393" y="9867900"/>
            <a:ext cx="5252210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000" spc="-36">
                <a:solidFill>
                  <a:srgbClr val="000000"/>
                </a:solidFill>
                <a:latin typeface="Blinker"/>
              </a:rPr>
              <a:t>Photo by </a:t>
            </a:r>
            <a:r>
              <a:rPr lang="en-US" sz="2000" u="sng" spc="-36">
                <a:solidFill>
                  <a:srgbClr val="000000"/>
                </a:solidFill>
                <a:latin typeface="Blinker"/>
                <a:hlinkClick r:id="rId3" tooltip="https://unsplash.com/@averey?utm_content=creditCopyText&amp;utm_medium=referral&amp;utm_source=unsplash"/>
              </a:rPr>
              <a:t>Robina Weermeijer</a:t>
            </a:r>
            <a:r>
              <a:rPr lang="en-US" sz="2000" spc="-36">
                <a:solidFill>
                  <a:srgbClr val="000000"/>
                </a:solidFill>
                <a:latin typeface="Blinker"/>
              </a:rPr>
              <a:t> on </a:t>
            </a:r>
            <a:r>
              <a:rPr lang="en-US" sz="2000" u="sng" spc="-36">
                <a:solidFill>
                  <a:srgbClr val="000000"/>
                </a:solidFill>
                <a:latin typeface="Blinker"/>
                <a:hlinkClick r:id="rId4" tooltip="https://unsplash.com/photos/orange-heart-decor-NIuGLCC7q54?utm_content=creditCopyText&amp;utm_medium=referral&amp;utm_source=unsplash"/>
              </a:rPr>
              <a:t>Unsplash</a:t>
            </a:r>
          </a:p>
        </p:txBody>
      </p:sp>
    </p:spTree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36169" y="4703630"/>
            <a:ext cx="3602973" cy="5143500"/>
            <a:chOff x="0" y="0"/>
            <a:chExt cx="8386059" cy="119716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86059" cy="11971695"/>
            </a:xfrm>
            <a:custGeom>
              <a:avLst/>
              <a:gdLst/>
              <a:ahLst/>
              <a:cxnLst/>
              <a:rect l="l" t="t" r="r" b="b"/>
              <a:pathLst>
                <a:path w="8386059" h="11971695">
                  <a:moveTo>
                    <a:pt x="0" y="0"/>
                  </a:moveTo>
                  <a:lnTo>
                    <a:pt x="8386059" y="0"/>
                  </a:lnTo>
                  <a:lnTo>
                    <a:pt x="8386059" y="11971695"/>
                  </a:lnTo>
                  <a:lnTo>
                    <a:pt x="0" y="11971695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7469" y="8035078"/>
            <a:ext cx="1028700" cy="1812051"/>
            <a:chOff x="0" y="0"/>
            <a:chExt cx="1078377" cy="18995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8377" cy="1899556"/>
            </a:xfrm>
            <a:custGeom>
              <a:avLst/>
              <a:gdLst/>
              <a:ahLst/>
              <a:cxnLst/>
              <a:rect l="l" t="t" r="r" b="b"/>
              <a:pathLst>
                <a:path w="1078377" h="1899556">
                  <a:moveTo>
                    <a:pt x="0" y="0"/>
                  </a:moveTo>
                  <a:lnTo>
                    <a:pt x="1078377" y="0"/>
                  </a:lnTo>
                  <a:lnTo>
                    <a:pt x="1078377" y="1899556"/>
                  </a:lnTo>
                  <a:lnTo>
                    <a:pt x="0" y="1899556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4" y="0"/>
            <a:ext cx="3935915" cy="5860083"/>
            <a:chOff x="0" y="0"/>
            <a:chExt cx="1605474" cy="23903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5474" cy="2390348"/>
            </a:xfrm>
            <a:custGeom>
              <a:avLst/>
              <a:gdLst/>
              <a:ahLst/>
              <a:cxnLst/>
              <a:rect l="l" t="t" r="r" b="b"/>
              <a:pathLst>
                <a:path w="1605474" h="2390348">
                  <a:moveTo>
                    <a:pt x="0" y="0"/>
                  </a:moveTo>
                  <a:lnTo>
                    <a:pt x="1605474" y="0"/>
                  </a:lnTo>
                  <a:lnTo>
                    <a:pt x="1605474" y="2390348"/>
                  </a:lnTo>
                  <a:lnTo>
                    <a:pt x="0" y="2390348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06231" y="3761164"/>
            <a:ext cx="9963453" cy="261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06. </a:t>
            </a:r>
          </a:p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Conclusion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954" y="791461"/>
            <a:ext cx="5573087" cy="8410183"/>
            <a:chOff x="0" y="0"/>
            <a:chExt cx="7430783" cy="1121357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300" r="300"/>
            <a:stretch>
              <a:fillRect/>
            </a:stretch>
          </p:blipFill>
          <p:spPr>
            <a:xfrm>
              <a:off x="0" y="0"/>
              <a:ext cx="7430783" cy="11213578"/>
            </a:xfrm>
            <a:prstGeom prst="rect">
              <a:avLst/>
            </a:prstGeom>
          </p:spPr>
        </p:pic>
      </p:grpSp>
      <p:sp>
        <p:nvSpPr>
          <p:cNvPr id="11" name="AutoShape 11"/>
          <p:cNvSpPr/>
          <p:nvPr/>
        </p:nvSpPr>
        <p:spPr>
          <a:xfrm flipV="1">
            <a:off x="7949081" y="6374816"/>
            <a:ext cx="9607665" cy="14288"/>
          </a:xfrm>
          <a:prstGeom prst="line">
            <a:avLst/>
          </a:prstGeom>
          <a:ln w="28575" cap="flat">
            <a:solidFill>
              <a:srgbClr val="F75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2" name="Group 12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27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144000" y="8911600"/>
            <a:ext cx="2338643" cy="2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5"/>
              </a:lnSpc>
            </a:pPr>
            <a:r>
              <a:rPr lang="en-US" sz="1774" spc="-31">
                <a:solidFill>
                  <a:srgbClr val="FDFDFD"/>
                </a:solidFill>
                <a:latin typeface="Glacial Indifference Bold"/>
              </a:rPr>
              <a:t>Pitch Deck By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9317227"/>
            <a:ext cx="2546036" cy="214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7"/>
              </a:lnSpc>
            </a:pPr>
            <a:r>
              <a:rPr lang="en-US" sz="1227" spc="-22">
                <a:solidFill>
                  <a:srgbClr val="FDFDFD"/>
                </a:solidFill>
                <a:latin typeface="Blinker"/>
              </a:rPr>
              <a:t>Fauget Capital Technology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85451" y="9915579"/>
            <a:ext cx="2872736" cy="34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000" spc="-36">
                <a:solidFill>
                  <a:srgbClr val="000000"/>
                </a:solidFill>
                <a:latin typeface="Blinker"/>
              </a:rPr>
              <a:t>https://unsplash.com</a:t>
            </a:r>
          </a:p>
        </p:txBody>
      </p:sp>
    </p:spTree>
  </p:cSld>
  <p:clrMapOvr>
    <a:masterClrMapping/>
  </p:clrMapOvr>
  <p:transition spd="med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386000" cy="386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954" y="9258300"/>
            <a:ext cx="16230346" cy="1028700"/>
            <a:chOff x="0" y="0"/>
            <a:chExt cx="30196459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96458" cy="1913890"/>
            </a:xfrm>
            <a:custGeom>
              <a:avLst/>
              <a:gdLst/>
              <a:ahLst/>
              <a:cxnLst/>
              <a:rect l="l" t="t" r="r" b="b"/>
              <a:pathLst>
                <a:path w="30196458" h="1913890">
                  <a:moveTo>
                    <a:pt x="0" y="0"/>
                  </a:moveTo>
                  <a:lnTo>
                    <a:pt x="30196458" y="0"/>
                  </a:lnTo>
                  <a:lnTo>
                    <a:pt x="3019645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411700" y="152400"/>
            <a:ext cx="1028700" cy="10287000"/>
            <a:chOff x="0" y="0"/>
            <a:chExt cx="386000" cy="386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79600" y="599691"/>
            <a:ext cx="5683637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05. Conclusion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5046" y="2192882"/>
            <a:ext cx="14777909" cy="631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Blinker Bold"/>
              </a:rPr>
              <a:t>Improved Quality of Life:</a:t>
            </a:r>
            <a:r>
              <a:rPr lang="en-US" sz="3999">
                <a:solidFill>
                  <a:srgbClr val="000000"/>
                </a:solidFill>
                <a:latin typeface="Blinker"/>
              </a:rPr>
              <a:t> Improved health management and life quality.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Blinker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Blinker Bold"/>
              </a:rPr>
              <a:t>So</a:t>
            </a:r>
            <a:r>
              <a:rPr lang="en-US" sz="3999">
                <a:solidFill>
                  <a:srgbClr val="000000"/>
                </a:solidFill>
                <a:latin typeface="Blinker Semi-Bold"/>
              </a:rPr>
              <a:t>phisticated System Features</a:t>
            </a:r>
            <a:r>
              <a:rPr lang="en-US" sz="3999">
                <a:solidFill>
                  <a:srgbClr val="000000"/>
                </a:solidFill>
                <a:latin typeface="Blinker"/>
              </a:rPr>
              <a:t>: Integration of ECG, pulse rate monitoring, and an Arduino cloud dashboard for accessible, real-time health data.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Blinker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Blinker Bold"/>
              </a:rPr>
              <a:t>User Feedback and System Adaptability</a:t>
            </a:r>
            <a:r>
              <a:rPr lang="en-US" sz="3999">
                <a:solidFill>
                  <a:srgbClr val="000000"/>
                </a:solidFill>
                <a:latin typeface="Blinker"/>
              </a:rPr>
              <a:t>: understanding of user needs and healthcare practices, guided by user feedback.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206384" y="1284753"/>
            <a:ext cx="4064796" cy="0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5" name="Group 15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28</a:t>
              </a:r>
            </a:p>
          </p:txBody>
        </p:sp>
      </p:grpSp>
    </p:spTree>
  </p:cSld>
  <p:clrMapOvr>
    <a:masterClrMapping/>
  </p:clrMapOvr>
  <p:transition spd="med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386000" cy="386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954" y="9258300"/>
            <a:ext cx="16230346" cy="1028700"/>
            <a:chOff x="0" y="0"/>
            <a:chExt cx="30196459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96458" cy="1913890"/>
            </a:xfrm>
            <a:custGeom>
              <a:avLst/>
              <a:gdLst/>
              <a:ahLst/>
              <a:cxnLst/>
              <a:rect l="l" t="t" r="r" b="b"/>
              <a:pathLst>
                <a:path w="30196458" h="1913890">
                  <a:moveTo>
                    <a:pt x="0" y="0"/>
                  </a:moveTo>
                  <a:lnTo>
                    <a:pt x="30196458" y="0"/>
                  </a:lnTo>
                  <a:lnTo>
                    <a:pt x="3019645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28790" y="1451440"/>
            <a:ext cx="15067578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95"/>
              </a:lnSpc>
            </a:pPr>
            <a:r>
              <a:rPr lang="en-US" sz="5900">
                <a:solidFill>
                  <a:srgbClr val="000000"/>
                </a:solidFill>
                <a:latin typeface="Glacial Indifference Bold"/>
              </a:rPr>
              <a:t>Reference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1682817" y="2273448"/>
            <a:ext cx="4181151" cy="0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2" name="Group 12"/>
          <p:cNvGrpSpPr/>
          <p:nvPr/>
        </p:nvGrpSpPr>
        <p:grpSpPr>
          <a:xfrm>
            <a:off x="17411700" y="152400"/>
            <a:ext cx="1028700" cy="10287000"/>
            <a:chOff x="0" y="0"/>
            <a:chExt cx="386000" cy="386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79600" y="599691"/>
            <a:ext cx="5683637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05. Conclusion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91883" y="2483023"/>
            <a:ext cx="14304488" cy="704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Blinker"/>
              </a:rPr>
              <a:t>M. I. Abdullah, L. Raya, M. A. A. Norazman and U. Suprihadi, ”Covid-19 Patient Health Monitoring System Using IoT,” in 2022 IEEE 13th Control and System Graduate Research Colloquium (IC- SGRC), Shah Alam, Malaysia, 2022, pp. 155-158, doi: 10.1109/ICS- GRC55096.2022.9845162. </a:t>
            </a:r>
          </a:p>
          <a:p>
            <a:pPr algn="just">
              <a:lnSpc>
                <a:spcPts val="4340"/>
              </a:lnSpc>
            </a:pPr>
            <a:endParaRPr lang="en-US" sz="3100">
              <a:solidFill>
                <a:srgbClr val="000000"/>
              </a:solidFill>
              <a:latin typeface="Blinker"/>
            </a:endParaRP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Blinker"/>
              </a:rPr>
              <a:t>A. I. Siam et al., “Portable and Real-Time IoT-Based Healthcare Monitoring System for Daily Medical Applications,” in IEEE Transactions on Computational Social Systems, vol. 10, no. 4, pp. 1629-1641, Aug. 2023, doi: 10.1109/TCSS.2022.3207562. </a:t>
            </a:r>
          </a:p>
          <a:p>
            <a:pPr algn="just">
              <a:lnSpc>
                <a:spcPts val="4340"/>
              </a:lnSpc>
            </a:pPr>
            <a:endParaRPr lang="en-US" sz="3100">
              <a:solidFill>
                <a:srgbClr val="000000"/>
              </a:solidFill>
              <a:latin typeface="Blinker"/>
            </a:endParaRP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Blinker"/>
              </a:rPr>
              <a:t>M. Al-rawashdeh, P. Keikhosrokiani, B. Belaton, M. Alawida, and A. Zwiri, “IOT adoption and application for Smart Healthcare: A systematic review,” Sensors, vol. 22, no. 14, p. 5377, 2022. doi:10.3390/s22145377 </a:t>
            </a:r>
          </a:p>
          <a:p>
            <a:pPr algn="just">
              <a:lnSpc>
                <a:spcPts val="4340"/>
              </a:lnSpc>
            </a:pPr>
            <a:endParaRPr lang="en-US" sz="3100">
              <a:solidFill>
                <a:srgbClr val="000000"/>
              </a:solidFill>
              <a:latin typeface="Blink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79600" y="2035924"/>
            <a:ext cx="549190" cy="5905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99"/>
              </a:lnSpc>
            </a:pPr>
            <a:r>
              <a:rPr lang="en-US" sz="3999">
                <a:solidFill>
                  <a:srgbClr val="000000"/>
                </a:solidFill>
                <a:latin typeface="Blinker"/>
              </a:rPr>
              <a:t>[1]</a:t>
            </a:r>
          </a:p>
          <a:p>
            <a:pPr>
              <a:lnSpc>
                <a:spcPts val="9999"/>
              </a:lnSpc>
            </a:pPr>
            <a:endParaRPr lang="en-US" sz="3999">
              <a:solidFill>
                <a:srgbClr val="000000"/>
              </a:solidFill>
              <a:latin typeface="Blinker"/>
            </a:endParaRPr>
          </a:p>
          <a:p>
            <a:pPr>
              <a:lnSpc>
                <a:spcPts val="1250"/>
              </a:lnSpc>
            </a:pPr>
            <a:endParaRPr lang="en-US" sz="3999">
              <a:solidFill>
                <a:srgbClr val="000000"/>
              </a:solidFill>
              <a:latin typeface="Blinker"/>
            </a:endParaRPr>
          </a:p>
          <a:p>
            <a:pPr>
              <a:lnSpc>
                <a:spcPts val="9999"/>
              </a:lnSpc>
            </a:pPr>
            <a:r>
              <a:rPr lang="en-US" sz="3999">
                <a:solidFill>
                  <a:srgbClr val="000000"/>
                </a:solidFill>
                <a:latin typeface="Blinker"/>
              </a:rPr>
              <a:t>[2]</a:t>
            </a:r>
          </a:p>
          <a:p>
            <a:pPr>
              <a:lnSpc>
                <a:spcPts val="6750"/>
              </a:lnSpc>
            </a:pPr>
            <a:endParaRPr lang="en-US" sz="3999">
              <a:solidFill>
                <a:srgbClr val="000000"/>
              </a:solidFill>
              <a:latin typeface="Blinker"/>
            </a:endParaRPr>
          </a:p>
          <a:p>
            <a:pPr>
              <a:lnSpc>
                <a:spcPts val="9999"/>
              </a:lnSpc>
            </a:pPr>
            <a:r>
              <a:rPr lang="en-US" sz="3999">
                <a:solidFill>
                  <a:srgbClr val="000000"/>
                </a:solidFill>
                <a:latin typeface="Blinker"/>
              </a:rPr>
              <a:t>[3]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29</a:t>
              </a:r>
            </a:p>
          </p:txBody>
        </p:sp>
      </p:grpSp>
    </p:spTree>
  </p:cSld>
  <p:clrMapOvr>
    <a:masterClrMapping/>
  </p:clrMapOvr>
  <p:transition spd="med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87793" y="3692356"/>
            <a:ext cx="1241664" cy="2902288"/>
            <a:chOff x="0" y="0"/>
            <a:chExt cx="347980" cy="8133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0" cy="813375"/>
            </a:xfrm>
            <a:custGeom>
              <a:avLst/>
              <a:gdLst/>
              <a:ahLst/>
              <a:cxnLst/>
              <a:rect l="l" t="t" r="r" b="b"/>
              <a:pathLst>
                <a:path w="347980" h="813375">
                  <a:moveTo>
                    <a:pt x="0" y="0"/>
                  </a:moveTo>
                  <a:lnTo>
                    <a:pt x="347980" y="0"/>
                  </a:lnTo>
                  <a:lnTo>
                    <a:pt x="347980" y="813375"/>
                  </a:lnTo>
                  <a:lnTo>
                    <a:pt x="0" y="813375"/>
                  </a:lnTo>
                  <a:close/>
                </a:path>
              </a:pathLst>
            </a:custGeom>
            <a:solidFill>
              <a:srgbClr val="D8E9A8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729457" y="-1167961"/>
            <a:ext cx="2862340" cy="13267411"/>
            <a:chOff x="0" y="0"/>
            <a:chExt cx="802179" cy="37182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2179" cy="3718231"/>
            </a:xfrm>
            <a:custGeom>
              <a:avLst/>
              <a:gdLst/>
              <a:ahLst/>
              <a:cxnLst/>
              <a:rect l="l" t="t" r="r" b="b"/>
              <a:pathLst>
                <a:path w="802179" h="3718231">
                  <a:moveTo>
                    <a:pt x="0" y="0"/>
                  </a:moveTo>
                  <a:lnTo>
                    <a:pt x="802179" y="0"/>
                  </a:lnTo>
                  <a:lnTo>
                    <a:pt x="802179" y="3718231"/>
                  </a:lnTo>
                  <a:lnTo>
                    <a:pt x="0" y="3718231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87793" y="-1506443"/>
            <a:ext cx="1241664" cy="5198799"/>
            <a:chOff x="0" y="0"/>
            <a:chExt cx="347980" cy="14569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7980" cy="1456979"/>
            </a:xfrm>
            <a:custGeom>
              <a:avLst/>
              <a:gdLst/>
              <a:ahLst/>
              <a:cxnLst/>
              <a:rect l="l" t="t" r="r" b="b"/>
              <a:pathLst>
                <a:path w="347980" h="1456979">
                  <a:moveTo>
                    <a:pt x="0" y="0"/>
                  </a:moveTo>
                  <a:lnTo>
                    <a:pt x="347980" y="0"/>
                  </a:lnTo>
                  <a:lnTo>
                    <a:pt x="347980" y="1456979"/>
                  </a:lnTo>
                  <a:lnTo>
                    <a:pt x="0" y="1456979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87793" y="6594644"/>
            <a:ext cx="1241664" cy="3832685"/>
            <a:chOff x="0" y="0"/>
            <a:chExt cx="1913890" cy="59076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5907666"/>
            </a:xfrm>
            <a:custGeom>
              <a:avLst/>
              <a:gdLst/>
              <a:ahLst/>
              <a:cxnLst/>
              <a:rect l="l" t="t" r="r" b="b"/>
              <a:pathLst>
                <a:path w="1913890" h="5907666">
                  <a:moveTo>
                    <a:pt x="0" y="0"/>
                  </a:moveTo>
                  <a:lnTo>
                    <a:pt x="1913890" y="0"/>
                  </a:lnTo>
                  <a:lnTo>
                    <a:pt x="1913890" y="5907666"/>
                  </a:lnTo>
                  <a:lnTo>
                    <a:pt x="0" y="5907666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-304817" y="8161492"/>
            <a:ext cx="10476870" cy="0"/>
          </a:xfrm>
          <a:prstGeom prst="line">
            <a:avLst/>
          </a:prstGeom>
          <a:ln w="19050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sp>
        <p:nvSpPr>
          <p:cNvPr id="11" name="Freeform 11"/>
          <p:cNvSpPr/>
          <p:nvPr/>
        </p:nvSpPr>
        <p:spPr>
          <a:xfrm>
            <a:off x="884916" y="6823466"/>
            <a:ext cx="495854" cy="412911"/>
          </a:xfrm>
          <a:custGeom>
            <a:avLst/>
            <a:gdLst/>
            <a:ahLst/>
            <a:cxnLst/>
            <a:rect l="l" t="t" r="r" b="b"/>
            <a:pathLst>
              <a:path w="495854" h="412911">
                <a:moveTo>
                  <a:pt x="0" y="0"/>
                </a:moveTo>
                <a:lnTo>
                  <a:pt x="495854" y="0"/>
                </a:lnTo>
                <a:lnTo>
                  <a:pt x="495854" y="412912"/>
                </a:lnTo>
                <a:lnTo>
                  <a:pt x="0" y="412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12" name="Freeform 12"/>
          <p:cNvSpPr/>
          <p:nvPr/>
        </p:nvSpPr>
        <p:spPr>
          <a:xfrm>
            <a:off x="995328" y="4743208"/>
            <a:ext cx="351230" cy="479346"/>
          </a:xfrm>
          <a:custGeom>
            <a:avLst/>
            <a:gdLst/>
            <a:ahLst/>
            <a:cxnLst/>
            <a:rect l="l" t="t" r="r" b="b"/>
            <a:pathLst>
              <a:path w="351230" h="479346">
                <a:moveTo>
                  <a:pt x="0" y="0"/>
                </a:moveTo>
                <a:lnTo>
                  <a:pt x="351230" y="0"/>
                </a:lnTo>
                <a:lnTo>
                  <a:pt x="351230" y="479346"/>
                </a:lnTo>
                <a:lnTo>
                  <a:pt x="0" y="479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13" name="TextBox 13"/>
          <p:cNvSpPr txBox="1"/>
          <p:nvPr/>
        </p:nvSpPr>
        <p:spPr>
          <a:xfrm>
            <a:off x="1028954" y="7364245"/>
            <a:ext cx="7924639" cy="406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5"/>
              </a:lnSpc>
              <a:spcBef>
                <a:spcPct val="0"/>
              </a:spcBef>
            </a:pPr>
            <a:r>
              <a:rPr lang="en-US" sz="2404">
                <a:solidFill>
                  <a:srgbClr val="000000"/>
                </a:solidFill>
                <a:latin typeface="Blinker"/>
              </a:rPr>
              <a:t>Professor, Telecommunications and Networks Engineering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101669"/>
            <a:ext cx="1059247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0"/>
              </a:lnSpc>
            </a:pPr>
            <a:r>
              <a:rPr lang="en-US" sz="12000">
                <a:solidFill>
                  <a:srgbClr val="000000"/>
                </a:solidFill>
                <a:latin typeface="Glacial Indifference Bold"/>
              </a:rPr>
              <a:t>Thank You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38556" y="6766316"/>
            <a:ext cx="8733498" cy="456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9"/>
              </a:lnSpc>
            </a:pPr>
            <a:r>
              <a:rPr lang="en-US" sz="2671">
                <a:solidFill>
                  <a:srgbClr val="000000"/>
                </a:solidFill>
                <a:latin typeface="Glacial Indifference"/>
              </a:rPr>
              <a:t>Submitted To:</a:t>
            </a:r>
            <a:r>
              <a:rPr lang="en-US" sz="2671">
                <a:solidFill>
                  <a:srgbClr val="000000"/>
                </a:solidFill>
                <a:latin typeface="Glacial Indifference Bold"/>
              </a:rPr>
              <a:t> Prof. Mohab Mangoud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954" y="8913967"/>
            <a:ext cx="2881413" cy="2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5"/>
              </a:lnSpc>
            </a:pPr>
            <a:r>
              <a:rPr lang="en-US" sz="1774" spc="-31">
                <a:solidFill>
                  <a:srgbClr val="000000"/>
                </a:solidFill>
                <a:latin typeface="Glacial Indifference Bold"/>
              </a:rPr>
              <a:t>EEM602 Project Seminar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8556" y="4686058"/>
            <a:ext cx="6322984" cy="45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9"/>
              </a:lnSpc>
            </a:pPr>
            <a:r>
              <a:rPr lang="en-US" sz="2671">
                <a:solidFill>
                  <a:srgbClr val="000000"/>
                </a:solidFill>
                <a:latin typeface="Glacial Indifference Bold"/>
              </a:rPr>
              <a:t>Mohamad Zafar Iqbal Badar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954" y="5283987"/>
            <a:ext cx="3277746" cy="406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5"/>
              </a:lnSpc>
            </a:pPr>
            <a:r>
              <a:rPr lang="en-US" sz="2404">
                <a:solidFill>
                  <a:srgbClr val="000000"/>
                </a:solidFill>
                <a:latin typeface="Blinker"/>
              </a:rPr>
              <a:t>Student Id: 20180910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5759878"/>
            <a:ext cx="4405066" cy="406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5"/>
              </a:lnSpc>
            </a:pPr>
            <a:r>
              <a:rPr lang="en-US" sz="2404">
                <a:solidFill>
                  <a:srgbClr val="000000"/>
                </a:solidFill>
                <a:latin typeface="Blinker"/>
              </a:rPr>
              <a:t>EEM 602 - Internet of Things</a:t>
            </a:r>
          </a:p>
        </p:txBody>
      </p:sp>
    </p:spTree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47463" y="3829600"/>
            <a:ext cx="6117382" cy="5428700"/>
            <a:chOff x="0" y="0"/>
            <a:chExt cx="2069337" cy="18363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9337" cy="1836375"/>
            </a:xfrm>
            <a:custGeom>
              <a:avLst/>
              <a:gdLst/>
              <a:ahLst/>
              <a:cxnLst/>
              <a:rect l="l" t="t" r="r" b="b"/>
              <a:pathLst>
                <a:path w="2069337" h="1836375">
                  <a:moveTo>
                    <a:pt x="0" y="0"/>
                  </a:moveTo>
                  <a:lnTo>
                    <a:pt x="2069337" y="0"/>
                  </a:lnTo>
                  <a:lnTo>
                    <a:pt x="2069337" y="1836375"/>
                  </a:lnTo>
                  <a:lnTo>
                    <a:pt x="0" y="1836375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852828" y="0"/>
            <a:ext cx="4406472" cy="3829600"/>
            <a:chOff x="0" y="0"/>
            <a:chExt cx="2253286" cy="19582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53286" cy="1958297"/>
            </a:xfrm>
            <a:custGeom>
              <a:avLst/>
              <a:gdLst/>
              <a:ahLst/>
              <a:cxnLst/>
              <a:rect l="l" t="t" r="r" b="b"/>
              <a:pathLst>
                <a:path w="2253286" h="1958297">
                  <a:moveTo>
                    <a:pt x="0" y="0"/>
                  </a:moveTo>
                  <a:lnTo>
                    <a:pt x="2253286" y="0"/>
                  </a:lnTo>
                  <a:lnTo>
                    <a:pt x="2253286" y="1958297"/>
                  </a:lnTo>
                  <a:lnTo>
                    <a:pt x="0" y="1958297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845742" y="1028700"/>
            <a:ext cx="6430528" cy="7200900"/>
            <a:chOff x="0" y="0"/>
            <a:chExt cx="8574038" cy="96012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7148" r="18693" b="4648"/>
            <a:stretch>
              <a:fillRect/>
            </a:stretch>
          </p:blipFill>
          <p:spPr>
            <a:xfrm>
              <a:off x="0" y="0"/>
              <a:ext cx="8574038" cy="96012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7259300" y="0"/>
            <a:ext cx="1028700" cy="10287000"/>
            <a:chOff x="0" y="0"/>
            <a:chExt cx="386000" cy="386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6000" cy="3860000"/>
            </a:xfrm>
            <a:custGeom>
              <a:avLst/>
              <a:gdLst/>
              <a:ahLst/>
              <a:cxnLst/>
              <a:rect l="l" t="t" r="r" b="b"/>
              <a:pathLst>
                <a:path w="386000" h="3860000">
                  <a:moveTo>
                    <a:pt x="0" y="0"/>
                  </a:moveTo>
                  <a:lnTo>
                    <a:pt x="386000" y="0"/>
                  </a:lnTo>
                  <a:lnTo>
                    <a:pt x="386000" y="3860000"/>
                  </a:lnTo>
                  <a:lnTo>
                    <a:pt x="0" y="3860000"/>
                  </a:lnTo>
                  <a:close/>
                </a:path>
              </a:pathLst>
            </a:custGeom>
            <a:solidFill>
              <a:srgbClr val="EAEBEA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45742" y="8229600"/>
            <a:ext cx="1028700" cy="1028700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12" name="AutoShape 12"/>
          <p:cNvSpPr/>
          <p:nvPr/>
        </p:nvSpPr>
        <p:spPr>
          <a:xfrm flipV="1">
            <a:off x="806705" y="2586539"/>
            <a:ext cx="7210458" cy="17732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sp>
        <p:nvSpPr>
          <p:cNvPr id="13" name="TextBox 13"/>
          <p:cNvSpPr txBox="1"/>
          <p:nvPr/>
        </p:nvSpPr>
        <p:spPr>
          <a:xfrm>
            <a:off x="806670" y="3173222"/>
            <a:ext cx="8337330" cy="5475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0540" lvl="1" indent="-370270" algn="just">
              <a:lnSpc>
                <a:spcPts val="4802"/>
              </a:lnSpc>
              <a:buFont typeface="Arial"/>
              <a:buChar char="•"/>
            </a:pPr>
            <a:r>
              <a:rPr lang="en-US" sz="3430">
                <a:solidFill>
                  <a:srgbClr val="000000"/>
                </a:solidFill>
                <a:latin typeface="Blinker"/>
              </a:rPr>
              <a:t>Health 4.0 evolution </a:t>
            </a:r>
          </a:p>
          <a:p>
            <a:pPr marL="1481079" lvl="2" indent="-493693" algn="just">
              <a:lnSpc>
                <a:spcPts val="4802"/>
              </a:lnSpc>
              <a:buFont typeface="Arial"/>
              <a:buChar char="⚬"/>
            </a:pPr>
            <a:r>
              <a:rPr lang="en-US" sz="3430">
                <a:solidFill>
                  <a:srgbClr val="000000"/>
                </a:solidFill>
                <a:latin typeface="Blinker"/>
              </a:rPr>
              <a:t> Internet of Medical Things (IoMT).</a:t>
            </a:r>
          </a:p>
          <a:p>
            <a:pPr marL="1481079" lvl="2" indent="-493693" algn="just">
              <a:lnSpc>
                <a:spcPts val="4802"/>
              </a:lnSpc>
              <a:buFont typeface="Arial"/>
              <a:buChar char="⚬"/>
            </a:pPr>
            <a:r>
              <a:rPr lang="en-US" sz="3430">
                <a:solidFill>
                  <a:srgbClr val="000000"/>
                </a:solidFill>
                <a:latin typeface="Blinker"/>
              </a:rPr>
              <a:t>Predictive and proactive healthcare</a:t>
            </a:r>
          </a:p>
          <a:p>
            <a:pPr algn="just">
              <a:lnSpc>
                <a:spcPts val="4802"/>
              </a:lnSpc>
            </a:pPr>
            <a:endParaRPr lang="en-US" sz="3430">
              <a:solidFill>
                <a:srgbClr val="000000"/>
              </a:solidFill>
              <a:latin typeface="Blinker"/>
            </a:endParaRPr>
          </a:p>
          <a:p>
            <a:pPr marL="740540" lvl="1" indent="-370270" algn="just">
              <a:lnSpc>
                <a:spcPts val="4802"/>
              </a:lnSpc>
              <a:buFont typeface="Arial"/>
              <a:buChar char="•"/>
            </a:pPr>
            <a:r>
              <a:rPr lang="en-US" sz="3430">
                <a:solidFill>
                  <a:srgbClr val="000000"/>
                </a:solidFill>
                <a:latin typeface="Blinker"/>
              </a:rPr>
              <a:t>Interconnected Network</a:t>
            </a:r>
          </a:p>
          <a:p>
            <a:pPr marL="1481079" lvl="2" indent="-493693" algn="just">
              <a:lnSpc>
                <a:spcPts val="4802"/>
              </a:lnSpc>
              <a:buFont typeface="Arial"/>
              <a:buChar char="⚬"/>
            </a:pPr>
            <a:r>
              <a:rPr lang="en-US" sz="3430">
                <a:solidFill>
                  <a:srgbClr val="000000"/>
                </a:solidFill>
                <a:latin typeface="Blinker"/>
              </a:rPr>
              <a:t>Artificial Intelligence</a:t>
            </a:r>
          </a:p>
          <a:p>
            <a:pPr marL="1481079" lvl="2" indent="-493693" algn="just">
              <a:lnSpc>
                <a:spcPts val="4802"/>
              </a:lnSpc>
              <a:buFont typeface="Arial"/>
              <a:buChar char="⚬"/>
            </a:pPr>
            <a:r>
              <a:rPr lang="en-US" sz="3430">
                <a:solidFill>
                  <a:srgbClr val="000000"/>
                </a:solidFill>
                <a:latin typeface="Blinker"/>
              </a:rPr>
              <a:t>Blockchain</a:t>
            </a:r>
          </a:p>
          <a:p>
            <a:pPr marL="1481079" lvl="2" indent="-493693" algn="just">
              <a:lnSpc>
                <a:spcPts val="4802"/>
              </a:lnSpc>
              <a:buFont typeface="Arial"/>
              <a:buChar char="⚬"/>
            </a:pPr>
            <a:r>
              <a:rPr lang="en-US" sz="3430">
                <a:solidFill>
                  <a:srgbClr val="000000"/>
                </a:solidFill>
                <a:latin typeface="Blinker"/>
              </a:rPr>
              <a:t>Big Data Analytics</a:t>
            </a:r>
          </a:p>
          <a:p>
            <a:pPr marL="1481079" lvl="2" indent="-493693" algn="just">
              <a:lnSpc>
                <a:spcPts val="4802"/>
              </a:lnSpc>
              <a:buFont typeface="Arial"/>
              <a:buChar char="⚬"/>
            </a:pPr>
            <a:r>
              <a:rPr lang="en-US" sz="3430">
                <a:solidFill>
                  <a:srgbClr val="000000"/>
                </a:solidFill>
                <a:latin typeface="Blinker"/>
              </a:rPr>
              <a:t>Internet of Things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6705" y="1306291"/>
            <a:ext cx="7210458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8000">
                <a:solidFill>
                  <a:srgbClr val="000000"/>
                </a:solidFill>
                <a:latin typeface="Glacial Indifference Bold"/>
              </a:rPr>
              <a:t>01. Introduction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7259300" y="9258300"/>
            <a:ext cx="1028700" cy="1028700"/>
            <a:chOff x="0" y="0"/>
            <a:chExt cx="1371600" cy="137160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371600" cy="1371600"/>
              <a:chOff x="0" y="0"/>
              <a:chExt cx="1913890" cy="191389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6754" y="281862"/>
              <a:ext cx="1324846" cy="807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2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624638" y="8553477"/>
            <a:ext cx="2872736" cy="34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000" spc="-36">
                <a:solidFill>
                  <a:srgbClr val="FDFDFD"/>
                </a:solidFill>
                <a:latin typeface="Blinker"/>
              </a:rPr>
              <a:t>https://unsplash.com</a:t>
            </a:r>
          </a:p>
        </p:txBody>
      </p:sp>
    </p:spTree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BH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</p:spPr>
          <p:txBody>
            <a:bodyPr/>
            <a:lstStyle/>
            <a:p>
              <a:endParaRPr lang="en-B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10010" y="1595536"/>
            <a:ext cx="16049290" cy="674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4"/>
              </a:lnSpc>
            </a:pPr>
            <a:r>
              <a:rPr lang="en-US" sz="8394">
                <a:solidFill>
                  <a:srgbClr val="FDFDFD"/>
                </a:solidFill>
                <a:latin typeface="Glacial Indifference Bold"/>
              </a:rPr>
              <a:t>      An average US hospital room has 15-20 connected devices, such as wearables and heart monitors.</a:t>
            </a:r>
          </a:p>
          <a:p>
            <a:pPr algn="ctr">
              <a:lnSpc>
                <a:spcPts val="8814"/>
              </a:lnSpc>
            </a:pPr>
            <a:endParaRPr lang="en-US" sz="8394">
              <a:solidFill>
                <a:srgbClr val="FDFDFD"/>
              </a:solidFill>
              <a:latin typeface="Glacial Indifference Bold"/>
            </a:endParaRPr>
          </a:p>
          <a:p>
            <a:pPr algn="ctr">
              <a:lnSpc>
                <a:spcPts val="8814"/>
              </a:lnSpc>
            </a:pPr>
            <a:r>
              <a:rPr lang="en-US" sz="8394">
                <a:solidFill>
                  <a:srgbClr val="FDFDFD"/>
                </a:solidFill>
                <a:latin typeface="Glacial Indifference Bold"/>
              </a:rPr>
              <a:t>Relevent Software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904" y="1213315"/>
            <a:ext cx="1574721" cy="1196788"/>
          </a:xfrm>
          <a:custGeom>
            <a:avLst/>
            <a:gdLst/>
            <a:ahLst/>
            <a:cxnLst/>
            <a:rect l="l" t="t" r="r" b="b"/>
            <a:pathLst>
              <a:path w="1574721" h="1196788">
                <a:moveTo>
                  <a:pt x="0" y="0"/>
                </a:moveTo>
                <a:lnTo>
                  <a:pt x="1574721" y="0"/>
                </a:lnTo>
                <a:lnTo>
                  <a:pt x="1574721" y="1196788"/>
                </a:lnTo>
                <a:lnTo>
                  <a:pt x="0" y="119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H"/>
          </a:p>
        </p:txBody>
      </p:sp>
      <p:sp>
        <p:nvSpPr>
          <p:cNvPr id="8" name="TextBox 8"/>
          <p:cNvSpPr txBox="1"/>
          <p:nvPr/>
        </p:nvSpPr>
        <p:spPr>
          <a:xfrm>
            <a:off x="3729305" y="8299133"/>
            <a:ext cx="10829390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2399" spc="-43">
                <a:solidFill>
                  <a:srgbClr val="FFFFFF"/>
                </a:solidFill>
                <a:latin typeface="Blinker Light"/>
              </a:rPr>
              <a:t>Software outsource company</a:t>
            </a:r>
          </a:p>
          <a:p>
            <a:pPr algn="ctr">
              <a:lnSpc>
                <a:spcPts val="3239"/>
              </a:lnSpc>
            </a:pPr>
            <a:r>
              <a:rPr lang="en-US" sz="2399" spc="-43">
                <a:solidFill>
                  <a:srgbClr val="FFFFFF"/>
                </a:solidFill>
                <a:latin typeface="Blinker"/>
              </a:rPr>
              <a:t>September 20, 2023</a:t>
            </a:r>
          </a:p>
        </p:txBody>
      </p:sp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3241" y="1394290"/>
            <a:ext cx="10473759" cy="89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4"/>
              </a:lnSpc>
            </a:pPr>
            <a:r>
              <a:rPr lang="en-US" sz="6499">
                <a:solidFill>
                  <a:srgbClr val="000000"/>
                </a:solidFill>
                <a:latin typeface="Glacial Indifference Bold"/>
              </a:rPr>
              <a:t>Key Advantages of IoMT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1651708" y="2365839"/>
            <a:ext cx="11870142" cy="14179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032050" y="4109934"/>
            <a:ext cx="7208200" cy="3261396"/>
            <a:chOff x="0" y="0"/>
            <a:chExt cx="9610933" cy="43485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10933" cy="4348528"/>
            </a:xfrm>
            <a:custGeom>
              <a:avLst/>
              <a:gdLst/>
              <a:ahLst/>
              <a:cxnLst/>
              <a:rect l="l" t="t" r="r" b="b"/>
              <a:pathLst>
                <a:path w="9610933" h="4348528">
                  <a:moveTo>
                    <a:pt x="0" y="0"/>
                  </a:moveTo>
                  <a:lnTo>
                    <a:pt x="9610933" y="0"/>
                  </a:lnTo>
                  <a:lnTo>
                    <a:pt x="9610933" y="4348528"/>
                  </a:lnTo>
                  <a:lnTo>
                    <a:pt x="0" y="4348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6809"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52426" y="493444"/>
              <a:ext cx="1156887" cy="1270035"/>
            </a:xfrm>
            <a:custGeom>
              <a:avLst/>
              <a:gdLst/>
              <a:ahLst/>
              <a:cxnLst/>
              <a:rect l="l" t="t" r="r" b="b"/>
              <a:pathLst>
                <a:path w="1156887" h="1270035">
                  <a:moveTo>
                    <a:pt x="0" y="0"/>
                  </a:moveTo>
                  <a:lnTo>
                    <a:pt x="1156887" y="0"/>
                  </a:lnTo>
                  <a:lnTo>
                    <a:pt x="1156887" y="1270036"/>
                  </a:lnTo>
                  <a:lnTo>
                    <a:pt x="0" y="1270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52426" y="2795796"/>
              <a:ext cx="1175650" cy="1207342"/>
            </a:xfrm>
            <a:custGeom>
              <a:avLst/>
              <a:gdLst/>
              <a:ahLst/>
              <a:cxnLst/>
              <a:rect l="l" t="t" r="r" b="b"/>
              <a:pathLst>
                <a:path w="1175650" h="1207342">
                  <a:moveTo>
                    <a:pt x="0" y="0"/>
                  </a:moveTo>
                  <a:lnTo>
                    <a:pt x="1175650" y="0"/>
                  </a:lnTo>
                  <a:lnTo>
                    <a:pt x="1175650" y="1207343"/>
                  </a:lnTo>
                  <a:lnTo>
                    <a:pt x="0" y="1207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23268" y="406408"/>
              <a:ext cx="7629246" cy="1527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5"/>
                </a:lnSpc>
              </a:pPr>
              <a:r>
                <a:rPr lang="en-US" sz="4157">
                  <a:solidFill>
                    <a:srgbClr val="000000"/>
                  </a:solidFill>
                  <a:latin typeface="Glacial Indifference Bold"/>
                </a:rPr>
                <a:t>Improved Patient Experience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797868" y="2615784"/>
              <a:ext cx="7629246" cy="152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5"/>
                </a:lnSpc>
              </a:pPr>
              <a:r>
                <a:rPr lang="en-US" sz="4158">
                  <a:solidFill>
                    <a:srgbClr val="000000"/>
                  </a:solidFill>
                  <a:latin typeface="Glacial Indifference Bold"/>
                </a:rPr>
                <a:t>Reduced Burden on Practitioners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66008" y="4233957"/>
            <a:ext cx="7208200" cy="3251058"/>
            <a:chOff x="0" y="0"/>
            <a:chExt cx="9610933" cy="433474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610933" cy="4334744"/>
            </a:xfrm>
            <a:custGeom>
              <a:avLst/>
              <a:gdLst/>
              <a:ahLst/>
              <a:cxnLst/>
              <a:rect l="l" t="t" r="r" b="b"/>
              <a:pathLst>
                <a:path w="9610933" h="4334744">
                  <a:moveTo>
                    <a:pt x="0" y="0"/>
                  </a:moveTo>
                  <a:lnTo>
                    <a:pt x="9610933" y="0"/>
                  </a:lnTo>
                  <a:lnTo>
                    <a:pt x="9610933" y="4334744"/>
                  </a:lnTo>
                  <a:lnTo>
                    <a:pt x="0" y="4334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7275"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425329" y="2581644"/>
              <a:ext cx="526009" cy="1182043"/>
            </a:xfrm>
            <a:custGeom>
              <a:avLst/>
              <a:gdLst/>
              <a:ahLst/>
              <a:cxnLst/>
              <a:rect l="l" t="t" r="r" b="b"/>
              <a:pathLst>
                <a:path w="526009" h="1182043">
                  <a:moveTo>
                    <a:pt x="0" y="0"/>
                  </a:moveTo>
                  <a:lnTo>
                    <a:pt x="526010" y="0"/>
                  </a:lnTo>
                  <a:lnTo>
                    <a:pt x="526010" y="1182043"/>
                  </a:lnTo>
                  <a:lnTo>
                    <a:pt x="0" y="1182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438029" y="2630433"/>
              <a:ext cx="1182996" cy="1109866"/>
            </a:xfrm>
            <a:custGeom>
              <a:avLst/>
              <a:gdLst/>
              <a:ahLst/>
              <a:cxnLst/>
              <a:rect l="l" t="t" r="r" b="b"/>
              <a:pathLst>
                <a:path w="1182996" h="1109866">
                  <a:moveTo>
                    <a:pt x="0" y="0"/>
                  </a:moveTo>
                  <a:lnTo>
                    <a:pt x="1182997" y="0"/>
                  </a:lnTo>
                  <a:lnTo>
                    <a:pt x="1182997" y="1109866"/>
                  </a:lnTo>
                  <a:lnTo>
                    <a:pt x="0" y="1109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404918" y="597994"/>
              <a:ext cx="1249219" cy="933791"/>
            </a:xfrm>
            <a:custGeom>
              <a:avLst/>
              <a:gdLst/>
              <a:ahLst/>
              <a:cxnLst/>
              <a:rect l="l" t="t" r="r" b="b"/>
              <a:pathLst>
                <a:path w="1249219" h="933791">
                  <a:moveTo>
                    <a:pt x="0" y="0"/>
                  </a:moveTo>
                  <a:lnTo>
                    <a:pt x="1249219" y="0"/>
                  </a:lnTo>
                  <a:lnTo>
                    <a:pt x="1249219" y="933791"/>
                  </a:lnTo>
                  <a:lnTo>
                    <a:pt x="0" y="933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968987" y="304545"/>
              <a:ext cx="7082221" cy="1527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5"/>
                </a:lnSpc>
              </a:pPr>
              <a:r>
                <a:rPr lang="en-US" sz="4157">
                  <a:solidFill>
                    <a:srgbClr val="000000"/>
                  </a:solidFill>
                  <a:latin typeface="Glacial Indifference Bold"/>
                </a:rPr>
                <a:t>Improved Patient Care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823268" y="2463121"/>
              <a:ext cx="7629246" cy="1527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5"/>
                </a:lnSpc>
              </a:pPr>
              <a:r>
                <a:rPr lang="en-US" sz="4157">
                  <a:solidFill>
                    <a:srgbClr val="000000"/>
                  </a:solidFill>
                  <a:latin typeface="Glacial Indifference Bold"/>
                </a:rPr>
                <a:t>Lowered Per-Patient Costs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79600" y="385134"/>
            <a:ext cx="3859513" cy="59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01. Introduction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729305" y="9628133"/>
            <a:ext cx="1082939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</a:pPr>
            <a:r>
              <a:rPr lang="en-US" sz="2499" spc="-44">
                <a:solidFill>
                  <a:srgbClr val="000000"/>
                </a:solidFill>
                <a:latin typeface="Blinker"/>
              </a:rPr>
              <a:t>CHARACTERISTIC FEATURES OF GENERIC IoT AND H-IoT as seen in [1]</a:t>
            </a:r>
          </a:p>
        </p:txBody>
      </p:sp>
    </p:spTree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36169" y="4703630"/>
            <a:ext cx="3602973" cy="5143500"/>
            <a:chOff x="0" y="0"/>
            <a:chExt cx="8386059" cy="119716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86059" cy="11971695"/>
            </a:xfrm>
            <a:custGeom>
              <a:avLst/>
              <a:gdLst/>
              <a:ahLst/>
              <a:cxnLst/>
              <a:rect l="l" t="t" r="r" b="b"/>
              <a:pathLst>
                <a:path w="8386059" h="11971695">
                  <a:moveTo>
                    <a:pt x="0" y="0"/>
                  </a:moveTo>
                  <a:lnTo>
                    <a:pt x="8386059" y="0"/>
                  </a:lnTo>
                  <a:lnTo>
                    <a:pt x="8386059" y="11971695"/>
                  </a:lnTo>
                  <a:lnTo>
                    <a:pt x="0" y="11971695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7469" y="8035078"/>
            <a:ext cx="1028700" cy="1812051"/>
            <a:chOff x="0" y="0"/>
            <a:chExt cx="1078377" cy="18995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8377" cy="1899556"/>
            </a:xfrm>
            <a:custGeom>
              <a:avLst/>
              <a:gdLst/>
              <a:ahLst/>
              <a:cxnLst/>
              <a:rect l="l" t="t" r="r" b="b"/>
              <a:pathLst>
                <a:path w="1078377" h="1899556">
                  <a:moveTo>
                    <a:pt x="0" y="0"/>
                  </a:moveTo>
                  <a:lnTo>
                    <a:pt x="1078377" y="0"/>
                  </a:lnTo>
                  <a:lnTo>
                    <a:pt x="1078377" y="1899556"/>
                  </a:lnTo>
                  <a:lnTo>
                    <a:pt x="0" y="1899556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00" y="8911600"/>
            <a:ext cx="2338643" cy="2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5"/>
              </a:lnSpc>
            </a:pPr>
            <a:r>
              <a:rPr lang="en-US" sz="1774" spc="-31">
                <a:solidFill>
                  <a:srgbClr val="FDFDFD"/>
                </a:solidFill>
                <a:latin typeface="Glacial Indifference Bold"/>
              </a:rPr>
              <a:t>Pitch Deck By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54" y="0"/>
            <a:ext cx="3935915" cy="5860083"/>
            <a:chOff x="0" y="0"/>
            <a:chExt cx="1605474" cy="23903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05474" cy="2390348"/>
            </a:xfrm>
            <a:custGeom>
              <a:avLst/>
              <a:gdLst/>
              <a:ahLst/>
              <a:cxnLst/>
              <a:rect l="l" t="t" r="r" b="b"/>
              <a:pathLst>
                <a:path w="1605474" h="2390348">
                  <a:moveTo>
                    <a:pt x="0" y="0"/>
                  </a:moveTo>
                  <a:lnTo>
                    <a:pt x="1605474" y="0"/>
                  </a:lnTo>
                  <a:lnTo>
                    <a:pt x="1605474" y="2390348"/>
                  </a:lnTo>
                  <a:lnTo>
                    <a:pt x="0" y="2390348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949060" y="3761164"/>
            <a:ext cx="9963453" cy="518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02. </a:t>
            </a:r>
          </a:p>
          <a:p>
            <a:pPr>
              <a:lnSpc>
                <a:spcPts val="10184"/>
              </a:lnSpc>
            </a:pPr>
            <a:r>
              <a:rPr lang="en-US" sz="9699">
                <a:solidFill>
                  <a:srgbClr val="000000"/>
                </a:solidFill>
                <a:latin typeface="Glacial Indifference Bold"/>
              </a:rPr>
              <a:t>Problem Statment</a:t>
            </a:r>
          </a:p>
          <a:p>
            <a:pPr>
              <a:lnSpc>
                <a:spcPts val="10184"/>
              </a:lnSpc>
            </a:pPr>
            <a:endParaRPr lang="en-US" sz="9699">
              <a:solidFill>
                <a:srgbClr val="000000"/>
              </a:solidFill>
              <a:latin typeface="Glacial Indifference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028954" y="791461"/>
            <a:ext cx="5573087" cy="8410183"/>
            <a:chOff x="0" y="0"/>
            <a:chExt cx="7430783" cy="1121357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 l="24570" r="24570"/>
            <a:stretch>
              <a:fillRect/>
            </a:stretch>
          </p:blipFill>
          <p:spPr>
            <a:xfrm>
              <a:off x="0" y="0"/>
              <a:ext cx="7430783" cy="11213578"/>
            </a:xfrm>
            <a:prstGeom prst="rect">
              <a:avLst/>
            </a:prstGeom>
          </p:spPr>
        </p:pic>
      </p:grpSp>
      <p:sp>
        <p:nvSpPr>
          <p:cNvPr id="12" name="AutoShape 12"/>
          <p:cNvSpPr/>
          <p:nvPr/>
        </p:nvSpPr>
        <p:spPr>
          <a:xfrm flipV="1">
            <a:off x="7949081" y="7565109"/>
            <a:ext cx="9607665" cy="14288"/>
          </a:xfrm>
          <a:prstGeom prst="line">
            <a:avLst/>
          </a:prstGeom>
          <a:ln w="28575" cap="flat">
            <a:solidFill>
              <a:srgbClr val="F75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13" name="Group 13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5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22772" y="9877479"/>
            <a:ext cx="4314884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000" spc="-36">
                <a:solidFill>
                  <a:srgbClr val="000000"/>
                </a:solidFill>
                <a:latin typeface="Blinker"/>
              </a:rPr>
              <a:t>Photo by </a:t>
            </a:r>
            <a:r>
              <a:rPr lang="en-US" sz="2000" u="sng" spc="-36">
                <a:solidFill>
                  <a:srgbClr val="000000"/>
                </a:solidFill>
                <a:latin typeface="Blinker"/>
                <a:hlinkClick r:id="rId3" tooltip="https://unsplash.com/@isensusa?utm_content=creditCopyText&amp;utm_medium=referral&amp;utm_source=unsplash"/>
              </a:rPr>
              <a:t>isens usa</a:t>
            </a:r>
            <a:r>
              <a:rPr lang="en-US" sz="2000" spc="-36">
                <a:solidFill>
                  <a:srgbClr val="000000"/>
                </a:solidFill>
                <a:latin typeface="Blinker"/>
              </a:rPr>
              <a:t> on </a:t>
            </a:r>
            <a:r>
              <a:rPr lang="en-US" sz="2000" u="sng" spc="-36">
                <a:solidFill>
                  <a:srgbClr val="000000"/>
                </a:solidFill>
                <a:latin typeface="Blinker"/>
                <a:hlinkClick r:id="rId4" tooltip="https://unsplash.com/photos/a-wooden-table-topped-with-a-smart-phone-and-a-pen-cdqipUHDOFM?utm_content=creditCopyText&amp;utm_medium=referral&amp;utm_source=unsplash"/>
              </a:rPr>
              <a:t>Unsplash</a:t>
            </a:r>
          </a:p>
        </p:txBody>
      </p:sp>
    </p:spTree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1379600" y="3040211"/>
            <a:ext cx="16394050" cy="14287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grpSp>
        <p:nvGrpSpPr>
          <p:cNvPr id="9" name="Group 9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6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79600" y="385134"/>
            <a:ext cx="8082979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02. Problem Statement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19265" y="1441915"/>
            <a:ext cx="15067578" cy="143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5"/>
              </a:lnSpc>
            </a:pPr>
            <a:r>
              <a:rPr lang="en-US" sz="5300">
                <a:solidFill>
                  <a:srgbClr val="000000"/>
                </a:solidFill>
                <a:latin typeface="Glacial Indifference Bold"/>
              </a:rPr>
              <a:t>Identifying Key Challenges in Modern Healthcare Monitoring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434332" y="3785844"/>
            <a:ext cx="16037445" cy="1825807"/>
            <a:chOff x="0" y="0"/>
            <a:chExt cx="21383259" cy="24344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304946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2574542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544174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991222" y="7505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991222" y="121720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194422" y="12873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8733795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180842" y="7632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8384042" y="13000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16568" y="473620"/>
              <a:ext cx="19175524" cy="1009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000000"/>
                  </a:solidFill>
                  <a:latin typeface="Blinker"/>
                </a:rPr>
                <a:t>Limited Continuous Health Monitoring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3857" y="6354601"/>
            <a:ext cx="16037445" cy="1825807"/>
            <a:chOff x="0" y="0"/>
            <a:chExt cx="21383259" cy="243440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6304946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2574542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544174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991222" y="7505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991222" y="121720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194422" y="12873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8733795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8180842" y="7632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8384042" y="13000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365065" y="473075"/>
              <a:ext cx="19175524" cy="1009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000000"/>
                  </a:solidFill>
                  <a:latin typeface="Blinker"/>
                </a:rPr>
                <a:t>Delayed Detection and Treatment:</a:t>
              </a:r>
            </a:p>
          </p:txBody>
        </p:sp>
      </p:grpSp>
    </p:spTree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13" y="1308565"/>
            <a:ext cx="995141" cy="8978435"/>
            <a:chOff x="0" y="0"/>
            <a:chExt cx="336628" cy="3037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628" cy="3037149"/>
            </a:xfrm>
            <a:custGeom>
              <a:avLst/>
              <a:gdLst/>
              <a:ahLst/>
              <a:cxnLst/>
              <a:rect l="l" t="t" r="r" b="b"/>
              <a:pathLst>
                <a:path w="336628" h="3037149">
                  <a:moveTo>
                    <a:pt x="0" y="0"/>
                  </a:moveTo>
                  <a:lnTo>
                    <a:pt x="336628" y="0"/>
                  </a:lnTo>
                  <a:lnTo>
                    <a:pt x="336628" y="3037149"/>
                  </a:lnTo>
                  <a:lnTo>
                    <a:pt x="0" y="3037149"/>
                  </a:lnTo>
                  <a:close/>
                </a:path>
              </a:pathLst>
            </a:custGeom>
            <a:solidFill>
              <a:srgbClr val="03ADAD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813" y="0"/>
            <a:ext cx="994887" cy="1308565"/>
            <a:chOff x="0" y="0"/>
            <a:chExt cx="541291" cy="711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1291" cy="711955"/>
            </a:xfrm>
            <a:custGeom>
              <a:avLst/>
              <a:gdLst/>
              <a:ahLst/>
              <a:cxnLst/>
              <a:rect l="l" t="t" r="r" b="b"/>
              <a:pathLst>
                <a:path w="541291" h="711955">
                  <a:moveTo>
                    <a:pt x="0" y="0"/>
                  </a:moveTo>
                  <a:lnTo>
                    <a:pt x="541291" y="0"/>
                  </a:lnTo>
                  <a:lnTo>
                    <a:pt x="541291" y="711955"/>
                  </a:lnTo>
                  <a:lnTo>
                    <a:pt x="0" y="711955"/>
                  </a:lnTo>
                  <a:close/>
                </a:path>
              </a:pathLst>
            </a:custGeom>
            <a:solidFill>
              <a:srgbClr val="F75402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954" y="9258300"/>
            <a:ext cx="17259046" cy="1028700"/>
            <a:chOff x="0" y="0"/>
            <a:chExt cx="32110349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10347" cy="1913890"/>
            </a:xfrm>
            <a:custGeom>
              <a:avLst/>
              <a:gdLst/>
              <a:ahLst/>
              <a:cxnLst/>
              <a:rect l="l" t="t" r="r" b="b"/>
              <a:pathLst>
                <a:path w="32110347" h="1913890">
                  <a:moveTo>
                    <a:pt x="0" y="0"/>
                  </a:moveTo>
                  <a:lnTo>
                    <a:pt x="32110347" y="0"/>
                  </a:lnTo>
                  <a:lnTo>
                    <a:pt x="3211034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E220"/>
            </a:solidFill>
          </p:spPr>
          <p:txBody>
            <a:bodyPr/>
            <a:lstStyle/>
            <a:p>
              <a:endParaRPr lang="en-B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9258300"/>
            <a:ext cx="1028700" cy="1028808"/>
            <a:chOff x="0" y="0"/>
            <a:chExt cx="1371600" cy="137174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744"/>
              <a:chOff x="0" y="0"/>
              <a:chExt cx="1913890" cy="191409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191409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409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4091"/>
                    </a:lnTo>
                    <a:lnTo>
                      <a:pt x="0" y="1914091"/>
                    </a:lnTo>
                    <a:close/>
                  </a:path>
                </a:pathLst>
              </a:custGeom>
              <a:solidFill>
                <a:srgbClr val="F9E220"/>
              </a:solidFill>
            </p:spPr>
            <p:txBody>
              <a:bodyPr/>
              <a:lstStyle/>
              <a:p>
                <a:endParaRPr lang="en-BH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6754" y="281862"/>
              <a:ext cx="1324846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9"/>
                </a:lnSpc>
              </a:pPr>
              <a:r>
                <a:rPr lang="en-US" sz="3999">
                  <a:solidFill>
                    <a:srgbClr val="000000"/>
                  </a:solidFill>
                  <a:latin typeface="Glacial Indifference Bold"/>
                </a:rPr>
                <a:t>7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79600" y="385134"/>
            <a:ext cx="8082979" cy="5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6"/>
              </a:lnSpc>
            </a:pPr>
            <a:r>
              <a:rPr lang="en-US" sz="4282">
                <a:solidFill>
                  <a:srgbClr val="000000"/>
                </a:solidFill>
                <a:latin typeface="Glacial Indifference Bold"/>
              </a:rPr>
              <a:t>02. Problem Statement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34332" y="3785844"/>
            <a:ext cx="16037445" cy="1825807"/>
            <a:chOff x="0" y="0"/>
            <a:chExt cx="21383259" cy="24344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304946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2574542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544174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91222" y="7505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991222" y="121720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94422" y="12873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8733795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8180842" y="7632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8384042" y="13000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29268" y="473620"/>
              <a:ext cx="19175524" cy="1009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000000"/>
                  </a:solidFill>
                  <a:latin typeface="Blinker"/>
                </a:rPr>
                <a:t>Geographical limitation in Healthcare Access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43857" y="6354601"/>
            <a:ext cx="16037445" cy="1825807"/>
            <a:chOff x="0" y="0"/>
            <a:chExt cx="21383259" cy="24344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6304946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2574542" y="0"/>
              <a:ext cx="8808717" cy="2434409"/>
            </a:xfrm>
            <a:custGeom>
              <a:avLst/>
              <a:gdLst/>
              <a:ahLst/>
              <a:cxnLst/>
              <a:rect l="l" t="t" r="r" b="b"/>
              <a:pathLst>
                <a:path w="8808717" h="2434409">
                  <a:moveTo>
                    <a:pt x="0" y="0"/>
                  </a:moveTo>
                  <a:lnTo>
                    <a:pt x="8808717" y="0"/>
                  </a:lnTo>
                  <a:lnTo>
                    <a:pt x="8808717" y="2434409"/>
                  </a:lnTo>
                  <a:lnTo>
                    <a:pt x="0" y="243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4174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991222" y="7505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991222" y="121720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194422" y="12873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733795" y="112110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8180842" y="763227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8"/>
                  </a:lnTo>
                  <a:lnTo>
                    <a:pt x="0" y="63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8384042" y="1300045"/>
              <a:ext cx="9753600" cy="638417"/>
            </a:xfrm>
            <a:custGeom>
              <a:avLst/>
              <a:gdLst/>
              <a:ahLst/>
              <a:cxnLst/>
              <a:rect l="l" t="t" r="r" b="b"/>
              <a:pathLst>
                <a:path w="9753600" h="638417">
                  <a:moveTo>
                    <a:pt x="0" y="0"/>
                  </a:moveTo>
                  <a:lnTo>
                    <a:pt x="9753600" y="0"/>
                  </a:lnTo>
                  <a:lnTo>
                    <a:pt x="9753600" y="638417"/>
                  </a:lnTo>
                  <a:lnTo>
                    <a:pt x="0" y="63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H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91168" y="511175"/>
              <a:ext cx="19175524" cy="1009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000000"/>
                  </a:solidFill>
                  <a:latin typeface="Blinker"/>
                </a:rPr>
                <a:t>Data Security and Privacy Concerns</a:t>
              </a:r>
            </a:p>
          </p:txBody>
        </p:sp>
      </p:grpSp>
      <p:sp>
        <p:nvSpPr>
          <p:cNvPr id="37" name="AutoShape 37"/>
          <p:cNvSpPr/>
          <p:nvPr/>
        </p:nvSpPr>
        <p:spPr>
          <a:xfrm flipV="1">
            <a:off x="1379600" y="3040211"/>
            <a:ext cx="16394050" cy="14287"/>
          </a:xfrm>
          <a:prstGeom prst="line">
            <a:avLst/>
          </a:prstGeom>
          <a:ln w="28575" cap="flat">
            <a:solidFill>
              <a:srgbClr val="F9E2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H"/>
          </a:p>
        </p:txBody>
      </p:sp>
      <p:sp>
        <p:nvSpPr>
          <p:cNvPr id="38" name="TextBox 38"/>
          <p:cNvSpPr txBox="1"/>
          <p:nvPr/>
        </p:nvSpPr>
        <p:spPr>
          <a:xfrm>
            <a:off x="1919265" y="1441915"/>
            <a:ext cx="15067578" cy="143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5"/>
              </a:lnSpc>
            </a:pPr>
            <a:r>
              <a:rPr lang="en-US" sz="5300">
                <a:solidFill>
                  <a:srgbClr val="000000"/>
                </a:solidFill>
                <a:latin typeface="Glacial Indifference Bold"/>
              </a:rPr>
              <a:t>Identifying Key Challenges in Modern Healthcare Monitoring</a:t>
            </a:r>
          </a:p>
        </p:txBody>
      </p:sp>
    </p:spTree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CC93753A28FC4E80C1BE25DCC4EAD0" ma:contentTypeVersion="5" ma:contentTypeDescription="Create a new document." ma:contentTypeScope="" ma:versionID="d1fae601c524309820b70a3f814d933e">
  <xsd:schema xmlns:xsd="http://www.w3.org/2001/XMLSchema" xmlns:xs="http://www.w3.org/2001/XMLSchema" xmlns:p="http://schemas.microsoft.com/office/2006/metadata/properties" xmlns:ns2="bc62cb84-9600-4e89-b3a2-b2a038b13f66" targetNamespace="http://schemas.microsoft.com/office/2006/metadata/properties" ma:root="true" ma:fieldsID="e6fadcb40fbf302d08b362e14bb93a25" ns2:_="">
    <xsd:import namespace="bc62cb84-9600-4e89-b3a2-b2a038b13f66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2cb84-9600-4e89-b3a2-b2a038b13f66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2DCEC9-5DA5-443E-877F-D7D4C684D518}"/>
</file>

<file path=customXml/itemProps2.xml><?xml version="1.0" encoding="utf-8"?>
<ds:datastoreItem xmlns:ds="http://schemas.openxmlformats.org/officeDocument/2006/customXml" ds:itemID="{1E4C28F8-9C90-458D-B991-5E9AFD4703B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964</Words>
  <Application>Microsoft Macintosh PowerPoint</Application>
  <PresentationFormat>Custom</PresentationFormat>
  <Paragraphs>217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Blinker Light</vt:lpstr>
      <vt:lpstr>Glacial Indifference Bold</vt:lpstr>
      <vt:lpstr>Arial</vt:lpstr>
      <vt:lpstr>Glacial Indifference Italics</vt:lpstr>
      <vt:lpstr>Blinker Bold</vt:lpstr>
      <vt:lpstr>Blinker Semi-Bold</vt:lpstr>
      <vt:lpstr>Blinker</vt:lpstr>
      <vt:lpstr>Calibri</vt:lpstr>
      <vt:lpstr>Glacial Indifference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 Project Presentation </dc:title>
  <cp:lastModifiedBy>MOHAMAD ZAFAR IQBAL BADAR</cp:lastModifiedBy>
  <cp:revision>2</cp:revision>
  <dcterms:created xsi:type="dcterms:W3CDTF">2006-08-16T00:00:00Z</dcterms:created>
  <dcterms:modified xsi:type="dcterms:W3CDTF">2024-01-09T03:42:31Z</dcterms:modified>
  <dc:identifier>DAF5RElfduE</dc:identifier>
</cp:coreProperties>
</file>