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8"/>
    <p:sldId id="257" r:id="rId39"/>
    <p:sldId id="258" r:id="rId40"/>
    <p:sldId id="259" r:id="rId41"/>
    <p:sldId id="260" r:id="rId42"/>
    <p:sldId id="261" r:id="rId43"/>
    <p:sldId id="262" r:id="rId44"/>
    <p:sldId id="263" r:id="rId45"/>
    <p:sldId id="264" r:id="rId46"/>
    <p:sldId id="265" r:id="rId47"/>
    <p:sldId id="266" r:id="rId48"/>
    <p:sldId id="267" r:id="rId49"/>
    <p:sldId id="268" r:id="rId50"/>
    <p:sldId id="269" r:id="rId51"/>
    <p:sldId id="270" r:id="rId52"/>
    <p:sldId id="271" r:id="rId53"/>
    <p:sldId id="272" r:id="rId54"/>
    <p:sldId id="273" r:id="rId55"/>
    <p:sldId id="274" r:id="rId56"/>
    <p:sldId id="275" r:id="rId5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Futura" charset="1" panose="020B0502020204020303"/>
      <p:regular r:id="rId10"/>
    </p:embeddedFont>
    <p:embeddedFont>
      <p:font typeface="Futura Bold" charset="1" panose="020B0702020204020203"/>
      <p:regular r:id="rId11"/>
    </p:embeddedFont>
    <p:embeddedFont>
      <p:font typeface="Futura Italics" charset="1" panose="020B0502020204090303"/>
      <p:regular r:id="rId12"/>
    </p:embeddedFont>
    <p:embeddedFont>
      <p:font typeface="Futura Bold Italics" charset="1" panose="020B0702020204090203"/>
      <p:regular r:id="rId13"/>
    </p:embeddedFont>
    <p:embeddedFont>
      <p:font typeface="Futura Light" charset="1" panose="020B0402020204020303"/>
      <p:regular r:id="rId14"/>
    </p:embeddedFont>
    <p:embeddedFont>
      <p:font typeface="Futura Light Italics" charset="1" panose="020B0402020204090303"/>
      <p:regular r:id="rId15"/>
    </p:embeddedFont>
    <p:embeddedFont>
      <p:font typeface="Futura Medium" charset="1" panose="020B0502020204020303"/>
      <p:regular r:id="rId16"/>
    </p:embeddedFont>
    <p:embeddedFont>
      <p:font typeface="Futura Medium Italics" charset="1" panose="020B0502020204090303"/>
      <p:regular r:id="rId17"/>
    </p:embeddedFont>
    <p:embeddedFont>
      <p:font typeface="Futura Ultra-Bold" charset="1" panose="020B0802020204020204"/>
      <p:regular r:id="rId18"/>
    </p:embeddedFont>
    <p:embeddedFont>
      <p:font typeface="Futura Ultra-Bold Italics" charset="1" panose="020B0802020204090204"/>
      <p:regular r:id="rId19"/>
    </p:embeddedFont>
    <p:embeddedFont>
      <p:font typeface="Canva Sans" charset="1" panose="020B0503030501040103"/>
      <p:regular r:id="rId20"/>
    </p:embeddedFont>
    <p:embeddedFont>
      <p:font typeface="Canva Sans Bold" charset="1" panose="020B0803030501040103"/>
      <p:regular r:id="rId21"/>
    </p:embeddedFont>
    <p:embeddedFont>
      <p:font typeface="Canva Sans Italics" charset="1" panose="020B0503030501040103"/>
      <p:regular r:id="rId22"/>
    </p:embeddedFont>
    <p:embeddedFont>
      <p:font typeface="Canva Sans Bold Italics" charset="1" panose="020B0803030501040103"/>
      <p:regular r:id="rId23"/>
    </p:embeddedFont>
    <p:embeddedFont>
      <p:font typeface="Canva Sans Medium" charset="1" panose="020B0603030501040103"/>
      <p:regular r:id="rId24"/>
    </p:embeddedFont>
    <p:embeddedFont>
      <p:font typeface="Canva Sans Medium Italics" charset="1" panose="020B0603030501040103"/>
      <p:regular r:id="rId25"/>
    </p:embeddedFont>
    <p:embeddedFont>
      <p:font typeface="Aileron" charset="1" panose="00000500000000000000"/>
      <p:regular r:id="rId26"/>
    </p:embeddedFont>
    <p:embeddedFont>
      <p:font typeface="Aileron Bold" charset="1" panose="00000800000000000000"/>
      <p:regular r:id="rId27"/>
    </p:embeddedFont>
    <p:embeddedFont>
      <p:font typeface="Aileron Italics" charset="1" panose="00000500000000000000"/>
      <p:regular r:id="rId28"/>
    </p:embeddedFont>
    <p:embeddedFont>
      <p:font typeface="Aileron Bold Italics" charset="1" panose="00000800000000000000"/>
      <p:regular r:id="rId29"/>
    </p:embeddedFont>
    <p:embeddedFont>
      <p:font typeface="Aileron Thin" charset="1" panose="00000300000000000000"/>
      <p:regular r:id="rId30"/>
    </p:embeddedFont>
    <p:embeddedFont>
      <p:font typeface="Aileron Thin Italics" charset="1" panose="00000300000000000000"/>
      <p:regular r:id="rId31"/>
    </p:embeddedFont>
    <p:embeddedFont>
      <p:font typeface="Aileron Light" charset="1" panose="00000400000000000000"/>
      <p:regular r:id="rId32"/>
    </p:embeddedFont>
    <p:embeddedFont>
      <p:font typeface="Aileron Light Italics" charset="1" panose="00000400000000000000"/>
      <p:regular r:id="rId33"/>
    </p:embeddedFont>
    <p:embeddedFont>
      <p:font typeface="Aileron Ultra-Bold" charset="1" panose="00000A00000000000000"/>
      <p:regular r:id="rId34"/>
    </p:embeddedFont>
    <p:embeddedFont>
      <p:font typeface="Aileron Ultra-Bold Italics" charset="1" panose="00000A00000000000000"/>
      <p:regular r:id="rId35"/>
    </p:embeddedFont>
    <p:embeddedFont>
      <p:font typeface="Aileron Heavy" charset="1" panose="00000A00000000000000"/>
      <p:regular r:id="rId36"/>
    </p:embeddedFont>
    <p:embeddedFont>
      <p:font typeface="Aileron Heavy Italics" charset="1" panose="00000A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3.fntdata"/><Relationship Id="rId18" Type="http://schemas.openxmlformats.org/officeDocument/2006/relationships/font" Target="fonts/font18.fntdata"/><Relationship Id="rId26" Type="http://schemas.openxmlformats.org/officeDocument/2006/relationships/font" Target="fonts/font26.fntdata"/><Relationship Id="rId39" Type="http://schemas.openxmlformats.org/officeDocument/2006/relationships/slide" Target="slides/slide2.xml"/><Relationship Id="rId21" Type="http://schemas.openxmlformats.org/officeDocument/2006/relationships/font" Target="fonts/font21.fntdata"/><Relationship Id="rId34" Type="http://schemas.openxmlformats.org/officeDocument/2006/relationships/font" Target="fonts/font34.fntdata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" Type="http://schemas.openxmlformats.org/officeDocument/2006/relationships/font" Target="fonts/font7.fntdata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9" Type="http://schemas.openxmlformats.org/officeDocument/2006/relationships/font" Target="fonts/font29.fntdata"/><Relationship Id="rId11" Type="http://schemas.openxmlformats.org/officeDocument/2006/relationships/font" Target="fonts/font11.fntdata"/><Relationship Id="rId24" Type="http://schemas.openxmlformats.org/officeDocument/2006/relationships/font" Target="fonts/font24.fntdata"/><Relationship Id="rId32" Type="http://schemas.openxmlformats.org/officeDocument/2006/relationships/font" Target="fonts/font32.fntdata"/><Relationship Id="rId37" Type="http://schemas.openxmlformats.org/officeDocument/2006/relationships/font" Target="fonts/font37.fntdata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53" Type="http://schemas.openxmlformats.org/officeDocument/2006/relationships/slide" Target="slides/slide16.xml"/><Relationship Id="rId58" Type="http://schemas.openxmlformats.org/officeDocument/2006/relationships/customXml" Target="../customXml/item1.xml"/><Relationship Id="rId5" Type="http://schemas.openxmlformats.org/officeDocument/2006/relationships/tableStyles" Target="tableStyles.xml"/><Relationship Id="rId19" Type="http://schemas.openxmlformats.org/officeDocument/2006/relationships/font" Target="fonts/font19.fntdata"/><Relationship Id="rId14" Type="http://schemas.openxmlformats.org/officeDocument/2006/relationships/font" Target="fonts/font14.fntdata"/><Relationship Id="rId22" Type="http://schemas.openxmlformats.org/officeDocument/2006/relationships/font" Target="fonts/font22.fntdata"/><Relationship Id="rId27" Type="http://schemas.openxmlformats.org/officeDocument/2006/relationships/font" Target="fonts/font27.fntdata"/><Relationship Id="rId30" Type="http://schemas.openxmlformats.org/officeDocument/2006/relationships/font" Target="fonts/font30.fntdata"/><Relationship Id="rId35" Type="http://schemas.openxmlformats.org/officeDocument/2006/relationships/font" Target="fonts/font35.fntdata"/><Relationship Id="rId4" Type="http://schemas.openxmlformats.org/officeDocument/2006/relationships/theme" Target="theme/theme1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slide" Target="slides/slide19.xml"/><Relationship Id="rId9" Type="http://schemas.openxmlformats.org/officeDocument/2006/relationships/font" Target="fonts/font9.fntdata"/><Relationship Id="rId51" Type="http://schemas.openxmlformats.org/officeDocument/2006/relationships/slide" Target="slides/slide14.xml"/><Relationship Id="rId8" Type="http://schemas.openxmlformats.org/officeDocument/2006/relationships/font" Target="fonts/font8.fntdata"/><Relationship Id="rId3" Type="http://schemas.openxmlformats.org/officeDocument/2006/relationships/viewProps" Target="viewProps.xml"/><Relationship Id="rId12" Type="http://schemas.openxmlformats.org/officeDocument/2006/relationships/font" Target="fonts/font12.fntdata"/><Relationship Id="rId17" Type="http://schemas.openxmlformats.org/officeDocument/2006/relationships/font" Target="fonts/font17.fntdata"/><Relationship Id="rId25" Type="http://schemas.openxmlformats.org/officeDocument/2006/relationships/font" Target="fonts/font25.fntdata"/><Relationship Id="rId33" Type="http://schemas.openxmlformats.org/officeDocument/2006/relationships/font" Target="fonts/font33.fntdata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customXml" Target="../customXml/item2.xml"/><Relationship Id="rId20" Type="http://schemas.openxmlformats.org/officeDocument/2006/relationships/font" Target="fonts/font20.fntdata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6.fntdata"/><Relationship Id="rId15" Type="http://schemas.openxmlformats.org/officeDocument/2006/relationships/font" Target="fonts/font15.fntdata"/><Relationship Id="rId23" Type="http://schemas.openxmlformats.org/officeDocument/2006/relationships/font" Target="fonts/font23.fntdata"/><Relationship Id="rId28" Type="http://schemas.openxmlformats.org/officeDocument/2006/relationships/font" Target="fonts/font28.fntdata"/><Relationship Id="rId36" Type="http://schemas.openxmlformats.org/officeDocument/2006/relationships/font" Target="fonts/font36.fntdata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10" Type="http://schemas.openxmlformats.org/officeDocument/2006/relationships/font" Target="fonts/font10.fntdata"/><Relationship Id="rId31" Type="http://schemas.openxmlformats.org/officeDocument/2006/relationships/font" Target="fonts/font31.fntdata"/><Relationship Id="rId44" Type="http://schemas.openxmlformats.org/officeDocument/2006/relationships/slide" Target="slides/slide7.xml"/><Relationship Id="rId52" Type="http://schemas.openxmlformats.org/officeDocument/2006/relationships/slide" Target="slides/slide15.xml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Relationship Id="rId4" Target="../media/image1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Relationship Id="rId4" Target="../media/image1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1.pn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nature.com/sdata" TargetMode="External" Type="http://schemas.openxmlformats.org/officeDocument/2006/relationships/hyperlink"/><Relationship Id="rId3" Target="https://edepot.wur.nl/564487" TargetMode="External" Type="http://schemas.openxmlformats.org/officeDocument/2006/relationships/hyperlink"/><Relationship Id="rId4" Target="https://www.sciencedirect.com/science/article/abs/pii/S0167739X13000241" TargetMode="External" Type="http://schemas.openxmlformats.org/officeDocument/2006/relationships/hyperlink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4662050" y="907923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3" id="3"/>
          <p:cNvGrpSpPr/>
          <p:nvPr/>
        </p:nvGrpSpPr>
        <p:grpSpPr>
          <a:xfrm rot="0">
            <a:off x="10719307" y="6644142"/>
            <a:ext cx="6216391" cy="481339"/>
            <a:chOff x="0" y="0"/>
            <a:chExt cx="1511507" cy="11703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11507" cy="117037"/>
            </a:xfrm>
            <a:custGeom>
              <a:avLst/>
              <a:gdLst/>
              <a:ahLst/>
              <a:cxnLst/>
              <a:rect r="r" b="b" t="t" l="l"/>
              <a:pathLst>
                <a:path h="117037" w="1511507">
                  <a:moveTo>
                    <a:pt x="58518" y="0"/>
                  </a:moveTo>
                  <a:lnTo>
                    <a:pt x="1452989" y="0"/>
                  </a:lnTo>
                  <a:cubicBezTo>
                    <a:pt x="1485308" y="0"/>
                    <a:pt x="1511507" y="26200"/>
                    <a:pt x="1511507" y="58518"/>
                  </a:cubicBezTo>
                  <a:lnTo>
                    <a:pt x="1511507" y="58518"/>
                  </a:lnTo>
                  <a:cubicBezTo>
                    <a:pt x="1511507" y="74039"/>
                    <a:pt x="1505342" y="88923"/>
                    <a:pt x="1494368" y="99897"/>
                  </a:cubicBezTo>
                  <a:cubicBezTo>
                    <a:pt x="1483393" y="110872"/>
                    <a:pt x="1468509" y="117037"/>
                    <a:pt x="145298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511507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719307" y="6644142"/>
            <a:ext cx="2838506" cy="481339"/>
            <a:chOff x="0" y="0"/>
            <a:chExt cx="690179" cy="11703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90179" cy="117037"/>
            </a:xfrm>
            <a:custGeom>
              <a:avLst/>
              <a:gdLst/>
              <a:ahLst/>
              <a:cxnLst/>
              <a:rect r="r" b="b" t="t" l="l"/>
              <a:pathLst>
                <a:path h="117037" w="690179">
                  <a:moveTo>
                    <a:pt x="58518" y="0"/>
                  </a:moveTo>
                  <a:lnTo>
                    <a:pt x="631660" y="0"/>
                  </a:lnTo>
                  <a:cubicBezTo>
                    <a:pt x="647180" y="0"/>
                    <a:pt x="662065" y="6165"/>
                    <a:pt x="673039" y="17140"/>
                  </a:cubicBezTo>
                  <a:cubicBezTo>
                    <a:pt x="684014" y="28114"/>
                    <a:pt x="690179" y="42998"/>
                    <a:pt x="690179" y="58518"/>
                  </a:cubicBezTo>
                  <a:lnTo>
                    <a:pt x="690179" y="58518"/>
                  </a:lnTo>
                  <a:cubicBezTo>
                    <a:pt x="690179" y="74039"/>
                    <a:pt x="684014" y="88923"/>
                    <a:pt x="673039" y="99897"/>
                  </a:cubicBezTo>
                  <a:cubicBezTo>
                    <a:pt x="662065" y="110872"/>
                    <a:pt x="647180" y="117037"/>
                    <a:pt x="631660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690179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71394" y="2278548"/>
            <a:ext cx="8570209" cy="5709901"/>
          </a:xfrm>
          <a:custGeom>
            <a:avLst/>
            <a:gdLst/>
            <a:ahLst/>
            <a:cxnLst/>
            <a:rect r="r" b="b" t="t" l="l"/>
            <a:pathLst>
              <a:path h="5709901" w="8570209">
                <a:moveTo>
                  <a:pt x="0" y="0"/>
                </a:moveTo>
                <a:lnTo>
                  <a:pt x="8570209" y="0"/>
                </a:lnTo>
                <a:lnTo>
                  <a:pt x="8570209" y="5709901"/>
                </a:lnTo>
                <a:lnTo>
                  <a:pt x="0" y="57099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696" t="0" r="-27696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988867" y="970597"/>
            <a:ext cx="4095374" cy="39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 Bold"/>
              </a:rPr>
              <a:t>UNIVERSITY OF BAHRAIN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435479" y="7746366"/>
            <a:ext cx="5500218" cy="1153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SMART METER PROJECT COMBIND WITH IOT PHASE 1</a:t>
            </a:r>
          </a:p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PROF. MOHAB MANGOUD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8347632"/>
            <a:ext cx="2750246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</a:rPr>
              <a:t>Presentation by 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7575" y="8862061"/>
            <a:ext cx="5056666" cy="39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 Bold"/>
              </a:rPr>
              <a:t>ALAWI SHARAF - 202301262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19307" y="2617562"/>
            <a:ext cx="6765326" cy="3908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000"/>
              </a:lnSpc>
            </a:pPr>
            <a:r>
              <a:rPr lang="en-US" sz="14000">
                <a:solidFill>
                  <a:srgbClr val="000000"/>
                </a:solidFill>
                <a:latin typeface="Futura Bold"/>
              </a:rPr>
              <a:t>Term Project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911482" y="1159192"/>
            <a:ext cx="5500218" cy="763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COLLEGE OF ENGINEERIN</a:t>
            </a:r>
          </a:p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MASTER OF ENGINEERING OF AI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11871" y="0"/>
            <a:ext cx="11576129" cy="3539833"/>
            <a:chOff x="0" y="0"/>
            <a:chExt cx="15434839" cy="471977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9241" r="0" b="19241"/>
            <a:stretch>
              <a:fillRect/>
            </a:stretch>
          </p:blipFill>
          <p:spPr>
            <a:xfrm flipH="false" flipV="false">
              <a:off x="0" y="0"/>
              <a:ext cx="15434839" cy="4719778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5" id="5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10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2307933"/>
            <a:ext cx="5188971" cy="1231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Futura Bold"/>
              </a:rPr>
              <a:t>Project Plan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28700" y="4714287"/>
            <a:ext cx="4864259" cy="1819202"/>
            <a:chOff x="0" y="0"/>
            <a:chExt cx="6485678" cy="2425603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1036012"/>
              <a:ext cx="6485678" cy="13895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431801" indent="-21590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nva Sans"/>
                </a:rPr>
                <a:t>SustDataED2 </a:t>
              </a:r>
            </a:p>
            <a:p>
              <a:pPr algn="just" marL="431801" indent="-21590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nva Sans"/>
                </a:rPr>
                <a:t>Single House Hold 96 days</a:t>
              </a:r>
            </a:p>
            <a:p>
              <a:pPr algn="just" marL="431801" indent="-21590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nva Sans"/>
                </a:rPr>
                <a:t>18 individual appliances </a:t>
              </a:r>
            </a:p>
          </p:txBody>
        </p:sp>
        <p:grpSp>
          <p:nvGrpSpPr>
            <p:cNvPr name="Group 12" id="12"/>
            <p:cNvGrpSpPr/>
            <p:nvPr/>
          </p:nvGrpSpPr>
          <p:grpSpPr>
            <a:xfrm rot="0">
              <a:off x="0" y="0"/>
              <a:ext cx="6485678" cy="641786"/>
              <a:chOff x="0" y="0"/>
              <a:chExt cx="1182738" cy="11703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182738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1182738">
                    <a:moveTo>
                      <a:pt x="58518" y="0"/>
                    </a:moveTo>
                    <a:lnTo>
                      <a:pt x="1124220" y="0"/>
                    </a:lnTo>
                    <a:cubicBezTo>
                      <a:pt x="1139740" y="0"/>
                      <a:pt x="1154624" y="6165"/>
                      <a:pt x="1165598" y="17140"/>
                    </a:cubicBezTo>
                    <a:cubicBezTo>
                      <a:pt x="1176573" y="28114"/>
                      <a:pt x="1182738" y="42998"/>
                      <a:pt x="1182738" y="58518"/>
                    </a:cubicBezTo>
                    <a:lnTo>
                      <a:pt x="1182738" y="58518"/>
                    </a:lnTo>
                    <a:cubicBezTo>
                      <a:pt x="1182738" y="74039"/>
                      <a:pt x="1176573" y="88923"/>
                      <a:pt x="1165598" y="99897"/>
                    </a:cubicBezTo>
                    <a:cubicBezTo>
                      <a:pt x="1154624" y="110872"/>
                      <a:pt x="1139740" y="117037"/>
                      <a:pt x="1124220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DBDBDB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1182738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5340630" y="0"/>
              <a:ext cx="1145048" cy="641786"/>
              <a:chOff x="0" y="0"/>
              <a:chExt cx="208813" cy="117037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08813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208813">
                    <a:moveTo>
                      <a:pt x="58518" y="0"/>
                    </a:moveTo>
                    <a:lnTo>
                      <a:pt x="150294" y="0"/>
                    </a:lnTo>
                    <a:cubicBezTo>
                      <a:pt x="182613" y="0"/>
                      <a:pt x="208813" y="26200"/>
                      <a:pt x="208813" y="58518"/>
                    </a:cubicBezTo>
                    <a:lnTo>
                      <a:pt x="208813" y="58518"/>
                    </a:lnTo>
                    <a:cubicBezTo>
                      <a:pt x="208813" y="74039"/>
                      <a:pt x="202647" y="88923"/>
                      <a:pt x="191673" y="99897"/>
                    </a:cubicBezTo>
                    <a:cubicBezTo>
                      <a:pt x="180699" y="110872"/>
                      <a:pt x="165814" y="117037"/>
                      <a:pt x="150294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38100"/>
                <a:ext cx="208813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588618" y="59697"/>
              <a:ext cx="4301974" cy="48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000000"/>
                  </a:solidFill>
                  <a:latin typeface="Canva Sans Bold"/>
                </a:rPr>
                <a:t>DATA COLLECTION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5708509" y="59697"/>
              <a:ext cx="714009" cy="48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Canva Sans Bold"/>
                </a:rPr>
                <a:t>01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711871" y="4714287"/>
            <a:ext cx="4864259" cy="2171627"/>
            <a:chOff x="0" y="0"/>
            <a:chExt cx="6485678" cy="2895503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1036012"/>
              <a:ext cx="6485678" cy="18594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431801" indent="-21590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nva Sans"/>
                </a:rPr>
                <a:t>Better understanding the nature of smart meter data : time stamp, active, reactive power, voltage and current readings </a:t>
              </a:r>
            </a:p>
          </p:txBody>
        </p:sp>
        <p:grpSp>
          <p:nvGrpSpPr>
            <p:cNvPr name="Group 22" id="22"/>
            <p:cNvGrpSpPr/>
            <p:nvPr/>
          </p:nvGrpSpPr>
          <p:grpSpPr>
            <a:xfrm rot="0">
              <a:off x="0" y="0"/>
              <a:ext cx="6485678" cy="641786"/>
              <a:chOff x="0" y="0"/>
              <a:chExt cx="1182738" cy="117037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182738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1182738">
                    <a:moveTo>
                      <a:pt x="58518" y="0"/>
                    </a:moveTo>
                    <a:lnTo>
                      <a:pt x="1124220" y="0"/>
                    </a:lnTo>
                    <a:cubicBezTo>
                      <a:pt x="1139740" y="0"/>
                      <a:pt x="1154624" y="6165"/>
                      <a:pt x="1165598" y="17140"/>
                    </a:cubicBezTo>
                    <a:cubicBezTo>
                      <a:pt x="1176573" y="28114"/>
                      <a:pt x="1182738" y="42998"/>
                      <a:pt x="1182738" y="58518"/>
                    </a:cubicBezTo>
                    <a:lnTo>
                      <a:pt x="1182738" y="58518"/>
                    </a:lnTo>
                    <a:cubicBezTo>
                      <a:pt x="1182738" y="74039"/>
                      <a:pt x="1176573" y="88923"/>
                      <a:pt x="1165598" y="99897"/>
                    </a:cubicBezTo>
                    <a:cubicBezTo>
                      <a:pt x="1154624" y="110872"/>
                      <a:pt x="1139740" y="117037"/>
                      <a:pt x="1124220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DBDBDB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38100"/>
                <a:ext cx="1182738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5340630" y="0"/>
              <a:ext cx="1145048" cy="641786"/>
              <a:chOff x="0" y="0"/>
              <a:chExt cx="208813" cy="117037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08813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208813">
                    <a:moveTo>
                      <a:pt x="58518" y="0"/>
                    </a:moveTo>
                    <a:lnTo>
                      <a:pt x="150294" y="0"/>
                    </a:lnTo>
                    <a:cubicBezTo>
                      <a:pt x="182613" y="0"/>
                      <a:pt x="208813" y="26200"/>
                      <a:pt x="208813" y="58518"/>
                    </a:cubicBezTo>
                    <a:lnTo>
                      <a:pt x="208813" y="58518"/>
                    </a:lnTo>
                    <a:cubicBezTo>
                      <a:pt x="208813" y="74039"/>
                      <a:pt x="202647" y="88923"/>
                      <a:pt x="191673" y="99897"/>
                    </a:cubicBezTo>
                    <a:cubicBezTo>
                      <a:pt x="180699" y="110872"/>
                      <a:pt x="165814" y="117037"/>
                      <a:pt x="150294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38100"/>
                <a:ext cx="208813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sp>
          <p:nvSpPr>
            <p:cNvPr name="TextBox 28" id="28"/>
            <p:cNvSpPr txBox="true"/>
            <p:nvPr/>
          </p:nvSpPr>
          <p:spPr>
            <a:xfrm rot="0">
              <a:off x="363600" y="59697"/>
              <a:ext cx="4752011" cy="48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000000"/>
                  </a:solidFill>
                  <a:latin typeface="Canva Sans Bold"/>
                </a:rPr>
                <a:t>DATA EXPLORATION 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5708509" y="59697"/>
              <a:ext cx="714009" cy="48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Canva Sans Bold"/>
                </a:rPr>
                <a:t>02</a:t>
              </a: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12395041" y="5479389"/>
            <a:ext cx="4864259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Transforming raw data into a format that can be used in ML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12395041" y="4714287"/>
            <a:ext cx="4864259" cy="481339"/>
            <a:chOff x="0" y="0"/>
            <a:chExt cx="1182738" cy="117037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182738" cy="117037"/>
            </a:xfrm>
            <a:custGeom>
              <a:avLst/>
              <a:gdLst/>
              <a:ahLst/>
              <a:cxnLst/>
              <a:rect r="r" b="b" t="t" l="l"/>
              <a:pathLst>
                <a:path h="117037" w="1182738">
                  <a:moveTo>
                    <a:pt x="58518" y="0"/>
                  </a:moveTo>
                  <a:lnTo>
                    <a:pt x="1124220" y="0"/>
                  </a:lnTo>
                  <a:cubicBezTo>
                    <a:pt x="1139740" y="0"/>
                    <a:pt x="1154624" y="6165"/>
                    <a:pt x="1165598" y="17140"/>
                  </a:cubicBezTo>
                  <a:cubicBezTo>
                    <a:pt x="1176573" y="28114"/>
                    <a:pt x="1182738" y="42998"/>
                    <a:pt x="1182738" y="58518"/>
                  </a:cubicBezTo>
                  <a:lnTo>
                    <a:pt x="1182738" y="58518"/>
                  </a:lnTo>
                  <a:cubicBezTo>
                    <a:pt x="1182738" y="74039"/>
                    <a:pt x="1176573" y="88923"/>
                    <a:pt x="1165598" y="99897"/>
                  </a:cubicBezTo>
                  <a:cubicBezTo>
                    <a:pt x="1154624" y="110872"/>
                    <a:pt x="1139740" y="117037"/>
                    <a:pt x="1124220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118273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6400514" y="4714287"/>
            <a:ext cx="858786" cy="481339"/>
            <a:chOff x="0" y="0"/>
            <a:chExt cx="208813" cy="117037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08813" cy="117037"/>
            </a:xfrm>
            <a:custGeom>
              <a:avLst/>
              <a:gdLst/>
              <a:ahLst/>
              <a:cxnLst/>
              <a:rect r="r" b="b" t="t" l="l"/>
              <a:pathLst>
                <a:path h="117037" w="208813">
                  <a:moveTo>
                    <a:pt x="58518" y="0"/>
                  </a:moveTo>
                  <a:lnTo>
                    <a:pt x="150294" y="0"/>
                  </a:lnTo>
                  <a:cubicBezTo>
                    <a:pt x="182613" y="0"/>
                    <a:pt x="208813" y="26200"/>
                    <a:pt x="208813" y="58518"/>
                  </a:cubicBezTo>
                  <a:lnTo>
                    <a:pt x="208813" y="58518"/>
                  </a:lnTo>
                  <a:cubicBezTo>
                    <a:pt x="208813" y="74039"/>
                    <a:pt x="202647" y="88923"/>
                    <a:pt x="191673" y="99897"/>
                  </a:cubicBezTo>
                  <a:cubicBezTo>
                    <a:pt x="180699" y="110872"/>
                    <a:pt x="165814" y="117037"/>
                    <a:pt x="150294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208813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12836505" y="4749534"/>
            <a:ext cx="305335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 Bold"/>
              </a:rPr>
              <a:t>FEATURE SELLECTION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6676424" y="4749534"/>
            <a:ext cx="535507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03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1019175" y="7485989"/>
            <a:ext cx="4864259" cy="1466777"/>
            <a:chOff x="0" y="0"/>
            <a:chExt cx="6485678" cy="1955703"/>
          </a:xfrm>
        </p:grpSpPr>
        <p:sp>
          <p:nvSpPr>
            <p:cNvPr name="TextBox 41" id="41"/>
            <p:cNvSpPr txBox="true"/>
            <p:nvPr/>
          </p:nvSpPr>
          <p:spPr>
            <a:xfrm rot="0">
              <a:off x="0" y="1036012"/>
              <a:ext cx="6485678" cy="919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431801" indent="-21590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nva Sans"/>
                </a:rPr>
                <a:t>Simple and interpretable</a:t>
              </a:r>
            </a:p>
            <a:p>
              <a:pPr algn="just" marL="431801" indent="-21590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nva Sans"/>
                </a:rPr>
                <a:t>ideal as a starting point</a:t>
              </a:r>
            </a:p>
          </p:txBody>
        </p:sp>
        <p:grpSp>
          <p:nvGrpSpPr>
            <p:cNvPr name="Group 42" id="42"/>
            <p:cNvGrpSpPr/>
            <p:nvPr/>
          </p:nvGrpSpPr>
          <p:grpSpPr>
            <a:xfrm rot="0">
              <a:off x="0" y="0"/>
              <a:ext cx="6485678" cy="641786"/>
              <a:chOff x="0" y="0"/>
              <a:chExt cx="1182738" cy="117037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1182738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1182738">
                    <a:moveTo>
                      <a:pt x="58518" y="0"/>
                    </a:moveTo>
                    <a:lnTo>
                      <a:pt x="1124220" y="0"/>
                    </a:lnTo>
                    <a:cubicBezTo>
                      <a:pt x="1139740" y="0"/>
                      <a:pt x="1154624" y="6165"/>
                      <a:pt x="1165598" y="17140"/>
                    </a:cubicBezTo>
                    <a:cubicBezTo>
                      <a:pt x="1176573" y="28114"/>
                      <a:pt x="1182738" y="42998"/>
                      <a:pt x="1182738" y="58518"/>
                    </a:cubicBezTo>
                    <a:lnTo>
                      <a:pt x="1182738" y="58518"/>
                    </a:lnTo>
                    <a:cubicBezTo>
                      <a:pt x="1182738" y="74039"/>
                      <a:pt x="1176573" y="88923"/>
                      <a:pt x="1165598" y="99897"/>
                    </a:cubicBezTo>
                    <a:cubicBezTo>
                      <a:pt x="1154624" y="110872"/>
                      <a:pt x="1139740" y="117037"/>
                      <a:pt x="1124220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DBDBDB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38100"/>
                <a:ext cx="1182738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5340630" y="0"/>
              <a:ext cx="1145048" cy="641786"/>
              <a:chOff x="0" y="0"/>
              <a:chExt cx="208813" cy="117037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208813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208813">
                    <a:moveTo>
                      <a:pt x="58518" y="0"/>
                    </a:moveTo>
                    <a:lnTo>
                      <a:pt x="150294" y="0"/>
                    </a:lnTo>
                    <a:cubicBezTo>
                      <a:pt x="182613" y="0"/>
                      <a:pt x="208813" y="26200"/>
                      <a:pt x="208813" y="58518"/>
                    </a:cubicBezTo>
                    <a:lnTo>
                      <a:pt x="208813" y="58518"/>
                    </a:lnTo>
                    <a:cubicBezTo>
                      <a:pt x="208813" y="74039"/>
                      <a:pt x="202647" y="88923"/>
                      <a:pt x="191673" y="99897"/>
                    </a:cubicBezTo>
                    <a:cubicBezTo>
                      <a:pt x="180699" y="110872"/>
                      <a:pt x="165814" y="117037"/>
                      <a:pt x="150294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38100"/>
                <a:ext cx="208813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sp>
          <p:nvSpPr>
            <p:cNvPr name="TextBox 48" id="48"/>
            <p:cNvSpPr txBox="true"/>
            <p:nvPr/>
          </p:nvSpPr>
          <p:spPr>
            <a:xfrm rot="0">
              <a:off x="588618" y="59697"/>
              <a:ext cx="4301974" cy="48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000000"/>
                  </a:solidFill>
                  <a:latin typeface="Canva Sans Bold"/>
                </a:rPr>
                <a:t>LINEAR REGRESSION </a:t>
              </a:r>
            </a:p>
          </p:txBody>
        </p:sp>
        <p:sp>
          <p:nvSpPr>
            <p:cNvPr name="TextBox 49" id="49"/>
            <p:cNvSpPr txBox="true"/>
            <p:nvPr/>
          </p:nvSpPr>
          <p:spPr>
            <a:xfrm rot="0">
              <a:off x="5708509" y="59697"/>
              <a:ext cx="714009" cy="48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Canva Sans Bold"/>
                </a:rPr>
                <a:t>04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6702346" y="7457414"/>
            <a:ext cx="4864259" cy="1819202"/>
            <a:chOff x="0" y="0"/>
            <a:chExt cx="6485678" cy="2425603"/>
          </a:xfrm>
        </p:grpSpPr>
        <p:sp>
          <p:nvSpPr>
            <p:cNvPr name="TextBox 51" id="51"/>
            <p:cNvSpPr txBox="true"/>
            <p:nvPr/>
          </p:nvSpPr>
          <p:spPr>
            <a:xfrm rot="0">
              <a:off x="0" y="1036012"/>
              <a:ext cx="6485678" cy="13895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431801" indent="-21590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nva Sans"/>
                </a:rPr>
                <a:t>Had to prepare the data</a:t>
              </a:r>
            </a:p>
            <a:p>
              <a:pPr algn="just" marL="431801" indent="-21590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nva Sans"/>
                </a:rPr>
                <a:t>Normalizing the data</a:t>
              </a:r>
            </a:p>
            <a:p>
              <a:pPr algn="just" marL="431801" indent="-21590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nva Sans"/>
                </a:rPr>
                <a:t>FeedForwarded NN Network</a:t>
              </a:r>
            </a:p>
          </p:txBody>
        </p:sp>
        <p:grpSp>
          <p:nvGrpSpPr>
            <p:cNvPr name="Group 52" id="52"/>
            <p:cNvGrpSpPr/>
            <p:nvPr/>
          </p:nvGrpSpPr>
          <p:grpSpPr>
            <a:xfrm rot="0">
              <a:off x="0" y="0"/>
              <a:ext cx="6485678" cy="641786"/>
              <a:chOff x="0" y="0"/>
              <a:chExt cx="1182738" cy="117037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1182738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1182738">
                    <a:moveTo>
                      <a:pt x="58518" y="0"/>
                    </a:moveTo>
                    <a:lnTo>
                      <a:pt x="1124220" y="0"/>
                    </a:lnTo>
                    <a:cubicBezTo>
                      <a:pt x="1139740" y="0"/>
                      <a:pt x="1154624" y="6165"/>
                      <a:pt x="1165598" y="17140"/>
                    </a:cubicBezTo>
                    <a:cubicBezTo>
                      <a:pt x="1176573" y="28114"/>
                      <a:pt x="1182738" y="42998"/>
                      <a:pt x="1182738" y="58518"/>
                    </a:cubicBezTo>
                    <a:lnTo>
                      <a:pt x="1182738" y="58518"/>
                    </a:lnTo>
                    <a:cubicBezTo>
                      <a:pt x="1182738" y="74039"/>
                      <a:pt x="1176573" y="88923"/>
                      <a:pt x="1165598" y="99897"/>
                    </a:cubicBezTo>
                    <a:cubicBezTo>
                      <a:pt x="1154624" y="110872"/>
                      <a:pt x="1139740" y="117037"/>
                      <a:pt x="1124220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DBDBD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38100"/>
                <a:ext cx="1182738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5340630" y="0"/>
              <a:ext cx="1145048" cy="641786"/>
              <a:chOff x="0" y="0"/>
              <a:chExt cx="208813" cy="117037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208813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208813">
                    <a:moveTo>
                      <a:pt x="58518" y="0"/>
                    </a:moveTo>
                    <a:lnTo>
                      <a:pt x="150294" y="0"/>
                    </a:lnTo>
                    <a:cubicBezTo>
                      <a:pt x="182613" y="0"/>
                      <a:pt x="208813" y="26200"/>
                      <a:pt x="208813" y="58518"/>
                    </a:cubicBezTo>
                    <a:lnTo>
                      <a:pt x="208813" y="58518"/>
                    </a:lnTo>
                    <a:cubicBezTo>
                      <a:pt x="208813" y="74039"/>
                      <a:pt x="202647" y="88923"/>
                      <a:pt x="191673" y="99897"/>
                    </a:cubicBezTo>
                    <a:cubicBezTo>
                      <a:pt x="180699" y="110872"/>
                      <a:pt x="165814" y="117037"/>
                      <a:pt x="150294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38100"/>
                <a:ext cx="208813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sp>
          <p:nvSpPr>
            <p:cNvPr name="TextBox 58" id="58"/>
            <p:cNvSpPr txBox="true"/>
            <p:nvPr/>
          </p:nvSpPr>
          <p:spPr>
            <a:xfrm rot="0">
              <a:off x="363600" y="59697"/>
              <a:ext cx="4752011" cy="48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000000"/>
                  </a:solidFill>
                  <a:latin typeface="Canva Sans Bold"/>
                </a:rPr>
                <a:t>ANN</a:t>
              </a:r>
            </a:p>
          </p:txBody>
        </p:sp>
        <p:sp>
          <p:nvSpPr>
            <p:cNvPr name="TextBox 59" id="59"/>
            <p:cNvSpPr txBox="true"/>
            <p:nvPr/>
          </p:nvSpPr>
          <p:spPr>
            <a:xfrm rot="0">
              <a:off x="5708509" y="59697"/>
              <a:ext cx="714009" cy="48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Canva Sans Bold"/>
                </a:rPr>
                <a:t>05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3" id="3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35947" y="322744"/>
            <a:ext cx="1185506" cy="1395440"/>
          </a:xfrm>
          <a:custGeom>
            <a:avLst/>
            <a:gdLst/>
            <a:ahLst/>
            <a:cxnLst/>
            <a:rect r="r" b="b" t="t" l="l"/>
            <a:pathLst>
              <a:path h="1395440" w="1185506">
                <a:moveTo>
                  <a:pt x="0" y="0"/>
                </a:moveTo>
                <a:lnTo>
                  <a:pt x="1185506" y="0"/>
                </a:lnTo>
                <a:lnTo>
                  <a:pt x="1185506" y="1395440"/>
                </a:lnTo>
                <a:lnTo>
                  <a:pt x="0" y="1395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21453" y="1727620"/>
            <a:ext cx="11811676" cy="2871146"/>
          </a:xfrm>
          <a:custGeom>
            <a:avLst/>
            <a:gdLst/>
            <a:ahLst/>
            <a:cxnLst/>
            <a:rect r="r" b="b" t="t" l="l"/>
            <a:pathLst>
              <a:path h="2871146" w="11811676">
                <a:moveTo>
                  <a:pt x="0" y="0"/>
                </a:moveTo>
                <a:lnTo>
                  <a:pt x="11811676" y="0"/>
                </a:lnTo>
                <a:lnTo>
                  <a:pt x="11811676" y="2871146"/>
                </a:lnTo>
                <a:lnTo>
                  <a:pt x="0" y="2871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98443" y="4598766"/>
            <a:ext cx="11244217" cy="3235229"/>
          </a:xfrm>
          <a:custGeom>
            <a:avLst/>
            <a:gdLst/>
            <a:ahLst/>
            <a:cxnLst/>
            <a:rect r="r" b="b" t="t" l="l"/>
            <a:pathLst>
              <a:path h="3235229" w="11244217">
                <a:moveTo>
                  <a:pt x="0" y="0"/>
                </a:moveTo>
                <a:lnTo>
                  <a:pt x="11244216" y="0"/>
                </a:lnTo>
                <a:lnTo>
                  <a:pt x="11244216" y="3235228"/>
                </a:lnTo>
                <a:lnTo>
                  <a:pt x="0" y="3235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11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80259" y="8334375"/>
            <a:ext cx="6753285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Futura Bold"/>
              </a:rPr>
              <a:t>Data Collection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547372" y="7699375"/>
            <a:ext cx="2595287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</a:rPr>
              <a:t>Reference (2)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PROJECT EXECUTION</a:t>
            </a:r>
            <a:r>
              <a:rPr lang="en-US" sz="2200">
                <a:solidFill>
                  <a:srgbClr val="000000"/>
                </a:solidFill>
                <a:latin typeface="Canva Sans"/>
              </a:rPr>
              <a:t>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982653" y="2880057"/>
            <a:ext cx="2318147" cy="763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 Bold"/>
              </a:rPr>
              <a:t>AGGREGATED </a:t>
            </a:r>
          </a:p>
          <a:p>
            <a:pPr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 Bold"/>
              </a:rPr>
              <a:t>CONSUMPTIONS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982653" y="5803588"/>
            <a:ext cx="2238524" cy="763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 Bold"/>
              </a:rPr>
              <a:t>APPLIANCES</a:t>
            </a:r>
          </a:p>
          <a:p>
            <a:pPr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 Bold"/>
              </a:rPr>
              <a:t> CONSMPTIONS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138419"/>
            <a:ext cx="5645560" cy="4736565"/>
            <a:chOff x="0" y="0"/>
            <a:chExt cx="7527413" cy="631542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7389" t="0" r="7389" b="0"/>
            <a:stretch>
              <a:fillRect/>
            </a:stretch>
          </p:blipFill>
          <p:spPr>
            <a:xfrm flipH="false" flipV="false">
              <a:off x="0" y="0"/>
              <a:ext cx="7527413" cy="631542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551945" y="4063557"/>
            <a:ext cx="6707481" cy="481339"/>
            <a:chOff x="0" y="0"/>
            <a:chExt cx="1630915" cy="11703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30915" cy="117037"/>
            </a:xfrm>
            <a:custGeom>
              <a:avLst/>
              <a:gdLst/>
              <a:ahLst/>
              <a:cxnLst/>
              <a:rect r="r" b="b" t="t" l="l"/>
              <a:pathLst>
                <a:path h="117037" w="1630915">
                  <a:moveTo>
                    <a:pt x="58518" y="0"/>
                  </a:moveTo>
                  <a:lnTo>
                    <a:pt x="1572397" y="0"/>
                  </a:lnTo>
                  <a:cubicBezTo>
                    <a:pt x="1587917" y="0"/>
                    <a:pt x="1602801" y="6165"/>
                    <a:pt x="1613776" y="17140"/>
                  </a:cubicBezTo>
                  <a:cubicBezTo>
                    <a:pt x="1624750" y="28114"/>
                    <a:pt x="1630915" y="42998"/>
                    <a:pt x="1630915" y="58518"/>
                  </a:cubicBezTo>
                  <a:lnTo>
                    <a:pt x="1630915" y="58518"/>
                  </a:lnTo>
                  <a:cubicBezTo>
                    <a:pt x="1630915" y="74039"/>
                    <a:pt x="1624750" y="88923"/>
                    <a:pt x="1613776" y="99897"/>
                  </a:cubicBezTo>
                  <a:cubicBezTo>
                    <a:pt x="1602801" y="110872"/>
                    <a:pt x="1587917" y="117037"/>
                    <a:pt x="1572397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630915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517823" y="6186644"/>
            <a:ext cx="6707481" cy="481339"/>
            <a:chOff x="0" y="0"/>
            <a:chExt cx="1630915" cy="1170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30915" cy="117037"/>
            </a:xfrm>
            <a:custGeom>
              <a:avLst/>
              <a:gdLst/>
              <a:ahLst/>
              <a:cxnLst/>
              <a:rect r="r" b="b" t="t" l="l"/>
              <a:pathLst>
                <a:path h="117037" w="1630915">
                  <a:moveTo>
                    <a:pt x="58518" y="0"/>
                  </a:moveTo>
                  <a:lnTo>
                    <a:pt x="1572397" y="0"/>
                  </a:lnTo>
                  <a:cubicBezTo>
                    <a:pt x="1587917" y="0"/>
                    <a:pt x="1602801" y="6165"/>
                    <a:pt x="1613776" y="17140"/>
                  </a:cubicBezTo>
                  <a:cubicBezTo>
                    <a:pt x="1624750" y="28114"/>
                    <a:pt x="1630915" y="42998"/>
                    <a:pt x="1630915" y="58518"/>
                  </a:cubicBezTo>
                  <a:lnTo>
                    <a:pt x="1630915" y="58518"/>
                  </a:lnTo>
                  <a:cubicBezTo>
                    <a:pt x="1630915" y="74039"/>
                    <a:pt x="1624750" y="88923"/>
                    <a:pt x="1613776" y="99897"/>
                  </a:cubicBezTo>
                  <a:cubicBezTo>
                    <a:pt x="1602801" y="110872"/>
                    <a:pt x="1587917" y="117037"/>
                    <a:pt x="1572397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630915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551945" y="4063557"/>
            <a:ext cx="2341385" cy="481339"/>
            <a:chOff x="0" y="0"/>
            <a:chExt cx="569305" cy="11703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69305" cy="117037"/>
            </a:xfrm>
            <a:custGeom>
              <a:avLst/>
              <a:gdLst/>
              <a:ahLst/>
              <a:cxnLst/>
              <a:rect r="r" b="b" t="t" l="l"/>
              <a:pathLst>
                <a:path h="117037" w="569305">
                  <a:moveTo>
                    <a:pt x="58518" y="0"/>
                  </a:moveTo>
                  <a:lnTo>
                    <a:pt x="510786" y="0"/>
                  </a:lnTo>
                  <a:cubicBezTo>
                    <a:pt x="526306" y="0"/>
                    <a:pt x="541191" y="6165"/>
                    <a:pt x="552165" y="17140"/>
                  </a:cubicBezTo>
                  <a:cubicBezTo>
                    <a:pt x="563140" y="28114"/>
                    <a:pt x="569305" y="42998"/>
                    <a:pt x="569305" y="58518"/>
                  </a:cubicBezTo>
                  <a:lnTo>
                    <a:pt x="569305" y="58518"/>
                  </a:lnTo>
                  <a:cubicBezTo>
                    <a:pt x="569305" y="74039"/>
                    <a:pt x="563140" y="88923"/>
                    <a:pt x="552165" y="99897"/>
                  </a:cubicBezTo>
                  <a:cubicBezTo>
                    <a:pt x="541191" y="110872"/>
                    <a:pt x="526306" y="117037"/>
                    <a:pt x="510786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569305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517823" y="6186644"/>
            <a:ext cx="2341385" cy="481339"/>
            <a:chOff x="0" y="0"/>
            <a:chExt cx="569305" cy="11703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69305" cy="117037"/>
            </a:xfrm>
            <a:custGeom>
              <a:avLst/>
              <a:gdLst/>
              <a:ahLst/>
              <a:cxnLst/>
              <a:rect r="r" b="b" t="t" l="l"/>
              <a:pathLst>
                <a:path h="117037" w="569305">
                  <a:moveTo>
                    <a:pt x="58518" y="0"/>
                  </a:moveTo>
                  <a:lnTo>
                    <a:pt x="510786" y="0"/>
                  </a:lnTo>
                  <a:cubicBezTo>
                    <a:pt x="526306" y="0"/>
                    <a:pt x="541191" y="6165"/>
                    <a:pt x="552165" y="17140"/>
                  </a:cubicBezTo>
                  <a:cubicBezTo>
                    <a:pt x="563140" y="28114"/>
                    <a:pt x="569305" y="42998"/>
                    <a:pt x="569305" y="58518"/>
                  </a:cubicBezTo>
                  <a:lnTo>
                    <a:pt x="569305" y="58518"/>
                  </a:lnTo>
                  <a:cubicBezTo>
                    <a:pt x="569305" y="74039"/>
                    <a:pt x="563140" y="88923"/>
                    <a:pt x="552165" y="99897"/>
                  </a:cubicBezTo>
                  <a:cubicBezTo>
                    <a:pt x="541191" y="110872"/>
                    <a:pt x="526306" y="117037"/>
                    <a:pt x="510786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569305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AutoShape 16" id="16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17" id="17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0" y="2558998"/>
            <a:ext cx="8249267" cy="334554"/>
            <a:chOff x="0" y="0"/>
            <a:chExt cx="2005798" cy="813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005798" cy="81346"/>
            </a:xfrm>
            <a:custGeom>
              <a:avLst/>
              <a:gdLst/>
              <a:ahLst/>
              <a:cxnLst/>
              <a:rect r="r" b="b" t="t" l="l"/>
              <a:pathLst>
                <a:path h="81346" w="2005798">
                  <a:moveTo>
                    <a:pt x="40673" y="0"/>
                  </a:moveTo>
                  <a:lnTo>
                    <a:pt x="1965125" y="0"/>
                  </a:lnTo>
                  <a:cubicBezTo>
                    <a:pt x="1987589" y="0"/>
                    <a:pt x="2005798" y="18210"/>
                    <a:pt x="2005798" y="40673"/>
                  </a:cubicBezTo>
                  <a:lnTo>
                    <a:pt x="2005798" y="40673"/>
                  </a:lnTo>
                  <a:cubicBezTo>
                    <a:pt x="2005798" y="63136"/>
                    <a:pt x="1987589" y="81346"/>
                    <a:pt x="1965125" y="81346"/>
                  </a:cubicBezTo>
                  <a:lnTo>
                    <a:pt x="40673" y="81346"/>
                  </a:lnTo>
                  <a:cubicBezTo>
                    <a:pt x="18210" y="81346"/>
                    <a:pt x="0" y="63136"/>
                    <a:pt x="0" y="40673"/>
                  </a:cubicBezTo>
                  <a:lnTo>
                    <a:pt x="0" y="40673"/>
                  </a:lnTo>
                  <a:cubicBezTo>
                    <a:pt x="0" y="18210"/>
                    <a:pt x="18210" y="0"/>
                    <a:pt x="40673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005798" cy="119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05235" y="2558998"/>
            <a:ext cx="1578270" cy="334554"/>
            <a:chOff x="0" y="0"/>
            <a:chExt cx="383754" cy="8134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83754" cy="81346"/>
            </a:xfrm>
            <a:custGeom>
              <a:avLst/>
              <a:gdLst/>
              <a:ahLst/>
              <a:cxnLst/>
              <a:rect r="r" b="b" t="t" l="l"/>
              <a:pathLst>
                <a:path h="81346" w="383754">
                  <a:moveTo>
                    <a:pt x="40673" y="0"/>
                  </a:moveTo>
                  <a:lnTo>
                    <a:pt x="343081" y="0"/>
                  </a:lnTo>
                  <a:cubicBezTo>
                    <a:pt x="365544" y="0"/>
                    <a:pt x="383754" y="18210"/>
                    <a:pt x="383754" y="40673"/>
                  </a:cubicBezTo>
                  <a:lnTo>
                    <a:pt x="383754" y="40673"/>
                  </a:lnTo>
                  <a:cubicBezTo>
                    <a:pt x="383754" y="63136"/>
                    <a:pt x="365544" y="81346"/>
                    <a:pt x="343081" y="81346"/>
                  </a:cubicBezTo>
                  <a:lnTo>
                    <a:pt x="40673" y="81346"/>
                  </a:lnTo>
                  <a:cubicBezTo>
                    <a:pt x="18210" y="81346"/>
                    <a:pt x="0" y="63136"/>
                    <a:pt x="0" y="40673"/>
                  </a:cubicBezTo>
                  <a:lnTo>
                    <a:pt x="0" y="40673"/>
                  </a:lnTo>
                  <a:cubicBezTo>
                    <a:pt x="0" y="18210"/>
                    <a:pt x="18210" y="0"/>
                    <a:pt x="40673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383754" cy="119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5645560" y="3138419"/>
            <a:ext cx="2603707" cy="4736565"/>
            <a:chOff x="0" y="0"/>
            <a:chExt cx="3471609" cy="6315420"/>
          </a:xfrm>
        </p:grpSpPr>
        <p:pic>
          <p:nvPicPr>
            <p:cNvPr name="Picture 27" id="27"/>
            <p:cNvPicPr>
              <a:picLocks noChangeAspect="true"/>
            </p:cNvPicPr>
            <p:nvPr/>
          </p:nvPicPr>
          <p:blipFill>
            <a:blip r:embed="rId3"/>
            <a:srcRect l="31676" t="0" r="31676" b="0"/>
            <a:stretch>
              <a:fillRect/>
            </a:stretch>
          </p:blipFill>
          <p:spPr>
            <a:xfrm flipH="false" flipV="false">
              <a:off x="0" y="0"/>
              <a:ext cx="3471609" cy="6315420"/>
            </a:xfrm>
            <a:prstGeom prst="rect">
              <a:avLst/>
            </a:prstGeom>
          </p:spPr>
        </p:pic>
      </p:grpSp>
      <p:sp>
        <p:nvSpPr>
          <p:cNvPr name="Freeform 28" id="28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622278" y="7026361"/>
            <a:ext cx="7004711" cy="3940150"/>
          </a:xfrm>
          <a:custGeom>
            <a:avLst/>
            <a:gdLst/>
            <a:ahLst/>
            <a:cxnLst/>
            <a:rect r="r" b="b" t="t" l="l"/>
            <a:pathLst>
              <a:path h="3940150" w="7004711">
                <a:moveTo>
                  <a:pt x="0" y="0"/>
                </a:moveTo>
                <a:lnTo>
                  <a:pt x="7004711" y="0"/>
                </a:lnTo>
                <a:lnTo>
                  <a:pt x="7004711" y="3940149"/>
                </a:lnTo>
                <a:lnTo>
                  <a:pt x="0" y="39401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PROJECT EXECUTION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551945" y="2076677"/>
            <a:ext cx="7314685" cy="1231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Futura Bold"/>
              </a:rPr>
              <a:t>Implementation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551945" y="4855649"/>
            <a:ext cx="7756492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Data Exploration &amp; Feature Engineering  using MATLAB took quite good time ( preparing the data before training)</a:t>
            </a:r>
          </a:p>
          <a:p>
            <a:pPr algn="just">
              <a:lnSpc>
                <a:spcPts val="2800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9517823" y="6978736"/>
            <a:ext cx="7756492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Tried to learn and understand the how MATLAB can design the linear regression and ANN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966791" y="4098805"/>
            <a:ext cx="1926540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PHASE 01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932669" y="6221891"/>
            <a:ext cx="1926540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PHASE 02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3051" y="168457"/>
            <a:ext cx="17711488" cy="9464293"/>
          </a:xfrm>
          <a:custGeom>
            <a:avLst/>
            <a:gdLst/>
            <a:ahLst/>
            <a:cxnLst/>
            <a:rect r="r" b="b" t="t" l="l"/>
            <a:pathLst>
              <a:path h="9464293" w="17711488">
                <a:moveTo>
                  <a:pt x="0" y="0"/>
                </a:moveTo>
                <a:lnTo>
                  <a:pt x="17711488" y="0"/>
                </a:lnTo>
                <a:lnTo>
                  <a:pt x="17711488" y="9464293"/>
                </a:lnTo>
                <a:lnTo>
                  <a:pt x="0" y="9464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782464"/>
            <a:ext cx="953877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Exploring Data Before Training: Time Slots for all values 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4337" y="704323"/>
            <a:ext cx="16614963" cy="8878355"/>
          </a:xfrm>
          <a:custGeom>
            <a:avLst/>
            <a:gdLst/>
            <a:ahLst/>
            <a:cxnLst/>
            <a:rect r="r" b="b" t="t" l="l"/>
            <a:pathLst>
              <a:path h="8878355" w="16614963">
                <a:moveTo>
                  <a:pt x="0" y="0"/>
                </a:moveTo>
                <a:lnTo>
                  <a:pt x="16614963" y="0"/>
                </a:lnTo>
                <a:lnTo>
                  <a:pt x="16614963" y="8878354"/>
                </a:lnTo>
                <a:lnTo>
                  <a:pt x="0" y="887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728699"/>
            <a:ext cx="953877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Exploring Data Before Training: Scatter Plots for each data 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08013" y="2147312"/>
            <a:ext cx="7751287" cy="6228628"/>
            <a:chOff x="0" y="0"/>
            <a:chExt cx="3061032" cy="2459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61032" cy="2459725"/>
            </a:xfrm>
            <a:custGeom>
              <a:avLst/>
              <a:gdLst/>
              <a:ahLst/>
              <a:cxnLst/>
              <a:rect r="r" b="b" t="t" l="l"/>
              <a:pathLst>
                <a:path h="2459725" w="3061032">
                  <a:moveTo>
                    <a:pt x="0" y="0"/>
                  </a:moveTo>
                  <a:lnTo>
                    <a:pt x="3061032" y="0"/>
                  </a:lnTo>
                  <a:lnTo>
                    <a:pt x="3061032" y="2459725"/>
                  </a:lnTo>
                  <a:lnTo>
                    <a:pt x="0" y="2459725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61032" cy="2497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9627037" y="2231112"/>
            <a:ext cx="7513240" cy="6061029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1028700" y="5261626"/>
            <a:ext cx="7477779" cy="3114314"/>
            <a:chOff x="0" y="0"/>
            <a:chExt cx="9970372" cy="4152419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0" t="19271" r="0" b="0"/>
            <a:stretch>
              <a:fillRect/>
            </a:stretch>
          </p:blipFill>
          <p:spPr>
            <a:xfrm flipH="false" flipV="false">
              <a:off x="0" y="0"/>
              <a:ext cx="9970372" cy="4152419"/>
            </a:xfrm>
            <a:prstGeom prst="rect">
              <a:avLst/>
            </a:prstGeom>
          </p:spPr>
        </p:pic>
      </p:grpSp>
      <p:sp>
        <p:nvSpPr>
          <p:cNvPr name="AutoShape 8" id="8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9" id="9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887652" y="2147312"/>
            <a:ext cx="8852642" cy="6228628"/>
          </a:xfrm>
          <a:custGeom>
            <a:avLst/>
            <a:gdLst/>
            <a:ahLst/>
            <a:cxnLst/>
            <a:rect r="r" b="b" t="t" l="l"/>
            <a:pathLst>
              <a:path h="6228628" w="8852642">
                <a:moveTo>
                  <a:pt x="0" y="0"/>
                </a:moveTo>
                <a:lnTo>
                  <a:pt x="8852643" y="0"/>
                </a:lnTo>
                <a:lnTo>
                  <a:pt x="8852643" y="6228628"/>
                </a:lnTo>
                <a:lnTo>
                  <a:pt x="0" y="622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PROJECT EXECUTION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2263239"/>
            <a:ext cx="7858952" cy="765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000000"/>
                </a:solidFill>
                <a:latin typeface="Futura Bold"/>
              </a:rPr>
              <a:t>Result: Linear regression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3545273"/>
            <a:ext cx="7477779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Strong relationship between energy consumptions which make it valuable for predections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9651299" y="2233553"/>
            <a:ext cx="7483940" cy="5951905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4" id="4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310959" y="3028414"/>
            <a:ext cx="8785572" cy="4676628"/>
          </a:xfrm>
          <a:custGeom>
            <a:avLst/>
            <a:gdLst/>
            <a:ahLst/>
            <a:cxnLst/>
            <a:rect r="r" b="b" t="t" l="l"/>
            <a:pathLst>
              <a:path h="4676628" w="8785572">
                <a:moveTo>
                  <a:pt x="0" y="0"/>
                </a:moveTo>
                <a:lnTo>
                  <a:pt x="8785572" y="0"/>
                </a:lnTo>
                <a:lnTo>
                  <a:pt x="8785572" y="4676628"/>
                </a:lnTo>
                <a:lnTo>
                  <a:pt x="0" y="4676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99150" y="4768465"/>
            <a:ext cx="7736880" cy="4261235"/>
          </a:xfrm>
          <a:custGeom>
            <a:avLst/>
            <a:gdLst/>
            <a:ahLst/>
            <a:cxnLst/>
            <a:rect r="r" b="b" t="t" l="l"/>
            <a:pathLst>
              <a:path h="4261235" w="7736880">
                <a:moveTo>
                  <a:pt x="0" y="0"/>
                </a:moveTo>
                <a:lnTo>
                  <a:pt x="7736879" y="0"/>
                </a:lnTo>
                <a:lnTo>
                  <a:pt x="7736879" y="4261235"/>
                </a:lnTo>
                <a:lnTo>
                  <a:pt x="0" y="42612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PROJECT EXECUTION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263239"/>
            <a:ext cx="7858952" cy="765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000000"/>
                </a:solidFill>
                <a:latin typeface="Futura Bold"/>
              </a:rPr>
              <a:t>Result: ANN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545273"/>
            <a:ext cx="7477779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Achieved high R- Squared Value of 0.9996, and RMSE was 0.00017937 , excellent predictive over linear regression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454077"/>
            <a:ext cx="6150581" cy="1231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Futura Bold"/>
              </a:rPr>
              <a:t>Challenges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524813" y="2425502"/>
            <a:ext cx="9762158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000000"/>
                </a:solidFill>
                <a:latin typeface="Canva Sans Bold"/>
              </a:rPr>
              <a:t>Selecting the Optimal Methodology:</a:t>
            </a:r>
            <a:r>
              <a:rPr lang="en-US" sz="2000" strike="noStrike" u="none">
                <a:solidFill>
                  <a:srgbClr val="000000"/>
                </a:solidFill>
                <a:latin typeface="Canva Sans"/>
              </a:rPr>
              <a:t> Paving the Way to Success</a:t>
            </a:r>
          </a:p>
          <a:p>
            <a:pPr algn="just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000000"/>
                </a:solidFill>
                <a:latin typeface="Canva Sans Bold"/>
              </a:rPr>
              <a:t>Navigating Programming Language </a:t>
            </a:r>
            <a:r>
              <a:rPr lang="en-US" sz="2000" strike="noStrike" u="none">
                <a:solidFill>
                  <a:srgbClr val="000000"/>
                </a:solidFill>
                <a:latin typeface="Canva Sans"/>
              </a:rPr>
              <a:t>Choices for Project Efficiency</a:t>
            </a:r>
          </a:p>
          <a:p>
            <a:pPr algn="just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000000"/>
                </a:solidFill>
                <a:latin typeface="Canva Sans Bold"/>
              </a:rPr>
              <a:t>Trials and Triumphs: </a:t>
            </a:r>
            <a:r>
              <a:rPr lang="en-US" sz="2000" strike="noStrike" u="none">
                <a:solidFill>
                  <a:srgbClr val="000000"/>
                </a:solidFill>
                <a:latin typeface="Canva Sans"/>
              </a:rPr>
              <a:t>Methodology Experimentation and Refinement</a:t>
            </a:r>
          </a:p>
          <a:p>
            <a:pPr algn="just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000000"/>
                </a:solidFill>
                <a:latin typeface="Canva Sans Bold"/>
              </a:rPr>
              <a:t>Overcoming PC Limitations:</a:t>
            </a:r>
            <a:r>
              <a:rPr lang="en-US" sz="2000" strike="noStrike" u="none">
                <a:solidFill>
                  <a:srgbClr val="000000"/>
                </a:solidFill>
                <a:latin typeface="Canva Sans"/>
              </a:rPr>
              <a:t> Maximizing Resources for Project Execution</a:t>
            </a:r>
          </a:p>
          <a:p>
            <a:pPr algn="just" marL="0" indent="0" lvl="0">
              <a:lnSpc>
                <a:spcPts val="2800"/>
              </a:lnSpc>
              <a:spcBef>
                <a:spcPct val="0"/>
              </a:spcBef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4313789" y="5317975"/>
            <a:ext cx="12945511" cy="2621533"/>
            <a:chOff x="0" y="0"/>
            <a:chExt cx="17260681" cy="349537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0" t="34831" r="0" b="34831"/>
            <a:stretch>
              <a:fillRect/>
            </a:stretch>
          </p:blipFill>
          <p:spPr>
            <a:xfrm flipH="false" flipV="false">
              <a:off x="0" y="0"/>
              <a:ext cx="17260681" cy="3495378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028700" y="5317975"/>
            <a:ext cx="3285089" cy="2621533"/>
            <a:chOff x="0" y="0"/>
            <a:chExt cx="4380119" cy="3495378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0" t="5104" r="0" b="5104"/>
            <a:stretch>
              <a:fillRect/>
            </a:stretch>
          </p:blipFill>
          <p:spPr>
            <a:xfrm flipH="false" flipV="false">
              <a:off x="0" y="0"/>
              <a:ext cx="4380119" cy="3495378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028700" y="4511687"/>
            <a:ext cx="16230600" cy="334554"/>
            <a:chOff x="0" y="0"/>
            <a:chExt cx="3946449" cy="8134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946449" cy="81346"/>
            </a:xfrm>
            <a:custGeom>
              <a:avLst/>
              <a:gdLst/>
              <a:ahLst/>
              <a:cxnLst/>
              <a:rect r="r" b="b" t="t" l="l"/>
              <a:pathLst>
                <a:path h="81346" w="3946449">
                  <a:moveTo>
                    <a:pt x="40673" y="0"/>
                  </a:moveTo>
                  <a:lnTo>
                    <a:pt x="3905776" y="0"/>
                  </a:lnTo>
                  <a:cubicBezTo>
                    <a:pt x="3928239" y="0"/>
                    <a:pt x="3946449" y="18210"/>
                    <a:pt x="3946449" y="40673"/>
                  </a:cubicBezTo>
                  <a:lnTo>
                    <a:pt x="3946449" y="40673"/>
                  </a:lnTo>
                  <a:cubicBezTo>
                    <a:pt x="3946449" y="63136"/>
                    <a:pt x="3928239" y="81346"/>
                    <a:pt x="3905776" y="81346"/>
                  </a:cubicBezTo>
                  <a:lnTo>
                    <a:pt x="40673" y="81346"/>
                  </a:lnTo>
                  <a:cubicBezTo>
                    <a:pt x="18210" y="81346"/>
                    <a:pt x="0" y="63136"/>
                    <a:pt x="0" y="40673"/>
                  </a:cubicBezTo>
                  <a:lnTo>
                    <a:pt x="0" y="40673"/>
                  </a:lnTo>
                  <a:cubicBezTo>
                    <a:pt x="0" y="18210"/>
                    <a:pt x="18210" y="0"/>
                    <a:pt x="40673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946449" cy="119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037136" y="4511687"/>
            <a:ext cx="3285089" cy="334554"/>
            <a:chOff x="0" y="0"/>
            <a:chExt cx="798765" cy="8134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98765" cy="81346"/>
            </a:xfrm>
            <a:custGeom>
              <a:avLst/>
              <a:gdLst/>
              <a:ahLst/>
              <a:cxnLst/>
              <a:rect r="r" b="b" t="t" l="l"/>
              <a:pathLst>
                <a:path h="81346" w="798765">
                  <a:moveTo>
                    <a:pt x="40673" y="0"/>
                  </a:moveTo>
                  <a:lnTo>
                    <a:pt x="758092" y="0"/>
                  </a:lnTo>
                  <a:cubicBezTo>
                    <a:pt x="780555" y="0"/>
                    <a:pt x="798765" y="18210"/>
                    <a:pt x="798765" y="40673"/>
                  </a:cubicBezTo>
                  <a:lnTo>
                    <a:pt x="798765" y="40673"/>
                  </a:lnTo>
                  <a:cubicBezTo>
                    <a:pt x="798765" y="63136"/>
                    <a:pt x="780555" y="81346"/>
                    <a:pt x="758092" y="81346"/>
                  </a:cubicBezTo>
                  <a:lnTo>
                    <a:pt x="40673" y="81346"/>
                  </a:lnTo>
                  <a:cubicBezTo>
                    <a:pt x="18210" y="81346"/>
                    <a:pt x="0" y="63136"/>
                    <a:pt x="0" y="40673"/>
                  </a:cubicBezTo>
                  <a:lnTo>
                    <a:pt x="0" y="40673"/>
                  </a:lnTo>
                  <a:cubicBezTo>
                    <a:pt x="0" y="18210"/>
                    <a:pt x="18210" y="0"/>
                    <a:pt x="40673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798765" cy="119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AutoShape 14" id="14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15" id="15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17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988867" y="970597"/>
            <a:ext cx="4095374" cy="39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 Bold"/>
              </a:rPr>
              <a:t>UNIVERSITY OF BAHRAIN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911482" y="11430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PROJECT EXECUTION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LESSON LEARNED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7220764"/>
            <a:ext cx="8281757" cy="2241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Futura Bold"/>
              </a:rPr>
              <a:t>Future Recommendations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28700" y="1870584"/>
            <a:ext cx="9165220" cy="4958455"/>
            <a:chOff x="0" y="0"/>
            <a:chExt cx="12220293" cy="6611273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0" t="9399" r="0" b="9399"/>
            <a:stretch>
              <a:fillRect/>
            </a:stretch>
          </p:blipFill>
          <p:spPr>
            <a:xfrm flipH="false" flipV="false">
              <a:off x="0" y="0"/>
              <a:ext cx="12220293" cy="6611273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1759082" y="1834335"/>
            <a:ext cx="5500218" cy="6587437"/>
            <a:chOff x="0" y="0"/>
            <a:chExt cx="2172071" cy="26014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72071" cy="2601420"/>
            </a:xfrm>
            <a:custGeom>
              <a:avLst/>
              <a:gdLst/>
              <a:ahLst/>
              <a:cxnLst/>
              <a:rect r="r" b="b" t="t" l="l"/>
              <a:pathLst>
                <a:path h="2601420" w="2172071">
                  <a:moveTo>
                    <a:pt x="0" y="0"/>
                  </a:moveTo>
                  <a:lnTo>
                    <a:pt x="2172071" y="0"/>
                  </a:lnTo>
                  <a:lnTo>
                    <a:pt x="2172071" y="2601420"/>
                  </a:lnTo>
                  <a:lnTo>
                    <a:pt x="0" y="260142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97B2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172071" cy="2639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225522" y="2605904"/>
            <a:ext cx="4567339" cy="481339"/>
            <a:chOff x="0" y="0"/>
            <a:chExt cx="1110542" cy="1170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10542" cy="117037"/>
            </a:xfrm>
            <a:custGeom>
              <a:avLst/>
              <a:gdLst/>
              <a:ahLst/>
              <a:cxnLst/>
              <a:rect r="r" b="b" t="t" l="l"/>
              <a:pathLst>
                <a:path h="117037" w="1110542">
                  <a:moveTo>
                    <a:pt x="58518" y="0"/>
                  </a:moveTo>
                  <a:lnTo>
                    <a:pt x="1052024" y="0"/>
                  </a:lnTo>
                  <a:cubicBezTo>
                    <a:pt x="1067544" y="0"/>
                    <a:pt x="1082429" y="6165"/>
                    <a:pt x="1093403" y="17140"/>
                  </a:cubicBezTo>
                  <a:cubicBezTo>
                    <a:pt x="1104377" y="28114"/>
                    <a:pt x="1110542" y="42998"/>
                    <a:pt x="1110542" y="58518"/>
                  </a:cubicBezTo>
                  <a:lnTo>
                    <a:pt x="1110542" y="58518"/>
                  </a:lnTo>
                  <a:cubicBezTo>
                    <a:pt x="1110542" y="74039"/>
                    <a:pt x="1104377" y="88923"/>
                    <a:pt x="1093403" y="99897"/>
                  </a:cubicBezTo>
                  <a:cubicBezTo>
                    <a:pt x="1082429" y="110872"/>
                    <a:pt x="1067544" y="117037"/>
                    <a:pt x="1052024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11054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225522" y="4423734"/>
            <a:ext cx="4567339" cy="481339"/>
            <a:chOff x="0" y="0"/>
            <a:chExt cx="1110542" cy="11703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10542" cy="117037"/>
            </a:xfrm>
            <a:custGeom>
              <a:avLst/>
              <a:gdLst/>
              <a:ahLst/>
              <a:cxnLst/>
              <a:rect r="r" b="b" t="t" l="l"/>
              <a:pathLst>
                <a:path h="117037" w="1110542">
                  <a:moveTo>
                    <a:pt x="58518" y="0"/>
                  </a:moveTo>
                  <a:lnTo>
                    <a:pt x="1052024" y="0"/>
                  </a:lnTo>
                  <a:cubicBezTo>
                    <a:pt x="1067544" y="0"/>
                    <a:pt x="1082429" y="6165"/>
                    <a:pt x="1093403" y="17140"/>
                  </a:cubicBezTo>
                  <a:cubicBezTo>
                    <a:pt x="1104377" y="28114"/>
                    <a:pt x="1110542" y="42998"/>
                    <a:pt x="1110542" y="58518"/>
                  </a:cubicBezTo>
                  <a:lnTo>
                    <a:pt x="1110542" y="58518"/>
                  </a:lnTo>
                  <a:cubicBezTo>
                    <a:pt x="1110542" y="74039"/>
                    <a:pt x="1104377" y="88923"/>
                    <a:pt x="1093403" y="99897"/>
                  </a:cubicBezTo>
                  <a:cubicBezTo>
                    <a:pt x="1082429" y="110872"/>
                    <a:pt x="1067544" y="117037"/>
                    <a:pt x="1052024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11054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225522" y="2605904"/>
            <a:ext cx="4015329" cy="481339"/>
            <a:chOff x="0" y="0"/>
            <a:chExt cx="976322" cy="11703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76322" cy="117037"/>
            </a:xfrm>
            <a:custGeom>
              <a:avLst/>
              <a:gdLst/>
              <a:ahLst/>
              <a:cxnLst/>
              <a:rect r="r" b="b" t="t" l="l"/>
              <a:pathLst>
                <a:path h="117037" w="976322">
                  <a:moveTo>
                    <a:pt x="58518" y="0"/>
                  </a:moveTo>
                  <a:lnTo>
                    <a:pt x="917803" y="0"/>
                  </a:lnTo>
                  <a:cubicBezTo>
                    <a:pt x="933324" y="0"/>
                    <a:pt x="948208" y="6165"/>
                    <a:pt x="959182" y="17140"/>
                  </a:cubicBezTo>
                  <a:cubicBezTo>
                    <a:pt x="970157" y="28114"/>
                    <a:pt x="976322" y="42998"/>
                    <a:pt x="976322" y="58518"/>
                  </a:cubicBezTo>
                  <a:lnTo>
                    <a:pt x="976322" y="58518"/>
                  </a:lnTo>
                  <a:cubicBezTo>
                    <a:pt x="976322" y="74039"/>
                    <a:pt x="970157" y="88923"/>
                    <a:pt x="959182" y="99897"/>
                  </a:cubicBezTo>
                  <a:cubicBezTo>
                    <a:pt x="948208" y="110872"/>
                    <a:pt x="933324" y="117037"/>
                    <a:pt x="917803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97632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225522" y="4423734"/>
            <a:ext cx="4015329" cy="481339"/>
            <a:chOff x="0" y="0"/>
            <a:chExt cx="976322" cy="11703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76322" cy="117037"/>
            </a:xfrm>
            <a:custGeom>
              <a:avLst/>
              <a:gdLst/>
              <a:ahLst/>
              <a:cxnLst/>
              <a:rect r="r" b="b" t="t" l="l"/>
              <a:pathLst>
                <a:path h="117037" w="976322">
                  <a:moveTo>
                    <a:pt x="58518" y="0"/>
                  </a:moveTo>
                  <a:lnTo>
                    <a:pt x="917803" y="0"/>
                  </a:lnTo>
                  <a:cubicBezTo>
                    <a:pt x="933324" y="0"/>
                    <a:pt x="948208" y="6165"/>
                    <a:pt x="959182" y="17140"/>
                  </a:cubicBezTo>
                  <a:cubicBezTo>
                    <a:pt x="970157" y="28114"/>
                    <a:pt x="976322" y="42998"/>
                    <a:pt x="976322" y="58518"/>
                  </a:cubicBezTo>
                  <a:lnTo>
                    <a:pt x="976322" y="58518"/>
                  </a:lnTo>
                  <a:cubicBezTo>
                    <a:pt x="976322" y="74039"/>
                    <a:pt x="970157" y="88923"/>
                    <a:pt x="959182" y="99897"/>
                  </a:cubicBezTo>
                  <a:cubicBezTo>
                    <a:pt x="948208" y="110872"/>
                    <a:pt x="933324" y="117037"/>
                    <a:pt x="917803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97632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2505530" y="2641152"/>
            <a:ext cx="3516959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DATA QUALITY &amp; PREP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505530" y="4458981"/>
            <a:ext cx="3516959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MODEL ARCHITECTURE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225522" y="3268497"/>
            <a:ext cx="4567339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Work more on preparing the data (data labels and Size are key)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225522" y="5022943"/>
            <a:ext cx="4567339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Trying more ready models, designed for large data like K- clustering, MLFF, LSTM</a:t>
            </a:r>
          </a:p>
        </p:txBody>
      </p:sp>
      <p:grpSp>
        <p:nvGrpSpPr>
          <p:cNvPr name="Group 25" id="25"/>
          <p:cNvGrpSpPr/>
          <p:nvPr/>
        </p:nvGrpSpPr>
        <p:grpSpPr>
          <a:xfrm rot="5400000">
            <a:off x="8127142" y="4182534"/>
            <a:ext cx="4958455" cy="334554"/>
            <a:chOff x="0" y="0"/>
            <a:chExt cx="1205642" cy="81346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205642" cy="81346"/>
            </a:xfrm>
            <a:custGeom>
              <a:avLst/>
              <a:gdLst/>
              <a:ahLst/>
              <a:cxnLst/>
              <a:rect r="r" b="b" t="t" l="l"/>
              <a:pathLst>
                <a:path h="81346" w="1205642">
                  <a:moveTo>
                    <a:pt x="40673" y="0"/>
                  </a:moveTo>
                  <a:lnTo>
                    <a:pt x="1164969" y="0"/>
                  </a:lnTo>
                  <a:cubicBezTo>
                    <a:pt x="1187432" y="0"/>
                    <a:pt x="1205642" y="18210"/>
                    <a:pt x="1205642" y="40673"/>
                  </a:cubicBezTo>
                  <a:lnTo>
                    <a:pt x="1205642" y="40673"/>
                  </a:lnTo>
                  <a:cubicBezTo>
                    <a:pt x="1205642" y="63136"/>
                    <a:pt x="1187432" y="81346"/>
                    <a:pt x="1164969" y="81346"/>
                  </a:cubicBezTo>
                  <a:lnTo>
                    <a:pt x="40673" y="81346"/>
                  </a:lnTo>
                  <a:cubicBezTo>
                    <a:pt x="18210" y="81346"/>
                    <a:pt x="0" y="63136"/>
                    <a:pt x="0" y="40673"/>
                  </a:cubicBezTo>
                  <a:lnTo>
                    <a:pt x="0" y="40673"/>
                  </a:lnTo>
                  <a:cubicBezTo>
                    <a:pt x="0" y="18210"/>
                    <a:pt x="18210" y="0"/>
                    <a:pt x="40673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1205642" cy="119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5400000">
            <a:off x="10111315" y="6166706"/>
            <a:ext cx="990110" cy="334554"/>
            <a:chOff x="0" y="0"/>
            <a:chExt cx="240744" cy="8134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40744" cy="81346"/>
            </a:xfrm>
            <a:custGeom>
              <a:avLst/>
              <a:gdLst/>
              <a:ahLst/>
              <a:cxnLst/>
              <a:rect r="r" b="b" t="t" l="l"/>
              <a:pathLst>
                <a:path h="81346" w="240744">
                  <a:moveTo>
                    <a:pt x="40673" y="0"/>
                  </a:moveTo>
                  <a:lnTo>
                    <a:pt x="200071" y="0"/>
                  </a:lnTo>
                  <a:cubicBezTo>
                    <a:pt x="222534" y="0"/>
                    <a:pt x="240744" y="18210"/>
                    <a:pt x="240744" y="40673"/>
                  </a:cubicBezTo>
                  <a:lnTo>
                    <a:pt x="240744" y="40673"/>
                  </a:lnTo>
                  <a:cubicBezTo>
                    <a:pt x="240744" y="63136"/>
                    <a:pt x="222534" y="81346"/>
                    <a:pt x="200071" y="81346"/>
                  </a:cubicBezTo>
                  <a:lnTo>
                    <a:pt x="40673" y="81346"/>
                  </a:lnTo>
                  <a:cubicBezTo>
                    <a:pt x="18210" y="81346"/>
                    <a:pt x="0" y="63136"/>
                    <a:pt x="0" y="40673"/>
                  </a:cubicBezTo>
                  <a:lnTo>
                    <a:pt x="0" y="40673"/>
                  </a:lnTo>
                  <a:cubicBezTo>
                    <a:pt x="0" y="18210"/>
                    <a:pt x="18210" y="0"/>
                    <a:pt x="40673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240744" cy="119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AutoShape 31" id="31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32" id="32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18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229233" y="245236"/>
            <a:ext cx="1350031" cy="1589099"/>
          </a:xfrm>
          <a:custGeom>
            <a:avLst/>
            <a:gdLst/>
            <a:ahLst/>
            <a:cxnLst/>
            <a:rect r="r" b="b" t="t" l="l"/>
            <a:pathLst>
              <a:path h="1589099" w="1350031">
                <a:moveTo>
                  <a:pt x="0" y="0"/>
                </a:moveTo>
                <a:lnTo>
                  <a:pt x="1350031" y="0"/>
                </a:lnTo>
                <a:lnTo>
                  <a:pt x="1350031" y="1589099"/>
                </a:lnTo>
                <a:lnTo>
                  <a:pt x="0" y="1589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12263622" y="6362558"/>
            <a:ext cx="4567339" cy="481339"/>
            <a:chOff x="0" y="0"/>
            <a:chExt cx="1110542" cy="117037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110542" cy="117037"/>
            </a:xfrm>
            <a:custGeom>
              <a:avLst/>
              <a:gdLst/>
              <a:ahLst/>
              <a:cxnLst/>
              <a:rect r="r" b="b" t="t" l="l"/>
              <a:pathLst>
                <a:path h="117037" w="1110542">
                  <a:moveTo>
                    <a:pt x="58518" y="0"/>
                  </a:moveTo>
                  <a:lnTo>
                    <a:pt x="1052024" y="0"/>
                  </a:lnTo>
                  <a:cubicBezTo>
                    <a:pt x="1067544" y="0"/>
                    <a:pt x="1082429" y="6165"/>
                    <a:pt x="1093403" y="17140"/>
                  </a:cubicBezTo>
                  <a:cubicBezTo>
                    <a:pt x="1104377" y="28114"/>
                    <a:pt x="1110542" y="42998"/>
                    <a:pt x="1110542" y="58518"/>
                  </a:cubicBezTo>
                  <a:lnTo>
                    <a:pt x="1110542" y="58518"/>
                  </a:lnTo>
                  <a:cubicBezTo>
                    <a:pt x="1110542" y="74039"/>
                    <a:pt x="1104377" y="88923"/>
                    <a:pt x="1093403" y="99897"/>
                  </a:cubicBezTo>
                  <a:cubicBezTo>
                    <a:pt x="1082429" y="110872"/>
                    <a:pt x="1067544" y="117037"/>
                    <a:pt x="1052024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111054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2263622" y="6362558"/>
            <a:ext cx="4015329" cy="481339"/>
            <a:chOff x="0" y="0"/>
            <a:chExt cx="976322" cy="117037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976322" cy="117037"/>
            </a:xfrm>
            <a:custGeom>
              <a:avLst/>
              <a:gdLst/>
              <a:ahLst/>
              <a:cxnLst/>
              <a:rect r="r" b="b" t="t" l="l"/>
              <a:pathLst>
                <a:path h="117037" w="976322">
                  <a:moveTo>
                    <a:pt x="58518" y="0"/>
                  </a:moveTo>
                  <a:lnTo>
                    <a:pt x="917803" y="0"/>
                  </a:lnTo>
                  <a:cubicBezTo>
                    <a:pt x="933324" y="0"/>
                    <a:pt x="948208" y="6165"/>
                    <a:pt x="959182" y="17140"/>
                  </a:cubicBezTo>
                  <a:cubicBezTo>
                    <a:pt x="970157" y="28114"/>
                    <a:pt x="976322" y="42998"/>
                    <a:pt x="976322" y="58518"/>
                  </a:cubicBezTo>
                  <a:lnTo>
                    <a:pt x="976322" y="58518"/>
                  </a:lnTo>
                  <a:cubicBezTo>
                    <a:pt x="976322" y="74039"/>
                    <a:pt x="970157" y="88923"/>
                    <a:pt x="959182" y="99897"/>
                  </a:cubicBezTo>
                  <a:cubicBezTo>
                    <a:pt x="948208" y="110872"/>
                    <a:pt x="933324" y="117037"/>
                    <a:pt x="917803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97632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12543630" y="6397806"/>
            <a:ext cx="3516959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LEARNING &amp; TRAINING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263622" y="6961768"/>
            <a:ext cx="4567339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Work more to test more learning rates and Training and choosing the right metrics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4813784" y="9107488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TextBox 3" id="3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PRINCIPLE OF ARTIFICIAL INTELLIGENCE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888118"/>
            <a:ext cx="8606896" cy="3908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000"/>
              </a:lnSpc>
            </a:pPr>
            <a:r>
              <a:rPr lang="en-US" sz="14000">
                <a:solidFill>
                  <a:srgbClr val="000000"/>
                </a:solidFill>
                <a:latin typeface="Futura Bold"/>
              </a:rPr>
              <a:t>Thank You So Much!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375020" y="2529127"/>
            <a:ext cx="4996453" cy="5453514"/>
            <a:chOff x="0" y="0"/>
            <a:chExt cx="6661937" cy="7271352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27228" t="0" r="27228" b="0"/>
            <a:stretch>
              <a:fillRect/>
            </a:stretch>
          </p:blipFill>
          <p:spPr>
            <a:xfrm flipH="false" flipV="false">
              <a:off x="0" y="0"/>
              <a:ext cx="6661937" cy="7271352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15371473" y="2529127"/>
            <a:ext cx="1887827" cy="5453514"/>
            <a:chOff x="0" y="0"/>
            <a:chExt cx="2517103" cy="727135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43250" t="0" r="33686" b="0"/>
            <a:stretch>
              <a:fillRect/>
            </a:stretch>
          </p:blipFill>
          <p:spPr>
            <a:xfrm flipH="false" flipV="false">
              <a:off x="0" y="0"/>
              <a:ext cx="2517103" cy="7271352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1028700" y="7132787"/>
            <a:ext cx="8115300" cy="481339"/>
            <a:chOff x="0" y="0"/>
            <a:chExt cx="1973225" cy="1170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73225" cy="117037"/>
            </a:xfrm>
            <a:custGeom>
              <a:avLst/>
              <a:gdLst/>
              <a:ahLst/>
              <a:cxnLst/>
              <a:rect r="r" b="b" t="t" l="l"/>
              <a:pathLst>
                <a:path h="117037" w="1973225">
                  <a:moveTo>
                    <a:pt x="58518" y="0"/>
                  </a:moveTo>
                  <a:lnTo>
                    <a:pt x="1914706" y="0"/>
                  </a:lnTo>
                  <a:cubicBezTo>
                    <a:pt x="1930226" y="0"/>
                    <a:pt x="1945111" y="6165"/>
                    <a:pt x="1956085" y="17140"/>
                  </a:cubicBezTo>
                  <a:cubicBezTo>
                    <a:pt x="1967059" y="28114"/>
                    <a:pt x="1973225" y="42998"/>
                    <a:pt x="1973225" y="58518"/>
                  </a:cubicBezTo>
                  <a:lnTo>
                    <a:pt x="1973225" y="58518"/>
                  </a:lnTo>
                  <a:cubicBezTo>
                    <a:pt x="1973225" y="74039"/>
                    <a:pt x="1967059" y="88923"/>
                    <a:pt x="1956085" y="99897"/>
                  </a:cubicBezTo>
                  <a:cubicBezTo>
                    <a:pt x="1945111" y="110872"/>
                    <a:pt x="1930226" y="117037"/>
                    <a:pt x="1914706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973225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7132787"/>
            <a:ext cx="2838506" cy="481339"/>
            <a:chOff x="0" y="0"/>
            <a:chExt cx="690179" cy="11703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90179" cy="117037"/>
            </a:xfrm>
            <a:custGeom>
              <a:avLst/>
              <a:gdLst/>
              <a:ahLst/>
              <a:cxnLst/>
              <a:rect r="r" b="b" t="t" l="l"/>
              <a:pathLst>
                <a:path h="117037" w="690179">
                  <a:moveTo>
                    <a:pt x="58518" y="0"/>
                  </a:moveTo>
                  <a:lnTo>
                    <a:pt x="631660" y="0"/>
                  </a:lnTo>
                  <a:cubicBezTo>
                    <a:pt x="647180" y="0"/>
                    <a:pt x="662065" y="6165"/>
                    <a:pt x="673039" y="17140"/>
                  </a:cubicBezTo>
                  <a:cubicBezTo>
                    <a:pt x="684014" y="28114"/>
                    <a:pt x="690179" y="42998"/>
                    <a:pt x="690179" y="58518"/>
                  </a:cubicBezTo>
                  <a:lnTo>
                    <a:pt x="690179" y="58518"/>
                  </a:lnTo>
                  <a:cubicBezTo>
                    <a:pt x="690179" y="74039"/>
                    <a:pt x="684014" y="88923"/>
                    <a:pt x="673039" y="99897"/>
                  </a:cubicBezTo>
                  <a:cubicBezTo>
                    <a:pt x="662065" y="110872"/>
                    <a:pt x="647180" y="117037"/>
                    <a:pt x="631660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690179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028700" y="8347632"/>
            <a:ext cx="2750246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</a:rPr>
              <a:t>Presentation by 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7575" y="8862061"/>
            <a:ext cx="2750246" cy="39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 Bold"/>
              </a:rPr>
              <a:t>ALAWI SHARAF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TextBox 3" id="3"/>
          <p:cNvSpPr txBox="true"/>
          <p:nvPr/>
        </p:nvSpPr>
        <p:spPr>
          <a:xfrm rot="0">
            <a:off x="7701432" y="2825170"/>
            <a:ext cx="4761740" cy="1231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Futura Bold"/>
              </a:rPr>
              <a:t>Agenda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02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-27606" y="4597887"/>
            <a:ext cx="5673166" cy="5689113"/>
            <a:chOff x="0" y="0"/>
            <a:chExt cx="7564221" cy="7585484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13307" t="26409" r="13307" b="0"/>
            <a:stretch>
              <a:fillRect/>
            </a:stretch>
          </p:blipFill>
          <p:spPr>
            <a:xfrm flipH="false" flipV="false">
              <a:off x="0" y="0"/>
              <a:ext cx="7564221" cy="7585484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-324460" y="4042326"/>
            <a:ext cx="5970020" cy="334554"/>
            <a:chOff x="0" y="0"/>
            <a:chExt cx="1451603" cy="8134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51603" cy="81346"/>
            </a:xfrm>
            <a:custGeom>
              <a:avLst/>
              <a:gdLst/>
              <a:ahLst/>
              <a:cxnLst/>
              <a:rect r="r" b="b" t="t" l="l"/>
              <a:pathLst>
                <a:path h="81346" w="1451603">
                  <a:moveTo>
                    <a:pt x="40673" y="0"/>
                  </a:moveTo>
                  <a:lnTo>
                    <a:pt x="1410929" y="0"/>
                  </a:lnTo>
                  <a:cubicBezTo>
                    <a:pt x="1433393" y="0"/>
                    <a:pt x="1451603" y="18210"/>
                    <a:pt x="1451603" y="40673"/>
                  </a:cubicBezTo>
                  <a:lnTo>
                    <a:pt x="1451603" y="40673"/>
                  </a:lnTo>
                  <a:cubicBezTo>
                    <a:pt x="1451603" y="63136"/>
                    <a:pt x="1433393" y="81346"/>
                    <a:pt x="1410929" y="81346"/>
                  </a:cubicBezTo>
                  <a:lnTo>
                    <a:pt x="40673" y="81346"/>
                  </a:lnTo>
                  <a:cubicBezTo>
                    <a:pt x="18210" y="81346"/>
                    <a:pt x="0" y="63136"/>
                    <a:pt x="0" y="40673"/>
                  </a:cubicBezTo>
                  <a:lnTo>
                    <a:pt x="0" y="40673"/>
                  </a:lnTo>
                  <a:cubicBezTo>
                    <a:pt x="0" y="18210"/>
                    <a:pt x="18210" y="0"/>
                    <a:pt x="40673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451603" cy="119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105235" y="4042326"/>
            <a:ext cx="1578270" cy="334554"/>
            <a:chOff x="0" y="0"/>
            <a:chExt cx="383754" cy="8134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83754" cy="81346"/>
            </a:xfrm>
            <a:custGeom>
              <a:avLst/>
              <a:gdLst/>
              <a:ahLst/>
              <a:cxnLst/>
              <a:rect r="r" b="b" t="t" l="l"/>
              <a:pathLst>
                <a:path h="81346" w="383754">
                  <a:moveTo>
                    <a:pt x="40673" y="0"/>
                  </a:moveTo>
                  <a:lnTo>
                    <a:pt x="343081" y="0"/>
                  </a:lnTo>
                  <a:cubicBezTo>
                    <a:pt x="365544" y="0"/>
                    <a:pt x="383754" y="18210"/>
                    <a:pt x="383754" y="40673"/>
                  </a:cubicBezTo>
                  <a:lnTo>
                    <a:pt x="383754" y="40673"/>
                  </a:lnTo>
                  <a:cubicBezTo>
                    <a:pt x="383754" y="63136"/>
                    <a:pt x="365544" y="81346"/>
                    <a:pt x="343081" y="81346"/>
                  </a:cubicBezTo>
                  <a:lnTo>
                    <a:pt x="40673" y="81346"/>
                  </a:lnTo>
                  <a:cubicBezTo>
                    <a:pt x="18210" y="81346"/>
                    <a:pt x="0" y="63136"/>
                    <a:pt x="0" y="40673"/>
                  </a:cubicBezTo>
                  <a:lnTo>
                    <a:pt x="0" y="40673"/>
                  </a:lnTo>
                  <a:cubicBezTo>
                    <a:pt x="0" y="18210"/>
                    <a:pt x="18210" y="0"/>
                    <a:pt x="40673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83754" cy="119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6945783" y="4540737"/>
            <a:ext cx="10085558" cy="4077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51282" indent="-375641" lvl="1">
              <a:lnSpc>
                <a:spcPts val="4871"/>
              </a:lnSpc>
              <a:buFont typeface="Arial"/>
              <a:buChar char="•"/>
            </a:pPr>
            <a:r>
              <a:rPr lang="en-US" sz="3479">
                <a:solidFill>
                  <a:srgbClr val="000000"/>
                </a:solidFill>
                <a:latin typeface="Canva Sans"/>
              </a:rPr>
              <a:t>History of AMI &amp; Machine Learning </a:t>
            </a:r>
          </a:p>
          <a:p>
            <a:pPr algn="just" marL="751282" indent="-375641" lvl="1">
              <a:lnSpc>
                <a:spcPts val="4871"/>
              </a:lnSpc>
              <a:buFont typeface="Arial"/>
              <a:buChar char="•"/>
            </a:pPr>
            <a:r>
              <a:rPr lang="en-US" sz="3479">
                <a:solidFill>
                  <a:srgbClr val="000000"/>
                </a:solidFill>
                <a:latin typeface="Canva Sans"/>
              </a:rPr>
              <a:t>Paper Reviews </a:t>
            </a:r>
          </a:p>
          <a:p>
            <a:pPr algn="just" marL="751282" indent="-375641" lvl="1">
              <a:lnSpc>
                <a:spcPts val="4871"/>
              </a:lnSpc>
              <a:buFont typeface="Arial"/>
              <a:buChar char="•"/>
            </a:pPr>
            <a:r>
              <a:rPr lang="en-US" sz="3479">
                <a:solidFill>
                  <a:srgbClr val="000000"/>
                </a:solidFill>
                <a:latin typeface="Canva Sans"/>
              </a:rPr>
              <a:t>Project Steps </a:t>
            </a:r>
          </a:p>
          <a:p>
            <a:pPr algn="just" marL="751282" indent="-375641" lvl="1">
              <a:lnSpc>
                <a:spcPts val="4871"/>
              </a:lnSpc>
              <a:buFont typeface="Arial"/>
              <a:buChar char="•"/>
            </a:pPr>
            <a:r>
              <a:rPr lang="en-US" sz="3479">
                <a:solidFill>
                  <a:srgbClr val="000000"/>
                </a:solidFill>
                <a:latin typeface="Canva Sans"/>
              </a:rPr>
              <a:t>Results</a:t>
            </a:r>
          </a:p>
          <a:p>
            <a:pPr algn="just" marL="751282" indent="-375641" lvl="1">
              <a:lnSpc>
                <a:spcPts val="4871"/>
              </a:lnSpc>
              <a:buFont typeface="Arial"/>
              <a:buChar char="•"/>
            </a:pPr>
            <a:r>
              <a:rPr lang="en-US" sz="3479">
                <a:solidFill>
                  <a:srgbClr val="000000"/>
                </a:solidFill>
                <a:latin typeface="Canva Sans"/>
              </a:rPr>
              <a:t>Challenges </a:t>
            </a:r>
          </a:p>
          <a:p>
            <a:pPr algn="just" marL="751282" indent="-375641" lvl="1">
              <a:lnSpc>
                <a:spcPts val="4871"/>
              </a:lnSpc>
              <a:buFont typeface="Arial"/>
              <a:buChar char="•"/>
            </a:pPr>
            <a:r>
              <a:rPr lang="en-US" sz="3479">
                <a:solidFill>
                  <a:srgbClr val="000000"/>
                </a:solidFill>
                <a:latin typeface="Canva Sans"/>
              </a:rPr>
              <a:t>Future recommendations </a:t>
            </a:r>
          </a:p>
          <a:p>
            <a:pPr algn="just">
              <a:lnSpc>
                <a:spcPts val="3479"/>
              </a:lnSpc>
            </a:pP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988867" y="970597"/>
            <a:ext cx="4095374" cy="39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 Bold"/>
              </a:rPr>
              <a:t>UNIVERSITY OF BAHRAIN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49483" y="536453"/>
            <a:ext cx="6150581" cy="1231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Futura Bold"/>
              </a:rPr>
              <a:t>References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51462" y="2165614"/>
            <a:ext cx="15555658" cy="6537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53"/>
              </a:lnSpc>
            </a:pPr>
            <a:r>
              <a:rPr lang="en-US" sz="3395">
                <a:solidFill>
                  <a:srgbClr val="000000"/>
                </a:solidFill>
                <a:latin typeface="Canva Sans"/>
              </a:rPr>
              <a:t>[1] L. Pereira, D. Costa, and M. Ribeiro,(2022) "A Residential Labeled Dataset for Smart Meter Data Analytics, </a:t>
            </a:r>
            <a:r>
              <a:rPr lang="en-US" sz="3395" u="sng">
                <a:solidFill>
                  <a:srgbClr val="000000"/>
                </a:solidFill>
                <a:latin typeface="Canva Sans"/>
                <a:hlinkClick r:id="rId2" tooltip="https://www.nature.com/sdata"/>
              </a:rPr>
              <a:t>Scientific Data</a:t>
            </a:r>
          </a:p>
          <a:p>
            <a:pPr algn="just">
              <a:lnSpc>
                <a:spcPts val="4753"/>
              </a:lnSpc>
            </a:pPr>
            <a:r>
              <a:rPr lang="en-US" sz="3395">
                <a:solidFill>
                  <a:srgbClr val="000000"/>
                </a:solidFill>
                <a:latin typeface="Canva Sans"/>
              </a:rPr>
              <a:t>[2] Mohammad Harun Rashid. (2018). AMI Smart Meter Big Data Analytics for Time Series of Electricity Consumption. IEEE International Conference</a:t>
            </a:r>
          </a:p>
          <a:p>
            <a:pPr algn="just">
              <a:lnSpc>
                <a:spcPts val="4753"/>
              </a:lnSpc>
            </a:pPr>
            <a:r>
              <a:rPr lang="en-US" sz="3395">
                <a:solidFill>
                  <a:srgbClr val="000000"/>
                </a:solidFill>
                <a:latin typeface="Canva Sans"/>
              </a:rPr>
              <a:t>[3] </a:t>
            </a:r>
            <a:r>
              <a:rPr lang="en-US" sz="3395" u="sng">
                <a:solidFill>
                  <a:srgbClr val="000000"/>
                </a:solidFill>
                <a:latin typeface="Canva Sans"/>
                <a:hlinkClick r:id="rId3" tooltip="https://edepot.wur.nl/564487"/>
              </a:rPr>
              <a:t>Kardi, M; Al Saif, Tekinerdogan, B; Catala, JoaoP.S.(2021). Anomaly Detection in Electricity Consumption Data using Deep Learning. IEEE International Conference</a:t>
            </a:r>
            <a:r>
              <a:rPr lang="en-US" sz="3395">
                <a:solidFill>
                  <a:srgbClr val="000000"/>
                </a:solidFill>
                <a:latin typeface="Canva Sans"/>
              </a:rPr>
              <a:t> </a:t>
            </a:r>
          </a:p>
          <a:p>
            <a:pPr algn="just">
              <a:lnSpc>
                <a:spcPts val="4753"/>
              </a:lnSpc>
            </a:pPr>
            <a:r>
              <a:rPr lang="en-US" sz="3395">
                <a:solidFill>
                  <a:srgbClr val="000000"/>
                </a:solidFill>
                <a:latin typeface="Canva Sans"/>
              </a:rPr>
              <a:t>[4] </a:t>
            </a:r>
            <a:r>
              <a:rPr lang="en-US" sz="3395" u="sng">
                <a:solidFill>
                  <a:srgbClr val="000000"/>
                </a:solidFill>
                <a:latin typeface="Canva Sans"/>
                <a:hlinkClick r:id="rId4" tooltip="https://www.sciencedirect.com/science/article/abs/pii/S0167739X13000241"/>
              </a:rPr>
              <a:t>Gubbi, J., et al. (2013). Internet of Things (IoT): A vision, architectural elements, and future directions.</a:t>
            </a:r>
            <a:r>
              <a:rPr lang="en-US" sz="3395">
                <a:solidFill>
                  <a:srgbClr val="000000"/>
                </a:solidFill>
                <a:latin typeface="Canva Sans"/>
              </a:rPr>
              <a:t> ScienceDirect.</a:t>
            </a:r>
          </a:p>
          <a:p>
            <a:pPr algn="just" marL="0" indent="0" lvl="0">
              <a:lnSpc>
                <a:spcPts val="4461"/>
              </a:lnSpc>
              <a:spcBef>
                <a:spcPct val="0"/>
              </a:spcBef>
            </a:pPr>
          </a:p>
          <a:p>
            <a:pPr algn="just" marL="0" indent="0" lvl="0">
              <a:lnSpc>
                <a:spcPts val="446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2957" y="5803576"/>
            <a:ext cx="2488570" cy="804356"/>
            <a:chOff x="0" y="0"/>
            <a:chExt cx="653510" cy="2112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53510" cy="211228"/>
            </a:xfrm>
            <a:custGeom>
              <a:avLst/>
              <a:gdLst/>
              <a:ahLst/>
              <a:cxnLst/>
              <a:rect r="r" b="b" t="t" l="l"/>
              <a:pathLst>
                <a:path h="211228" w="653510">
                  <a:moveTo>
                    <a:pt x="46665" y="0"/>
                  </a:moveTo>
                  <a:lnTo>
                    <a:pt x="606845" y="0"/>
                  </a:lnTo>
                  <a:cubicBezTo>
                    <a:pt x="632618" y="0"/>
                    <a:pt x="653510" y="20893"/>
                    <a:pt x="653510" y="46665"/>
                  </a:cubicBezTo>
                  <a:lnTo>
                    <a:pt x="653510" y="164563"/>
                  </a:lnTo>
                  <a:cubicBezTo>
                    <a:pt x="653510" y="190335"/>
                    <a:pt x="632618" y="211228"/>
                    <a:pt x="606845" y="211228"/>
                  </a:cubicBezTo>
                  <a:lnTo>
                    <a:pt x="46665" y="211228"/>
                  </a:lnTo>
                  <a:cubicBezTo>
                    <a:pt x="20893" y="211228"/>
                    <a:pt x="0" y="190335"/>
                    <a:pt x="0" y="164563"/>
                  </a:cubicBezTo>
                  <a:lnTo>
                    <a:pt x="0" y="46665"/>
                  </a:lnTo>
                  <a:cubicBezTo>
                    <a:pt x="0" y="20893"/>
                    <a:pt x="20893" y="0"/>
                    <a:pt x="46665" y="0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653510" cy="239803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Aileron Bold"/>
                </a:rPr>
                <a:t>1950 to 1960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762833" y="5803349"/>
            <a:ext cx="2559934" cy="804356"/>
            <a:chOff x="0" y="0"/>
            <a:chExt cx="672251" cy="2112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72251" cy="211228"/>
            </a:xfrm>
            <a:custGeom>
              <a:avLst/>
              <a:gdLst/>
              <a:ahLst/>
              <a:cxnLst/>
              <a:rect r="r" b="b" t="t" l="l"/>
              <a:pathLst>
                <a:path h="211228" w="672251">
                  <a:moveTo>
                    <a:pt x="45364" y="0"/>
                  </a:moveTo>
                  <a:lnTo>
                    <a:pt x="626887" y="0"/>
                  </a:lnTo>
                  <a:cubicBezTo>
                    <a:pt x="651941" y="0"/>
                    <a:pt x="672251" y="20310"/>
                    <a:pt x="672251" y="45364"/>
                  </a:cubicBezTo>
                  <a:lnTo>
                    <a:pt x="672251" y="165864"/>
                  </a:lnTo>
                  <a:cubicBezTo>
                    <a:pt x="672251" y="190918"/>
                    <a:pt x="651941" y="211228"/>
                    <a:pt x="626887" y="211228"/>
                  </a:cubicBezTo>
                  <a:lnTo>
                    <a:pt x="45364" y="211228"/>
                  </a:lnTo>
                  <a:cubicBezTo>
                    <a:pt x="33333" y="211228"/>
                    <a:pt x="21794" y="206448"/>
                    <a:pt x="13287" y="197941"/>
                  </a:cubicBezTo>
                  <a:cubicBezTo>
                    <a:pt x="4779" y="189433"/>
                    <a:pt x="0" y="177895"/>
                    <a:pt x="0" y="165864"/>
                  </a:cubicBezTo>
                  <a:lnTo>
                    <a:pt x="0" y="45364"/>
                  </a:lnTo>
                  <a:cubicBezTo>
                    <a:pt x="0" y="20310"/>
                    <a:pt x="20310" y="0"/>
                    <a:pt x="45364" y="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672251" cy="239803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Aileron Bold"/>
                </a:rPr>
                <a:t>1965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468326" y="5803349"/>
            <a:ext cx="2559934" cy="804356"/>
            <a:chOff x="0" y="0"/>
            <a:chExt cx="672251" cy="2112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72251" cy="211228"/>
            </a:xfrm>
            <a:custGeom>
              <a:avLst/>
              <a:gdLst/>
              <a:ahLst/>
              <a:cxnLst/>
              <a:rect r="r" b="b" t="t" l="l"/>
              <a:pathLst>
                <a:path h="211228" w="672251">
                  <a:moveTo>
                    <a:pt x="45364" y="0"/>
                  </a:moveTo>
                  <a:lnTo>
                    <a:pt x="626887" y="0"/>
                  </a:lnTo>
                  <a:cubicBezTo>
                    <a:pt x="651941" y="0"/>
                    <a:pt x="672251" y="20310"/>
                    <a:pt x="672251" y="45364"/>
                  </a:cubicBezTo>
                  <a:lnTo>
                    <a:pt x="672251" y="165864"/>
                  </a:lnTo>
                  <a:cubicBezTo>
                    <a:pt x="672251" y="190918"/>
                    <a:pt x="651941" y="211228"/>
                    <a:pt x="626887" y="211228"/>
                  </a:cubicBezTo>
                  <a:lnTo>
                    <a:pt x="45364" y="211228"/>
                  </a:lnTo>
                  <a:cubicBezTo>
                    <a:pt x="33333" y="211228"/>
                    <a:pt x="21794" y="206448"/>
                    <a:pt x="13287" y="197941"/>
                  </a:cubicBezTo>
                  <a:cubicBezTo>
                    <a:pt x="4779" y="189433"/>
                    <a:pt x="0" y="177895"/>
                    <a:pt x="0" y="165864"/>
                  </a:cubicBezTo>
                  <a:lnTo>
                    <a:pt x="0" y="45364"/>
                  </a:lnTo>
                  <a:cubicBezTo>
                    <a:pt x="0" y="20310"/>
                    <a:pt x="20310" y="0"/>
                    <a:pt x="45364" y="0"/>
                  </a:cubicBez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672251" cy="239803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Aileron Bold"/>
                </a:rPr>
                <a:t>1970s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231100" y="5803349"/>
            <a:ext cx="2559934" cy="804356"/>
            <a:chOff x="0" y="0"/>
            <a:chExt cx="672251" cy="21122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72251" cy="211228"/>
            </a:xfrm>
            <a:custGeom>
              <a:avLst/>
              <a:gdLst/>
              <a:ahLst/>
              <a:cxnLst/>
              <a:rect r="r" b="b" t="t" l="l"/>
              <a:pathLst>
                <a:path h="211228" w="672251">
                  <a:moveTo>
                    <a:pt x="45364" y="0"/>
                  </a:moveTo>
                  <a:lnTo>
                    <a:pt x="626887" y="0"/>
                  </a:lnTo>
                  <a:cubicBezTo>
                    <a:pt x="651941" y="0"/>
                    <a:pt x="672251" y="20310"/>
                    <a:pt x="672251" y="45364"/>
                  </a:cubicBezTo>
                  <a:lnTo>
                    <a:pt x="672251" y="165864"/>
                  </a:lnTo>
                  <a:cubicBezTo>
                    <a:pt x="672251" y="190918"/>
                    <a:pt x="651941" y="211228"/>
                    <a:pt x="626887" y="211228"/>
                  </a:cubicBezTo>
                  <a:lnTo>
                    <a:pt x="45364" y="211228"/>
                  </a:lnTo>
                  <a:cubicBezTo>
                    <a:pt x="33333" y="211228"/>
                    <a:pt x="21794" y="206448"/>
                    <a:pt x="13287" y="197941"/>
                  </a:cubicBezTo>
                  <a:cubicBezTo>
                    <a:pt x="4779" y="189433"/>
                    <a:pt x="0" y="177895"/>
                    <a:pt x="0" y="165864"/>
                  </a:cubicBezTo>
                  <a:lnTo>
                    <a:pt x="0" y="45364"/>
                  </a:lnTo>
                  <a:cubicBezTo>
                    <a:pt x="0" y="20310"/>
                    <a:pt x="20310" y="0"/>
                    <a:pt x="45364" y="0"/>
                  </a:cubicBezTo>
                  <a:close/>
                </a:path>
              </a:pathLst>
            </a:custGeom>
            <a:solidFill>
              <a:srgbClr val="18AFD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672251" cy="239803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Aileron Bold"/>
                </a:rPr>
                <a:t>1980s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955623" y="5803349"/>
            <a:ext cx="2559934" cy="804356"/>
            <a:chOff x="0" y="0"/>
            <a:chExt cx="672251" cy="21122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72251" cy="211228"/>
            </a:xfrm>
            <a:custGeom>
              <a:avLst/>
              <a:gdLst/>
              <a:ahLst/>
              <a:cxnLst/>
              <a:rect r="r" b="b" t="t" l="l"/>
              <a:pathLst>
                <a:path h="211228" w="672251">
                  <a:moveTo>
                    <a:pt x="45364" y="0"/>
                  </a:moveTo>
                  <a:lnTo>
                    <a:pt x="626887" y="0"/>
                  </a:lnTo>
                  <a:cubicBezTo>
                    <a:pt x="651941" y="0"/>
                    <a:pt x="672251" y="20310"/>
                    <a:pt x="672251" y="45364"/>
                  </a:cubicBezTo>
                  <a:lnTo>
                    <a:pt x="672251" y="165864"/>
                  </a:lnTo>
                  <a:cubicBezTo>
                    <a:pt x="672251" y="190918"/>
                    <a:pt x="651941" y="211228"/>
                    <a:pt x="626887" y="211228"/>
                  </a:cubicBezTo>
                  <a:lnTo>
                    <a:pt x="45364" y="211228"/>
                  </a:lnTo>
                  <a:cubicBezTo>
                    <a:pt x="33333" y="211228"/>
                    <a:pt x="21794" y="206448"/>
                    <a:pt x="13287" y="197941"/>
                  </a:cubicBezTo>
                  <a:cubicBezTo>
                    <a:pt x="4779" y="189433"/>
                    <a:pt x="0" y="177895"/>
                    <a:pt x="0" y="165864"/>
                  </a:cubicBezTo>
                  <a:lnTo>
                    <a:pt x="0" y="45364"/>
                  </a:lnTo>
                  <a:cubicBezTo>
                    <a:pt x="0" y="20310"/>
                    <a:pt x="20310" y="0"/>
                    <a:pt x="45364" y="0"/>
                  </a:cubicBezTo>
                  <a:close/>
                </a:path>
              </a:pathLst>
            </a:custGeom>
            <a:solidFill>
              <a:srgbClr val="1C88C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672251" cy="239803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Aileron Bold"/>
                </a:rPr>
                <a:t>1990s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4676333" y="5803582"/>
            <a:ext cx="2559934" cy="804356"/>
            <a:chOff x="0" y="0"/>
            <a:chExt cx="672251" cy="21122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72251" cy="211228"/>
            </a:xfrm>
            <a:custGeom>
              <a:avLst/>
              <a:gdLst/>
              <a:ahLst/>
              <a:cxnLst/>
              <a:rect r="r" b="b" t="t" l="l"/>
              <a:pathLst>
                <a:path h="211228" w="672251">
                  <a:moveTo>
                    <a:pt x="45364" y="0"/>
                  </a:moveTo>
                  <a:lnTo>
                    <a:pt x="626887" y="0"/>
                  </a:lnTo>
                  <a:cubicBezTo>
                    <a:pt x="651941" y="0"/>
                    <a:pt x="672251" y="20310"/>
                    <a:pt x="672251" y="45364"/>
                  </a:cubicBezTo>
                  <a:lnTo>
                    <a:pt x="672251" y="165864"/>
                  </a:lnTo>
                  <a:cubicBezTo>
                    <a:pt x="672251" y="190918"/>
                    <a:pt x="651941" y="211228"/>
                    <a:pt x="626887" y="211228"/>
                  </a:cubicBezTo>
                  <a:lnTo>
                    <a:pt x="45364" y="211228"/>
                  </a:lnTo>
                  <a:cubicBezTo>
                    <a:pt x="33333" y="211228"/>
                    <a:pt x="21794" y="206448"/>
                    <a:pt x="13287" y="197941"/>
                  </a:cubicBezTo>
                  <a:cubicBezTo>
                    <a:pt x="4779" y="189433"/>
                    <a:pt x="0" y="177895"/>
                    <a:pt x="0" y="165864"/>
                  </a:cubicBezTo>
                  <a:lnTo>
                    <a:pt x="0" y="45364"/>
                  </a:lnTo>
                  <a:cubicBezTo>
                    <a:pt x="0" y="20310"/>
                    <a:pt x="20310" y="0"/>
                    <a:pt x="45364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672251" cy="239803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Aileron Bold"/>
                </a:rPr>
                <a:t>2000 to 2020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076137" y="7551735"/>
            <a:ext cx="2457578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1999" spc="29">
                <a:solidFill>
                  <a:srgbClr val="191919"/>
                </a:solidFill>
                <a:latin typeface="Aileron"/>
              </a:rPr>
              <a:t>Concept of ML born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231100" y="7153326"/>
            <a:ext cx="2912611" cy="1136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005" spc="30">
                <a:solidFill>
                  <a:srgbClr val="191919"/>
                </a:solidFill>
                <a:latin typeface="Aileron"/>
              </a:rPr>
              <a:t>Revival of ML, start of algorithms (training neural networks)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569380" y="4226900"/>
            <a:ext cx="2457578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spc="30">
                <a:solidFill>
                  <a:srgbClr val="191919"/>
                </a:solidFill>
                <a:latin typeface="Aileron"/>
              </a:rPr>
              <a:t>2 ways smart</a:t>
            </a:r>
          </a:p>
          <a:p>
            <a:pPr algn="ctr">
              <a:lnSpc>
                <a:spcPts val="3000"/>
              </a:lnSpc>
            </a:pPr>
            <a:r>
              <a:rPr lang="en-US" sz="2000" spc="30">
                <a:solidFill>
                  <a:srgbClr val="191919"/>
                </a:solidFill>
                <a:latin typeface="Aileron"/>
              </a:rPr>
              <a:t> meters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511067" y="3786803"/>
            <a:ext cx="2464782" cy="1136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005" spc="30">
                <a:solidFill>
                  <a:srgbClr val="191919"/>
                </a:solidFill>
                <a:latin typeface="Aileron"/>
              </a:rPr>
              <a:t>Sophisticated AMR using wireless technologies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719416" y="7517118"/>
            <a:ext cx="2359387" cy="1447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920" spc="28">
                <a:solidFill>
                  <a:srgbClr val="191919"/>
                </a:solidFill>
                <a:latin typeface="Aileron"/>
              </a:rPr>
              <a:t>ERA of Big data, AI Deep Learning &amp; scaled Industrial usecase </a:t>
            </a:r>
          </a:p>
        </p:txBody>
      </p:sp>
      <p:sp>
        <p:nvSpPr>
          <p:cNvPr name="AutoShape 25" id="25"/>
          <p:cNvSpPr/>
          <p:nvPr/>
        </p:nvSpPr>
        <p:spPr>
          <a:xfrm flipV="true">
            <a:off x="3531527" y="6205527"/>
            <a:ext cx="231306" cy="227"/>
          </a:xfrm>
          <a:prstGeom prst="line">
            <a:avLst/>
          </a:prstGeom>
          <a:ln cap="flat" w="57150">
            <a:solidFill>
              <a:srgbClr val="EDF0F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6" id="26"/>
          <p:cNvSpPr/>
          <p:nvPr/>
        </p:nvSpPr>
        <p:spPr>
          <a:xfrm>
            <a:off x="6322767" y="6205527"/>
            <a:ext cx="145559" cy="0"/>
          </a:xfrm>
          <a:prstGeom prst="line">
            <a:avLst/>
          </a:prstGeom>
          <a:ln cap="flat" w="57150">
            <a:solidFill>
              <a:srgbClr val="EDF0F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7" id="27"/>
          <p:cNvSpPr/>
          <p:nvPr/>
        </p:nvSpPr>
        <p:spPr>
          <a:xfrm>
            <a:off x="9028261" y="6205527"/>
            <a:ext cx="202839" cy="0"/>
          </a:xfrm>
          <a:prstGeom prst="line">
            <a:avLst/>
          </a:prstGeom>
          <a:ln cap="flat" w="57150">
            <a:solidFill>
              <a:srgbClr val="EDF0F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8" id="28"/>
          <p:cNvSpPr/>
          <p:nvPr/>
        </p:nvSpPr>
        <p:spPr>
          <a:xfrm>
            <a:off x="11791034" y="6205527"/>
            <a:ext cx="164590" cy="0"/>
          </a:xfrm>
          <a:prstGeom prst="line">
            <a:avLst/>
          </a:prstGeom>
          <a:ln cap="flat" w="57150">
            <a:solidFill>
              <a:srgbClr val="EDF0F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9" id="29"/>
          <p:cNvSpPr/>
          <p:nvPr/>
        </p:nvSpPr>
        <p:spPr>
          <a:xfrm>
            <a:off x="14515557" y="6205527"/>
            <a:ext cx="160775" cy="57501"/>
          </a:xfrm>
          <a:prstGeom prst="line">
            <a:avLst/>
          </a:prstGeom>
          <a:ln cap="flat" w="57150">
            <a:solidFill>
              <a:srgbClr val="EDF0F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>
            <a:off x="2287242" y="6607932"/>
            <a:ext cx="15242" cy="614936"/>
          </a:xfrm>
          <a:prstGeom prst="line">
            <a:avLst/>
          </a:prstGeom>
          <a:ln cap="flat" w="47625">
            <a:solidFill>
              <a:srgbClr val="86EAE9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1" id="31"/>
          <p:cNvSpPr/>
          <p:nvPr/>
        </p:nvSpPr>
        <p:spPr>
          <a:xfrm>
            <a:off x="10511067" y="5188925"/>
            <a:ext cx="0" cy="614424"/>
          </a:xfrm>
          <a:prstGeom prst="line">
            <a:avLst/>
          </a:prstGeom>
          <a:ln cap="flat" w="47625">
            <a:solidFill>
              <a:srgbClr val="18AFD6"/>
            </a:solidFill>
            <a:prstDash val="solid"/>
            <a:headEnd type="arrow" len="sm" w="med"/>
            <a:tailEnd type="none" len="sm" w="sm"/>
          </a:ln>
        </p:spPr>
      </p:sp>
      <p:grpSp>
        <p:nvGrpSpPr>
          <p:cNvPr name="Group 32" id="32"/>
          <p:cNvGrpSpPr/>
          <p:nvPr/>
        </p:nvGrpSpPr>
        <p:grpSpPr>
          <a:xfrm rot="0">
            <a:off x="3276483" y="1028700"/>
            <a:ext cx="11735033" cy="1571230"/>
            <a:chOff x="0" y="0"/>
            <a:chExt cx="15646711" cy="2094973"/>
          </a:xfrm>
        </p:grpSpPr>
        <p:sp>
          <p:nvSpPr>
            <p:cNvPr name="TextBox 33" id="33"/>
            <p:cNvSpPr txBox="true"/>
            <p:nvPr/>
          </p:nvSpPr>
          <p:spPr>
            <a:xfrm rot="0">
              <a:off x="14525" y="-9525"/>
              <a:ext cx="15632187" cy="1457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107">
                  <a:solidFill>
                    <a:srgbClr val="191919"/>
                  </a:solidFill>
                  <a:latin typeface="Aileron Ultra-Bold"/>
                </a:rPr>
                <a:t>HISTORY OF SMART METER &amp; MACHINE LEARNING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1623168"/>
              <a:ext cx="15632187" cy="4718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39"/>
                </a:lnSpc>
              </a:pPr>
              <a:r>
                <a:rPr lang="en-US" sz="2099" spc="62">
                  <a:solidFill>
                    <a:srgbClr val="191919"/>
                  </a:solidFill>
                  <a:latin typeface="Aileron"/>
                </a:rPr>
                <a:t>A brief history of technologies </a:t>
              </a: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6284612" y="3842773"/>
            <a:ext cx="2743648" cy="1136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005" spc="30">
                <a:solidFill>
                  <a:srgbClr val="191919"/>
                </a:solidFill>
                <a:latin typeface="Aileron"/>
              </a:rPr>
              <a:t>Concept of Automated Meter Reading (AMR) on telephone lines</a:t>
            </a:r>
          </a:p>
        </p:txBody>
      </p:sp>
      <p:sp>
        <p:nvSpPr>
          <p:cNvPr name="AutoShape 37" id="37"/>
          <p:cNvSpPr/>
          <p:nvPr/>
        </p:nvSpPr>
        <p:spPr>
          <a:xfrm>
            <a:off x="7796058" y="5188925"/>
            <a:ext cx="0" cy="614424"/>
          </a:xfrm>
          <a:prstGeom prst="line">
            <a:avLst/>
          </a:prstGeom>
          <a:ln cap="flat" w="47625">
            <a:solidFill>
              <a:srgbClr val="18AFD6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38" id="38"/>
          <p:cNvSpPr/>
          <p:nvPr/>
        </p:nvSpPr>
        <p:spPr>
          <a:xfrm>
            <a:off x="10565986" y="6605577"/>
            <a:ext cx="0" cy="614424"/>
          </a:xfrm>
          <a:prstGeom prst="line">
            <a:avLst/>
          </a:prstGeom>
          <a:ln cap="flat" w="47625">
            <a:solidFill>
              <a:srgbClr val="1C88C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9" id="39"/>
          <p:cNvSpPr/>
          <p:nvPr/>
        </p:nvSpPr>
        <p:spPr>
          <a:xfrm>
            <a:off x="14813784" y="9787892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40" id="40"/>
          <p:cNvGrpSpPr/>
          <p:nvPr/>
        </p:nvGrpSpPr>
        <p:grpSpPr>
          <a:xfrm rot="0">
            <a:off x="12405892" y="9523410"/>
            <a:ext cx="1576762" cy="481339"/>
            <a:chOff x="0" y="0"/>
            <a:chExt cx="383388" cy="117037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12872188" y="9549767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03</a:t>
            </a:r>
          </a:p>
        </p:txBody>
      </p:sp>
      <p:sp>
        <p:nvSpPr>
          <p:cNvPr name="AutoShape 44" id="44"/>
          <p:cNvSpPr/>
          <p:nvPr/>
        </p:nvSpPr>
        <p:spPr>
          <a:xfrm flipH="true">
            <a:off x="13170460" y="5191998"/>
            <a:ext cx="0" cy="614424"/>
          </a:xfrm>
          <a:prstGeom prst="line">
            <a:avLst/>
          </a:prstGeom>
          <a:ln cap="flat" w="47625">
            <a:solidFill>
              <a:srgbClr val="18AFD6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45" id="45"/>
          <p:cNvSpPr/>
          <p:nvPr/>
        </p:nvSpPr>
        <p:spPr>
          <a:xfrm flipH="true">
            <a:off x="14806521" y="5188925"/>
            <a:ext cx="0" cy="614424"/>
          </a:xfrm>
          <a:prstGeom prst="line">
            <a:avLst/>
          </a:prstGeom>
          <a:ln cap="flat" w="47625">
            <a:solidFill>
              <a:srgbClr val="13538A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46" id="46"/>
          <p:cNvSpPr/>
          <p:nvPr/>
        </p:nvSpPr>
        <p:spPr>
          <a:xfrm flipH="true">
            <a:off x="14806521" y="5188925"/>
            <a:ext cx="0" cy="614424"/>
          </a:xfrm>
          <a:prstGeom prst="line">
            <a:avLst/>
          </a:prstGeom>
          <a:ln cap="flat" w="47625">
            <a:solidFill>
              <a:srgbClr val="13538A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47" id="47"/>
          <p:cNvSpPr/>
          <p:nvPr/>
        </p:nvSpPr>
        <p:spPr>
          <a:xfrm flipH="true">
            <a:off x="14806521" y="5188925"/>
            <a:ext cx="0" cy="614424"/>
          </a:xfrm>
          <a:prstGeom prst="line">
            <a:avLst/>
          </a:prstGeom>
          <a:ln cap="flat" w="47625">
            <a:solidFill>
              <a:srgbClr val="13538A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48" id="48"/>
          <p:cNvSpPr/>
          <p:nvPr/>
        </p:nvSpPr>
        <p:spPr>
          <a:xfrm>
            <a:off x="17164177" y="4145151"/>
            <a:ext cx="0" cy="1661271"/>
          </a:xfrm>
          <a:prstGeom prst="line">
            <a:avLst/>
          </a:prstGeom>
          <a:ln cap="flat" w="47625">
            <a:solidFill>
              <a:srgbClr val="13538A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TextBox 49" id="49"/>
          <p:cNvSpPr txBox="true"/>
          <p:nvPr/>
        </p:nvSpPr>
        <p:spPr>
          <a:xfrm rot="0">
            <a:off x="15644258" y="2860786"/>
            <a:ext cx="2457578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spc="30">
                <a:solidFill>
                  <a:srgbClr val="191919"/>
                </a:solidFill>
                <a:latin typeface="Aileron"/>
              </a:rPr>
              <a:t>Smart Meter scaled with IoT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3814011" y="7551735"/>
            <a:ext cx="2457578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1999" spc="29">
                <a:solidFill>
                  <a:srgbClr val="191919"/>
                </a:solidFill>
                <a:latin typeface="Aileron"/>
              </a:rPr>
              <a:t>First ML programs developed</a:t>
            </a:r>
          </a:p>
          <a:p>
            <a:pPr algn="ctr">
              <a:lnSpc>
                <a:spcPts val="2999"/>
              </a:lnSpc>
            </a:pPr>
            <a:r>
              <a:rPr lang="en-US" sz="1999" spc="29">
                <a:solidFill>
                  <a:srgbClr val="191919"/>
                </a:solidFill>
                <a:latin typeface="Aileron"/>
              </a:rPr>
              <a:t>like Samuel checker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2143711" y="7194553"/>
            <a:ext cx="2457578" cy="14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1999" spc="29">
                <a:solidFill>
                  <a:srgbClr val="191919"/>
                </a:solidFill>
                <a:latin typeface="Aileron"/>
              </a:rPr>
              <a:t>ML Major advancements: improved algorithms for decision trees</a:t>
            </a:r>
          </a:p>
        </p:txBody>
      </p:sp>
      <p:sp>
        <p:nvSpPr>
          <p:cNvPr name="AutoShape 52" id="52"/>
          <p:cNvSpPr/>
          <p:nvPr/>
        </p:nvSpPr>
        <p:spPr>
          <a:xfrm>
            <a:off x="13211778" y="6605577"/>
            <a:ext cx="0" cy="614424"/>
          </a:xfrm>
          <a:prstGeom prst="line">
            <a:avLst/>
          </a:prstGeom>
          <a:ln cap="flat" w="47625">
            <a:solidFill>
              <a:srgbClr val="1C88C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53" id="53"/>
          <p:cNvSpPr/>
          <p:nvPr/>
        </p:nvSpPr>
        <p:spPr>
          <a:xfrm flipV="true">
            <a:off x="17140365" y="6667500"/>
            <a:ext cx="0" cy="637982"/>
          </a:xfrm>
          <a:prstGeom prst="line">
            <a:avLst/>
          </a:prstGeom>
          <a:ln cap="flat" w="47625">
            <a:solidFill>
              <a:srgbClr val="13538A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54" id="54"/>
          <p:cNvSpPr/>
          <p:nvPr/>
        </p:nvSpPr>
        <p:spPr>
          <a:xfrm flipH="true" flipV="true">
            <a:off x="5066613" y="6608444"/>
            <a:ext cx="0" cy="614424"/>
          </a:xfrm>
          <a:prstGeom prst="line">
            <a:avLst/>
          </a:prstGeom>
          <a:ln cap="flat" w="47625">
            <a:solidFill>
              <a:srgbClr val="3EDAD8"/>
            </a:solidFill>
            <a:prstDash val="solid"/>
            <a:headEnd type="arrow" len="sm" w="med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138419"/>
            <a:ext cx="5645560" cy="4736565"/>
            <a:chOff x="0" y="0"/>
            <a:chExt cx="7527413" cy="631542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0294" t="0" r="10294" b="0"/>
            <a:stretch>
              <a:fillRect/>
            </a:stretch>
          </p:blipFill>
          <p:spPr>
            <a:xfrm flipH="false" flipV="false">
              <a:off x="0" y="0"/>
              <a:ext cx="7527413" cy="631542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551945" y="4063557"/>
            <a:ext cx="6948990" cy="481339"/>
            <a:chOff x="0" y="0"/>
            <a:chExt cx="1689638" cy="11703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89638" cy="117037"/>
            </a:xfrm>
            <a:custGeom>
              <a:avLst/>
              <a:gdLst/>
              <a:ahLst/>
              <a:cxnLst/>
              <a:rect r="r" b="b" t="t" l="l"/>
              <a:pathLst>
                <a:path h="117037" w="1689638">
                  <a:moveTo>
                    <a:pt x="58518" y="0"/>
                  </a:moveTo>
                  <a:lnTo>
                    <a:pt x="1631119" y="0"/>
                  </a:lnTo>
                  <a:cubicBezTo>
                    <a:pt x="1646639" y="0"/>
                    <a:pt x="1661524" y="6165"/>
                    <a:pt x="1672498" y="17140"/>
                  </a:cubicBezTo>
                  <a:cubicBezTo>
                    <a:pt x="1683472" y="28114"/>
                    <a:pt x="1689638" y="42998"/>
                    <a:pt x="1689638" y="58518"/>
                  </a:cubicBezTo>
                  <a:lnTo>
                    <a:pt x="1689638" y="58518"/>
                  </a:lnTo>
                  <a:cubicBezTo>
                    <a:pt x="1689638" y="74039"/>
                    <a:pt x="1683472" y="88923"/>
                    <a:pt x="1672498" y="99897"/>
                  </a:cubicBezTo>
                  <a:cubicBezTo>
                    <a:pt x="1661524" y="110872"/>
                    <a:pt x="1646639" y="117037"/>
                    <a:pt x="163111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68963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517823" y="5605284"/>
            <a:ext cx="6707481" cy="481339"/>
            <a:chOff x="0" y="0"/>
            <a:chExt cx="1630915" cy="1170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30915" cy="117037"/>
            </a:xfrm>
            <a:custGeom>
              <a:avLst/>
              <a:gdLst/>
              <a:ahLst/>
              <a:cxnLst/>
              <a:rect r="r" b="b" t="t" l="l"/>
              <a:pathLst>
                <a:path h="117037" w="1630915">
                  <a:moveTo>
                    <a:pt x="58518" y="0"/>
                  </a:moveTo>
                  <a:lnTo>
                    <a:pt x="1572397" y="0"/>
                  </a:lnTo>
                  <a:cubicBezTo>
                    <a:pt x="1587917" y="0"/>
                    <a:pt x="1602801" y="6165"/>
                    <a:pt x="1613776" y="17140"/>
                  </a:cubicBezTo>
                  <a:cubicBezTo>
                    <a:pt x="1624750" y="28114"/>
                    <a:pt x="1630915" y="42998"/>
                    <a:pt x="1630915" y="58518"/>
                  </a:cubicBezTo>
                  <a:lnTo>
                    <a:pt x="1630915" y="58518"/>
                  </a:lnTo>
                  <a:cubicBezTo>
                    <a:pt x="1630915" y="74039"/>
                    <a:pt x="1624750" y="88923"/>
                    <a:pt x="1613776" y="99897"/>
                  </a:cubicBezTo>
                  <a:cubicBezTo>
                    <a:pt x="1602801" y="110872"/>
                    <a:pt x="1587917" y="117037"/>
                    <a:pt x="1572397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630915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551945" y="4063557"/>
            <a:ext cx="4957246" cy="468431"/>
            <a:chOff x="0" y="0"/>
            <a:chExt cx="1205348" cy="1138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05348" cy="113898"/>
            </a:xfrm>
            <a:custGeom>
              <a:avLst/>
              <a:gdLst/>
              <a:ahLst/>
              <a:cxnLst/>
              <a:rect r="r" b="b" t="t" l="l"/>
              <a:pathLst>
                <a:path h="113898" w="1205348">
                  <a:moveTo>
                    <a:pt x="56949" y="0"/>
                  </a:moveTo>
                  <a:lnTo>
                    <a:pt x="1148399" y="0"/>
                  </a:lnTo>
                  <a:cubicBezTo>
                    <a:pt x="1179851" y="0"/>
                    <a:pt x="1205348" y="25497"/>
                    <a:pt x="1205348" y="56949"/>
                  </a:cubicBezTo>
                  <a:lnTo>
                    <a:pt x="1205348" y="56949"/>
                  </a:lnTo>
                  <a:cubicBezTo>
                    <a:pt x="1205348" y="72053"/>
                    <a:pt x="1199348" y="86538"/>
                    <a:pt x="1188668" y="97218"/>
                  </a:cubicBezTo>
                  <a:cubicBezTo>
                    <a:pt x="1177988" y="107898"/>
                    <a:pt x="1163502" y="113898"/>
                    <a:pt x="1148399" y="113898"/>
                  </a:cubicBezTo>
                  <a:lnTo>
                    <a:pt x="56949" y="113898"/>
                  </a:lnTo>
                  <a:cubicBezTo>
                    <a:pt x="25497" y="113898"/>
                    <a:pt x="0" y="88401"/>
                    <a:pt x="0" y="56949"/>
                  </a:cubicBezTo>
                  <a:lnTo>
                    <a:pt x="0" y="56949"/>
                  </a:lnTo>
                  <a:cubicBezTo>
                    <a:pt x="0" y="25497"/>
                    <a:pt x="25497" y="0"/>
                    <a:pt x="56949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205348" cy="151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517823" y="5605284"/>
            <a:ext cx="6983112" cy="481339"/>
            <a:chOff x="0" y="0"/>
            <a:chExt cx="1697935" cy="11703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97935" cy="117037"/>
            </a:xfrm>
            <a:custGeom>
              <a:avLst/>
              <a:gdLst/>
              <a:ahLst/>
              <a:cxnLst/>
              <a:rect r="r" b="b" t="t" l="l"/>
              <a:pathLst>
                <a:path h="117037" w="1697935">
                  <a:moveTo>
                    <a:pt x="58518" y="0"/>
                  </a:moveTo>
                  <a:lnTo>
                    <a:pt x="1639416" y="0"/>
                  </a:lnTo>
                  <a:cubicBezTo>
                    <a:pt x="1671735" y="0"/>
                    <a:pt x="1697935" y="26200"/>
                    <a:pt x="1697935" y="58518"/>
                  </a:cubicBezTo>
                  <a:lnTo>
                    <a:pt x="1697935" y="58518"/>
                  </a:lnTo>
                  <a:cubicBezTo>
                    <a:pt x="1697935" y="74039"/>
                    <a:pt x="1691769" y="88923"/>
                    <a:pt x="1680795" y="99897"/>
                  </a:cubicBezTo>
                  <a:cubicBezTo>
                    <a:pt x="1669821" y="110872"/>
                    <a:pt x="1654936" y="117037"/>
                    <a:pt x="1639416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697935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AutoShape 16" id="16"/>
          <p:cNvSpPr/>
          <p:nvPr/>
        </p:nvSpPr>
        <p:spPr>
          <a:xfrm>
            <a:off x="14610993" y="9379849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17" id="17"/>
          <p:cNvGrpSpPr/>
          <p:nvPr/>
        </p:nvGrpSpPr>
        <p:grpSpPr>
          <a:xfrm rot="0">
            <a:off x="12203101" y="9115367"/>
            <a:ext cx="1576762" cy="481339"/>
            <a:chOff x="0" y="0"/>
            <a:chExt cx="383388" cy="11703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0" y="2558998"/>
            <a:ext cx="8249267" cy="334554"/>
            <a:chOff x="0" y="0"/>
            <a:chExt cx="2005798" cy="813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005798" cy="81346"/>
            </a:xfrm>
            <a:custGeom>
              <a:avLst/>
              <a:gdLst/>
              <a:ahLst/>
              <a:cxnLst/>
              <a:rect r="r" b="b" t="t" l="l"/>
              <a:pathLst>
                <a:path h="81346" w="2005798">
                  <a:moveTo>
                    <a:pt x="40673" y="0"/>
                  </a:moveTo>
                  <a:lnTo>
                    <a:pt x="1965125" y="0"/>
                  </a:lnTo>
                  <a:cubicBezTo>
                    <a:pt x="1987589" y="0"/>
                    <a:pt x="2005798" y="18210"/>
                    <a:pt x="2005798" y="40673"/>
                  </a:cubicBezTo>
                  <a:lnTo>
                    <a:pt x="2005798" y="40673"/>
                  </a:lnTo>
                  <a:cubicBezTo>
                    <a:pt x="2005798" y="63136"/>
                    <a:pt x="1987589" y="81346"/>
                    <a:pt x="1965125" y="81346"/>
                  </a:cubicBezTo>
                  <a:lnTo>
                    <a:pt x="40673" y="81346"/>
                  </a:lnTo>
                  <a:cubicBezTo>
                    <a:pt x="18210" y="81346"/>
                    <a:pt x="0" y="63136"/>
                    <a:pt x="0" y="40673"/>
                  </a:cubicBezTo>
                  <a:lnTo>
                    <a:pt x="0" y="40673"/>
                  </a:lnTo>
                  <a:cubicBezTo>
                    <a:pt x="0" y="18210"/>
                    <a:pt x="18210" y="0"/>
                    <a:pt x="40673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005798" cy="119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05235" y="2558998"/>
            <a:ext cx="1578270" cy="334554"/>
            <a:chOff x="0" y="0"/>
            <a:chExt cx="383754" cy="8134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83754" cy="81346"/>
            </a:xfrm>
            <a:custGeom>
              <a:avLst/>
              <a:gdLst/>
              <a:ahLst/>
              <a:cxnLst/>
              <a:rect r="r" b="b" t="t" l="l"/>
              <a:pathLst>
                <a:path h="81346" w="383754">
                  <a:moveTo>
                    <a:pt x="40673" y="0"/>
                  </a:moveTo>
                  <a:lnTo>
                    <a:pt x="343081" y="0"/>
                  </a:lnTo>
                  <a:cubicBezTo>
                    <a:pt x="365544" y="0"/>
                    <a:pt x="383754" y="18210"/>
                    <a:pt x="383754" y="40673"/>
                  </a:cubicBezTo>
                  <a:lnTo>
                    <a:pt x="383754" y="40673"/>
                  </a:lnTo>
                  <a:cubicBezTo>
                    <a:pt x="383754" y="63136"/>
                    <a:pt x="365544" y="81346"/>
                    <a:pt x="343081" y="81346"/>
                  </a:cubicBezTo>
                  <a:lnTo>
                    <a:pt x="40673" y="81346"/>
                  </a:lnTo>
                  <a:cubicBezTo>
                    <a:pt x="18210" y="81346"/>
                    <a:pt x="0" y="63136"/>
                    <a:pt x="0" y="40673"/>
                  </a:cubicBezTo>
                  <a:lnTo>
                    <a:pt x="0" y="40673"/>
                  </a:lnTo>
                  <a:cubicBezTo>
                    <a:pt x="0" y="18210"/>
                    <a:pt x="18210" y="0"/>
                    <a:pt x="40673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383754" cy="119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5645560" y="3138419"/>
            <a:ext cx="2603707" cy="4736565"/>
            <a:chOff x="0" y="0"/>
            <a:chExt cx="3471609" cy="6315420"/>
          </a:xfrm>
        </p:grpSpPr>
        <p:pic>
          <p:nvPicPr>
            <p:cNvPr name="Picture 27" id="27"/>
            <p:cNvPicPr>
              <a:picLocks noChangeAspect="true"/>
            </p:cNvPicPr>
            <p:nvPr/>
          </p:nvPicPr>
          <p:blipFill>
            <a:blip r:embed="rId3"/>
            <a:srcRect l="29386" t="0" r="29386" b="0"/>
            <a:stretch>
              <a:fillRect/>
            </a:stretch>
          </p:blipFill>
          <p:spPr>
            <a:xfrm flipH="false" flipV="false">
              <a:off x="0" y="0"/>
              <a:ext cx="3471609" cy="6315420"/>
            </a:xfrm>
            <a:prstGeom prst="rect">
              <a:avLst/>
            </a:prstGeom>
          </p:spPr>
        </p:pic>
      </p:grpSp>
      <p:sp>
        <p:nvSpPr>
          <p:cNvPr name="Freeform 28" id="28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INTRODUCTION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551945" y="1928298"/>
            <a:ext cx="7314685" cy="2241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Futura Bold"/>
              </a:rPr>
              <a:t>WHY SMART METER &amp; AIoT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551945" y="4627384"/>
            <a:ext cx="7756492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The need for energy is becoming more expansive with the growth of population around the Globe</a:t>
            </a:r>
          </a:p>
          <a:p>
            <a:pPr algn="just">
              <a:lnSpc>
                <a:spcPts val="2800"/>
              </a:lnSpc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9502808" y="6198928"/>
            <a:ext cx="7756492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With the Peak load forecast using the AI technologies, Provider will be able to meet demand and improve network reliability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966791" y="4098805"/>
            <a:ext cx="5134529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ENHANCED ENERGY EFFICINCY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932669" y="5640531"/>
            <a:ext cx="7123840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IMPROVED GRID RELIABILITY &amp; MAINTENANCE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769808" y="9141724"/>
            <a:ext cx="440531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04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9534884" y="7268840"/>
            <a:ext cx="6948990" cy="481339"/>
            <a:chOff x="0" y="0"/>
            <a:chExt cx="1689638" cy="117037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689638" cy="117037"/>
            </a:xfrm>
            <a:custGeom>
              <a:avLst/>
              <a:gdLst/>
              <a:ahLst/>
              <a:cxnLst/>
              <a:rect r="r" b="b" t="t" l="l"/>
              <a:pathLst>
                <a:path h="117037" w="1689638">
                  <a:moveTo>
                    <a:pt x="58518" y="0"/>
                  </a:moveTo>
                  <a:lnTo>
                    <a:pt x="1631119" y="0"/>
                  </a:lnTo>
                  <a:cubicBezTo>
                    <a:pt x="1646639" y="0"/>
                    <a:pt x="1661524" y="6165"/>
                    <a:pt x="1672498" y="17140"/>
                  </a:cubicBezTo>
                  <a:cubicBezTo>
                    <a:pt x="1683472" y="28114"/>
                    <a:pt x="1689638" y="42998"/>
                    <a:pt x="1689638" y="58518"/>
                  </a:cubicBezTo>
                  <a:lnTo>
                    <a:pt x="1689638" y="58518"/>
                  </a:lnTo>
                  <a:cubicBezTo>
                    <a:pt x="1689638" y="74039"/>
                    <a:pt x="1683472" y="88923"/>
                    <a:pt x="1672498" y="99897"/>
                  </a:cubicBezTo>
                  <a:cubicBezTo>
                    <a:pt x="1661524" y="110872"/>
                    <a:pt x="1646639" y="117037"/>
                    <a:pt x="163111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168963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9534884" y="7268840"/>
            <a:ext cx="5996706" cy="468431"/>
            <a:chOff x="0" y="0"/>
            <a:chExt cx="1458091" cy="113898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458091" cy="113898"/>
            </a:xfrm>
            <a:custGeom>
              <a:avLst/>
              <a:gdLst/>
              <a:ahLst/>
              <a:cxnLst/>
              <a:rect r="r" b="b" t="t" l="l"/>
              <a:pathLst>
                <a:path h="113898" w="1458091">
                  <a:moveTo>
                    <a:pt x="56949" y="0"/>
                  </a:moveTo>
                  <a:lnTo>
                    <a:pt x="1401142" y="0"/>
                  </a:lnTo>
                  <a:cubicBezTo>
                    <a:pt x="1432594" y="0"/>
                    <a:pt x="1458091" y="25497"/>
                    <a:pt x="1458091" y="56949"/>
                  </a:cubicBezTo>
                  <a:lnTo>
                    <a:pt x="1458091" y="56949"/>
                  </a:lnTo>
                  <a:cubicBezTo>
                    <a:pt x="1458091" y="72053"/>
                    <a:pt x="1452091" y="86538"/>
                    <a:pt x="1441411" y="97218"/>
                  </a:cubicBezTo>
                  <a:cubicBezTo>
                    <a:pt x="1430731" y="107898"/>
                    <a:pt x="1416246" y="113898"/>
                    <a:pt x="1401142" y="113898"/>
                  </a:cubicBezTo>
                  <a:lnTo>
                    <a:pt x="56949" y="113898"/>
                  </a:lnTo>
                  <a:cubicBezTo>
                    <a:pt x="25497" y="113898"/>
                    <a:pt x="0" y="88401"/>
                    <a:pt x="0" y="56949"/>
                  </a:cubicBezTo>
                  <a:lnTo>
                    <a:pt x="0" y="56949"/>
                  </a:lnTo>
                  <a:cubicBezTo>
                    <a:pt x="0" y="25497"/>
                    <a:pt x="25497" y="0"/>
                    <a:pt x="56949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38100"/>
              <a:ext cx="1458091" cy="151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9534884" y="7832667"/>
            <a:ext cx="7756492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With more data consumer will be able to enhance usage behavior's to reduce cost 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949730" y="7304088"/>
            <a:ext cx="5690102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PERSONLISED CUSTOMER EXPERIENCE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369275"/>
            <a:ext cx="6727050" cy="3566646"/>
            <a:chOff x="0" y="0"/>
            <a:chExt cx="8969401" cy="475552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0210" r="0" b="10210"/>
            <a:stretch>
              <a:fillRect/>
            </a:stretch>
          </p:blipFill>
          <p:spPr>
            <a:xfrm flipH="false" flipV="false">
              <a:off x="0" y="0"/>
              <a:ext cx="8969401" cy="4755528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1302305" y="2436926"/>
            <a:ext cx="5956995" cy="481339"/>
            <a:chOff x="0" y="0"/>
            <a:chExt cx="1448436" cy="11703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48436" cy="117037"/>
            </a:xfrm>
            <a:custGeom>
              <a:avLst/>
              <a:gdLst/>
              <a:ahLst/>
              <a:cxnLst/>
              <a:rect r="r" b="b" t="t" l="l"/>
              <a:pathLst>
                <a:path h="117037" w="1448436">
                  <a:moveTo>
                    <a:pt x="58518" y="0"/>
                  </a:moveTo>
                  <a:lnTo>
                    <a:pt x="1389917" y="0"/>
                  </a:lnTo>
                  <a:cubicBezTo>
                    <a:pt x="1405437" y="0"/>
                    <a:pt x="1420322" y="6165"/>
                    <a:pt x="1431296" y="17140"/>
                  </a:cubicBezTo>
                  <a:cubicBezTo>
                    <a:pt x="1442270" y="28114"/>
                    <a:pt x="1448436" y="42998"/>
                    <a:pt x="1448436" y="58518"/>
                  </a:cubicBezTo>
                  <a:lnTo>
                    <a:pt x="1448436" y="58518"/>
                  </a:lnTo>
                  <a:cubicBezTo>
                    <a:pt x="1448436" y="74039"/>
                    <a:pt x="1442270" y="88923"/>
                    <a:pt x="1431296" y="99897"/>
                  </a:cubicBezTo>
                  <a:cubicBezTo>
                    <a:pt x="1420322" y="110872"/>
                    <a:pt x="1405437" y="117037"/>
                    <a:pt x="1389917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48436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1302305" y="5777658"/>
            <a:ext cx="5956995" cy="481339"/>
            <a:chOff x="0" y="0"/>
            <a:chExt cx="1448436" cy="1170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48436" cy="117037"/>
            </a:xfrm>
            <a:custGeom>
              <a:avLst/>
              <a:gdLst/>
              <a:ahLst/>
              <a:cxnLst/>
              <a:rect r="r" b="b" t="t" l="l"/>
              <a:pathLst>
                <a:path h="117037" w="1448436">
                  <a:moveTo>
                    <a:pt x="58518" y="0"/>
                  </a:moveTo>
                  <a:lnTo>
                    <a:pt x="1389917" y="0"/>
                  </a:lnTo>
                  <a:cubicBezTo>
                    <a:pt x="1405437" y="0"/>
                    <a:pt x="1420322" y="6165"/>
                    <a:pt x="1431296" y="17140"/>
                  </a:cubicBezTo>
                  <a:cubicBezTo>
                    <a:pt x="1442270" y="28114"/>
                    <a:pt x="1448436" y="42998"/>
                    <a:pt x="1448436" y="58518"/>
                  </a:cubicBezTo>
                  <a:lnTo>
                    <a:pt x="1448436" y="58518"/>
                  </a:lnTo>
                  <a:cubicBezTo>
                    <a:pt x="1448436" y="74039"/>
                    <a:pt x="1442270" y="88923"/>
                    <a:pt x="1431296" y="99897"/>
                  </a:cubicBezTo>
                  <a:cubicBezTo>
                    <a:pt x="1420322" y="110872"/>
                    <a:pt x="1405437" y="117037"/>
                    <a:pt x="1389917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448436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1302305" y="2436926"/>
            <a:ext cx="2838506" cy="481339"/>
            <a:chOff x="0" y="0"/>
            <a:chExt cx="690179" cy="11703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90179" cy="117037"/>
            </a:xfrm>
            <a:custGeom>
              <a:avLst/>
              <a:gdLst/>
              <a:ahLst/>
              <a:cxnLst/>
              <a:rect r="r" b="b" t="t" l="l"/>
              <a:pathLst>
                <a:path h="117037" w="690179">
                  <a:moveTo>
                    <a:pt x="58518" y="0"/>
                  </a:moveTo>
                  <a:lnTo>
                    <a:pt x="631660" y="0"/>
                  </a:lnTo>
                  <a:cubicBezTo>
                    <a:pt x="647180" y="0"/>
                    <a:pt x="662065" y="6165"/>
                    <a:pt x="673039" y="17140"/>
                  </a:cubicBezTo>
                  <a:cubicBezTo>
                    <a:pt x="684014" y="28114"/>
                    <a:pt x="690179" y="42998"/>
                    <a:pt x="690179" y="58518"/>
                  </a:cubicBezTo>
                  <a:lnTo>
                    <a:pt x="690179" y="58518"/>
                  </a:lnTo>
                  <a:cubicBezTo>
                    <a:pt x="690179" y="74039"/>
                    <a:pt x="684014" y="88923"/>
                    <a:pt x="673039" y="99897"/>
                  </a:cubicBezTo>
                  <a:cubicBezTo>
                    <a:pt x="662065" y="110872"/>
                    <a:pt x="647180" y="117037"/>
                    <a:pt x="631660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690179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1302305" y="5777658"/>
            <a:ext cx="2838506" cy="481339"/>
            <a:chOff x="0" y="0"/>
            <a:chExt cx="690179" cy="11703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90179" cy="117037"/>
            </a:xfrm>
            <a:custGeom>
              <a:avLst/>
              <a:gdLst/>
              <a:ahLst/>
              <a:cxnLst/>
              <a:rect r="r" b="b" t="t" l="l"/>
              <a:pathLst>
                <a:path h="117037" w="690179">
                  <a:moveTo>
                    <a:pt x="58518" y="0"/>
                  </a:moveTo>
                  <a:lnTo>
                    <a:pt x="631660" y="0"/>
                  </a:lnTo>
                  <a:cubicBezTo>
                    <a:pt x="647180" y="0"/>
                    <a:pt x="662065" y="6165"/>
                    <a:pt x="673039" y="17140"/>
                  </a:cubicBezTo>
                  <a:cubicBezTo>
                    <a:pt x="684014" y="28114"/>
                    <a:pt x="690179" y="42998"/>
                    <a:pt x="690179" y="58518"/>
                  </a:cubicBezTo>
                  <a:lnTo>
                    <a:pt x="690179" y="58518"/>
                  </a:lnTo>
                  <a:cubicBezTo>
                    <a:pt x="690179" y="74039"/>
                    <a:pt x="684014" y="88923"/>
                    <a:pt x="673039" y="99897"/>
                  </a:cubicBezTo>
                  <a:cubicBezTo>
                    <a:pt x="662065" y="110872"/>
                    <a:pt x="647180" y="117037"/>
                    <a:pt x="631660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690179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AutoShape 16" id="16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17" id="17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755750" y="4369275"/>
            <a:ext cx="2045031" cy="3566646"/>
            <a:chOff x="0" y="0"/>
            <a:chExt cx="2726707" cy="4755528"/>
          </a:xfrm>
        </p:grpSpPr>
        <p:pic>
          <p:nvPicPr>
            <p:cNvPr name="Picture 21" id="21"/>
            <p:cNvPicPr>
              <a:picLocks noChangeAspect="true"/>
            </p:cNvPicPr>
            <p:nvPr/>
          </p:nvPicPr>
          <p:blipFill>
            <a:blip r:embed="rId3"/>
            <a:srcRect l="11258" t="0" r="11258" b="0"/>
            <a:stretch>
              <a:fillRect/>
            </a:stretch>
          </p:blipFill>
          <p:spPr>
            <a:xfrm flipH="false" flipV="false">
              <a:off x="0" y="0"/>
              <a:ext cx="2726707" cy="4755528"/>
            </a:xfrm>
            <a:prstGeom prst="rect">
              <a:avLst/>
            </a:prstGeom>
          </p:spPr>
        </p:pic>
      </p:grpSp>
      <p:sp>
        <p:nvSpPr>
          <p:cNvPr name="Freeform 22" id="22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PAPER REVIEWS 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8700" y="8400415"/>
            <a:ext cx="751616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Mohammad Harun Rashid (2018) Pace University, USA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2488535"/>
            <a:ext cx="8540440" cy="162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>
                <a:solidFill>
                  <a:srgbClr val="000000"/>
                </a:solidFill>
                <a:latin typeface="Futura Bold"/>
              </a:rPr>
              <a:t>AMI Smart Meter Big Data Analytics for </a:t>
            </a:r>
            <a:r>
              <a:rPr lang="en-US" sz="3999">
                <a:solidFill>
                  <a:srgbClr val="000000"/>
                </a:solidFill>
                <a:latin typeface="Futura Bold"/>
              </a:rPr>
              <a:t>Time Series of Electricity Consumption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302305" y="3128438"/>
            <a:ext cx="5956995" cy="2325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Analyzes 5-minute electricity consumption data from 100 commercial buildings to develop a simple forecast model, enhancing energy management and anomaly detection, Model Used : ARIMA, Exponential Smoothing &amp; STL Decompostion.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743769" y="2472173"/>
            <a:ext cx="2222403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PROBLEM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743769" y="5812906"/>
            <a:ext cx="2222403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RESULT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05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481329" y="6620948"/>
            <a:ext cx="5598946" cy="325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44"/>
              </a:lnSpc>
            </a:pPr>
            <a:r>
              <a:rPr lang="en-US" sz="1889">
                <a:solidFill>
                  <a:srgbClr val="000000"/>
                </a:solidFill>
                <a:latin typeface="Canva Sans"/>
              </a:rPr>
              <a:t>STL + Arima is winning against STL+EXP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PAPER REVIEWS 1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8400415"/>
            <a:ext cx="7516169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Kardi, M; Al Saif, Tekinerdogan, B; Catala, JoaoP.S.(2021) Portugal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488535"/>
            <a:ext cx="8540440" cy="162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>
                <a:solidFill>
                  <a:srgbClr val="000000"/>
                </a:solidFill>
                <a:latin typeface="Futura Bold"/>
              </a:rPr>
              <a:t>Anomaly Detection in Electricity Consumption Data using Deep Learning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4369275"/>
            <a:ext cx="6727050" cy="3566646"/>
            <a:chOff x="0" y="0"/>
            <a:chExt cx="8969401" cy="4755528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9095" t="0" r="9095" b="0"/>
            <a:stretch>
              <a:fillRect/>
            </a:stretch>
          </p:blipFill>
          <p:spPr>
            <a:xfrm flipH="false" flipV="false">
              <a:off x="0" y="0"/>
              <a:ext cx="8969401" cy="4755528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1302305" y="2326600"/>
            <a:ext cx="5956995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Develop a deep learning-based approach for detecting anomalies in electricity consumption data an hour in advance, using LSTM models and considering various weather and temporal features..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02305" y="5368005"/>
            <a:ext cx="5956995" cy="310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The study employs a dynamic threshold (Exponential Moving Average - EMA) for better classification, accounting for seasonal noise in the data. Notably, a significant increase in electricity consumption was observed during periods with global anomalies, highlighting the effectiveness of these detection methods.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1302305" y="1635087"/>
            <a:ext cx="5956995" cy="481339"/>
            <a:chOff x="0" y="0"/>
            <a:chExt cx="1448436" cy="1170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48436" cy="117037"/>
            </a:xfrm>
            <a:custGeom>
              <a:avLst/>
              <a:gdLst/>
              <a:ahLst/>
              <a:cxnLst/>
              <a:rect r="r" b="b" t="t" l="l"/>
              <a:pathLst>
                <a:path h="117037" w="1448436">
                  <a:moveTo>
                    <a:pt x="58518" y="0"/>
                  </a:moveTo>
                  <a:lnTo>
                    <a:pt x="1389917" y="0"/>
                  </a:lnTo>
                  <a:cubicBezTo>
                    <a:pt x="1405437" y="0"/>
                    <a:pt x="1420322" y="6165"/>
                    <a:pt x="1431296" y="17140"/>
                  </a:cubicBezTo>
                  <a:cubicBezTo>
                    <a:pt x="1442270" y="28114"/>
                    <a:pt x="1448436" y="42998"/>
                    <a:pt x="1448436" y="58518"/>
                  </a:cubicBezTo>
                  <a:lnTo>
                    <a:pt x="1448436" y="58518"/>
                  </a:lnTo>
                  <a:cubicBezTo>
                    <a:pt x="1448436" y="74039"/>
                    <a:pt x="1442270" y="88923"/>
                    <a:pt x="1431296" y="99897"/>
                  </a:cubicBezTo>
                  <a:cubicBezTo>
                    <a:pt x="1420322" y="110872"/>
                    <a:pt x="1405437" y="117037"/>
                    <a:pt x="1389917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448436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302305" y="4676492"/>
            <a:ext cx="5956995" cy="481339"/>
            <a:chOff x="0" y="0"/>
            <a:chExt cx="1448436" cy="11703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48436" cy="117037"/>
            </a:xfrm>
            <a:custGeom>
              <a:avLst/>
              <a:gdLst/>
              <a:ahLst/>
              <a:cxnLst/>
              <a:rect r="r" b="b" t="t" l="l"/>
              <a:pathLst>
                <a:path h="117037" w="1448436">
                  <a:moveTo>
                    <a:pt x="58518" y="0"/>
                  </a:moveTo>
                  <a:lnTo>
                    <a:pt x="1389917" y="0"/>
                  </a:lnTo>
                  <a:cubicBezTo>
                    <a:pt x="1405437" y="0"/>
                    <a:pt x="1420322" y="6165"/>
                    <a:pt x="1431296" y="17140"/>
                  </a:cubicBezTo>
                  <a:cubicBezTo>
                    <a:pt x="1442270" y="28114"/>
                    <a:pt x="1448436" y="42998"/>
                    <a:pt x="1448436" y="58518"/>
                  </a:cubicBezTo>
                  <a:lnTo>
                    <a:pt x="1448436" y="58518"/>
                  </a:lnTo>
                  <a:cubicBezTo>
                    <a:pt x="1448436" y="74039"/>
                    <a:pt x="1442270" y="88923"/>
                    <a:pt x="1431296" y="99897"/>
                  </a:cubicBezTo>
                  <a:cubicBezTo>
                    <a:pt x="1420322" y="110872"/>
                    <a:pt x="1405437" y="117037"/>
                    <a:pt x="1389917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448436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1302305" y="1635087"/>
            <a:ext cx="2838506" cy="481339"/>
            <a:chOff x="0" y="0"/>
            <a:chExt cx="690179" cy="11703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90179" cy="117037"/>
            </a:xfrm>
            <a:custGeom>
              <a:avLst/>
              <a:gdLst/>
              <a:ahLst/>
              <a:cxnLst/>
              <a:rect r="r" b="b" t="t" l="l"/>
              <a:pathLst>
                <a:path h="117037" w="690179">
                  <a:moveTo>
                    <a:pt x="58518" y="0"/>
                  </a:moveTo>
                  <a:lnTo>
                    <a:pt x="631660" y="0"/>
                  </a:lnTo>
                  <a:cubicBezTo>
                    <a:pt x="647180" y="0"/>
                    <a:pt x="662065" y="6165"/>
                    <a:pt x="673039" y="17140"/>
                  </a:cubicBezTo>
                  <a:cubicBezTo>
                    <a:pt x="684014" y="28114"/>
                    <a:pt x="690179" y="42998"/>
                    <a:pt x="690179" y="58518"/>
                  </a:cubicBezTo>
                  <a:lnTo>
                    <a:pt x="690179" y="58518"/>
                  </a:lnTo>
                  <a:cubicBezTo>
                    <a:pt x="690179" y="74039"/>
                    <a:pt x="684014" y="88923"/>
                    <a:pt x="673039" y="99897"/>
                  </a:cubicBezTo>
                  <a:cubicBezTo>
                    <a:pt x="662065" y="110872"/>
                    <a:pt x="647180" y="117037"/>
                    <a:pt x="631660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690179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302305" y="4676492"/>
            <a:ext cx="2838506" cy="481339"/>
            <a:chOff x="0" y="0"/>
            <a:chExt cx="690179" cy="11703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90179" cy="117037"/>
            </a:xfrm>
            <a:custGeom>
              <a:avLst/>
              <a:gdLst/>
              <a:ahLst/>
              <a:cxnLst/>
              <a:rect r="r" b="b" t="t" l="l"/>
              <a:pathLst>
                <a:path h="117037" w="690179">
                  <a:moveTo>
                    <a:pt x="58518" y="0"/>
                  </a:moveTo>
                  <a:lnTo>
                    <a:pt x="631660" y="0"/>
                  </a:lnTo>
                  <a:cubicBezTo>
                    <a:pt x="647180" y="0"/>
                    <a:pt x="662065" y="6165"/>
                    <a:pt x="673039" y="17140"/>
                  </a:cubicBezTo>
                  <a:cubicBezTo>
                    <a:pt x="684014" y="28114"/>
                    <a:pt x="690179" y="42998"/>
                    <a:pt x="690179" y="58518"/>
                  </a:cubicBezTo>
                  <a:lnTo>
                    <a:pt x="690179" y="58518"/>
                  </a:lnTo>
                  <a:cubicBezTo>
                    <a:pt x="690179" y="74039"/>
                    <a:pt x="684014" y="88923"/>
                    <a:pt x="673039" y="99897"/>
                  </a:cubicBezTo>
                  <a:cubicBezTo>
                    <a:pt x="662065" y="110872"/>
                    <a:pt x="647180" y="117037"/>
                    <a:pt x="631660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690179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1743769" y="1670335"/>
            <a:ext cx="2222403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PROBLEM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743769" y="4711740"/>
            <a:ext cx="2222403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RESULT </a:t>
            </a:r>
          </a:p>
        </p:txBody>
      </p:sp>
      <p:sp>
        <p:nvSpPr>
          <p:cNvPr name="AutoShape 23" id="23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24" id="24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06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7755750" y="4369275"/>
            <a:ext cx="2045031" cy="3566646"/>
            <a:chOff x="0" y="0"/>
            <a:chExt cx="2726707" cy="4755528"/>
          </a:xfrm>
        </p:grpSpPr>
        <p:pic>
          <p:nvPicPr>
            <p:cNvPr name="Picture 29" id="29"/>
            <p:cNvPicPr>
              <a:picLocks noChangeAspect="true"/>
            </p:cNvPicPr>
            <p:nvPr/>
          </p:nvPicPr>
          <p:blipFill>
            <a:blip r:embed="rId3"/>
            <a:srcRect l="30899" t="0" r="30899" b="0"/>
            <a:stretch>
              <a:fillRect/>
            </a:stretch>
          </p:blipFill>
          <p:spPr>
            <a:xfrm flipH="false" flipV="false">
              <a:off x="0" y="0"/>
              <a:ext cx="2726707" cy="4755528"/>
            </a:xfrm>
            <a:prstGeom prst="rect">
              <a:avLst/>
            </a:prstGeom>
          </p:spPr>
        </p:pic>
      </p:grpSp>
      <p:sp>
        <p:nvSpPr>
          <p:cNvPr name="Freeform 30" id="30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369275"/>
            <a:ext cx="6727050" cy="3566646"/>
            <a:chOff x="0" y="0"/>
            <a:chExt cx="8969401" cy="475552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6862" r="0" b="16862"/>
            <a:stretch>
              <a:fillRect/>
            </a:stretch>
          </p:blipFill>
          <p:spPr>
            <a:xfrm flipH="false" flipV="false">
              <a:off x="0" y="0"/>
              <a:ext cx="8969401" cy="4755528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7755750" y="4369275"/>
            <a:ext cx="2045031" cy="3566646"/>
            <a:chOff x="0" y="0"/>
            <a:chExt cx="2726707" cy="475552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7050" t="0" r="7050" b="0"/>
            <a:stretch>
              <a:fillRect/>
            </a:stretch>
          </p:blipFill>
          <p:spPr>
            <a:xfrm flipH="false" flipV="false">
              <a:off x="0" y="0"/>
              <a:ext cx="2726707" cy="4755528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229233" y="245236"/>
            <a:ext cx="1598935" cy="1882080"/>
          </a:xfrm>
          <a:custGeom>
            <a:avLst/>
            <a:gdLst/>
            <a:ahLst/>
            <a:cxnLst/>
            <a:rect r="r" b="b" t="t" l="l"/>
            <a:pathLst>
              <a:path h="1882080" w="1598935">
                <a:moveTo>
                  <a:pt x="0" y="0"/>
                </a:moveTo>
                <a:lnTo>
                  <a:pt x="1598934" y="0"/>
                </a:lnTo>
                <a:lnTo>
                  <a:pt x="1598934" y="1882080"/>
                </a:lnTo>
                <a:lnTo>
                  <a:pt x="0" y="188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PAPER REVIEWS 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8242617"/>
            <a:ext cx="8540440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L. Pereira, D. Costa, and M. Ribeiro (2022)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2683146"/>
            <a:ext cx="8540440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>
                <a:solidFill>
                  <a:srgbClr val="000000"/>
                </a:solidFill>
                <a:latin typeface="Futura Bold"/>
              </a:rPr>
              <a:t>A residential labeled dataset for</a:t>
            </a:r>
          </a:p>
          <a:p>
            <a:pPr>
              <a:lnSpc>
                <a:spcPts val="3999"/>
              </a:lnSpc>
            </a:pPr>
            <a:r>
              <a:rPr lang="en-US" sz="3999">
                <a:solidFill>
                  <a:srgbClr val="000000"/>
                </a:solidFill>
                <a:latin typeface="Futura Bold"/>
              </a:rPr>
              <a:t>smart meter data analytics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1405348" y="1835841"/>
            <a:ext cx="5956995" cy="481339"/>
            <a:chOff x="0" y="0"/>
            <a:chExt cx="1448436" cy="11703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48436" cy="117037"/>
            </a:xfrm>
            <a:custGeom>
              <a:avLst/>
              <a:gdLst/>
              <a:ahLst/>
              <a:cxnLst/>
              <a:rect r="r" b="b" t="t" l="l"/>
              <a:pathLst>
                <a:path h="117037" w="1448436">
                  <a:moveTo>
                    <a:pt x="58518" y="0"/>
                  </a:moveTo>
                  <a:lnTo>
                    <a:pt x="1389917" y="0"/>
                  </a:lnTo>
                  <a:cubicBezTo>
                    <a:pt x="1405437" y="0"/>
                    <a:pt x="1420322" y="6165"/>
                    <a:pt x="1431296" y="17140"/>
                  </a:cubicBezTo>
                  <a:cubicBezTo>
                    <a:pt x="1442270" y="28114"/>
                    <a:pt x="1448436" y="42998"/>
                    <a:pt x="1448436" y="58518"/>
                  </a:cubicBezTo>
                  <a:lnTo>
                    <a:pt x="1448436" y="58518"/>
                  </a:lnTo>
                  <a:cubicBezTo>
                    <a:pt x="1448436" y="74039"/>
                    <a:pt x="1442270" y="88923"/>
                    <a:pt x="1431296" y="99897"/>
                  </a:cubicBezTo>
                  <a:cubicBezTo>
                    <a:pt x="1420322" y="110872"/>
                    <a:pt x="1405437" y="117037"/>
                    <a:pt x="1389917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448436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1405348" y="5358469"/>
            <a:ext cx="5956995" cy="481339"/>
            <a:chOff x="0" y="0"/>
            <a:chExt cx="1448436" cy="11703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48436" cy="117037"/>
            </a:xfrm>
            <a:custGeom>
              <a:avLst/>
              <a:gdLst/>
              <a:ahLst/>
              <a:cxnLst/>
              <a:rect r="r" b="b" t="t" l="l"/>
              <a:pathLst>
                <a:path h="117037" w="1448436">
                  <a:moveTo>
                    <a:pt x="58518" y="0"/>
                  </a:moveTo>
                  <a:lnTo>
                    <a:pt x="1389917" y="0"/>
                  </a:lnTo>
                  <a:cubicBezTo>
                    <a:pt x="1405437" y="0"/>
                    <a:pt x="1420322" y="6165"/>
                    <a:pt x="1431296" y="17140"/>
                  </a:cubicBezTo>
                  <a:cubicBezTo>
                    <a:pt x="1442270" y="28114"/>
                    <a:pt x="1448436" y="42998"/>
                    <a:pt x="1448436" y="58518"/>
                  </a:cubicBezTo>
                  <a:lnTo>
                    <a:pt x="1448436" y="58518"/>
                  </a:lnTo>
                  <a:cubicBezTo>
                    <a:pt x="1448436" y="74039"/>
                    <a:pt x="1442270" y="88923"/>
                    <a:pt x="1431296" y="99897"/>
                  </a:cubicBezTo>
                  <a:cubicBezTo>
                    <a:pt x="1420322" y="110872"/>
                    <a:pt x="1405437" y="117037"/>
                    <a:pt x="1389917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448436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405348" y="1835841"/>
            <a:ext cx="2838506" cy="481339"/>
            <a:chOff x="0" y="0"/>
            <a:chExt cx="690179" cy="11703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90179" cy="117037"/>
            </a:xfrm>
            <a:custGeom>
              <a:avLst/>
              <a:gdLst/>
              <a:ahLst/>
              <a:cxnLst/>
              <a:rect r="r" b="b" t="t" l="l"/>
              <a:pathLst>
                <a:path h="117037" w="690179">
                  <a:moveTo>
                    <a:pt x="58518" y="0"/>
                  </a:moveTo>
                  <a:lnTo>
                    <a:pt x="631660" y="0"/>
                  </a:lnTo>
                  <a:cubicBezTo>
                    <a:pt x="647180" y="0"/>
                    <a:pt x="662065" y="6165"/>
                    <a:pt x="673039" y="17140"/>
                  </a:cubicBezTo>
                  <a:cubicBezTo>
                    <a:pt x="684014" y="28114"/>
                    <a:pt x="690179" y="42998"/>
                    <a:pt x="690179" y="58518"/>
                  </a:cubicBezTo>
                  <a:lnTo>
                    <a:pt x="690179" y="58518"/>
                  </a:lnTo>
                  <a:cubicBezTo>
                    <a:pt x="690179" y="74039"/>
                    <a:pt x="684014" y="88923"/>
                    <a:pt x="673039" y="99897"/>
                  </a:cubicBezTo>
                  <a:cubicBezTo>
                    <a:pt x="662065" y="110872"/>
                    <a:pt x="647180" y="117037"/>
                    <a:pt x="631660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690179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1405348" y="5358469"/>
            <a:ext cx="2838506" cy="481339"/>
            <a:chOff x="0" y="0"/>
            <a:chExt cx="690179" cy="11703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90179" cy="117037"/>
            </a:xfrm>
            <a:custGeom>
              <a:avLst/>
              <a:gdLst/>
              <a:ahLst/>
              <a:cxnLst/>
              <a:rect r="r" b="b" t="t" l="l"/>
              <a:pathLst>
                <a:path h="117037" w="690179">
                  <a:moveTo>
                    <a:pt x="58518" y="0"/>
                  </a:moveTo>
                  <a:lnTo>
                    <a:pt x="631660" y="0"/>
                  </a:lnTo>
                  <a:cubicBezTo>
                    <a:pt x="647180" y="0"/>
                    <a:pt x="662065" y="6165"/>
                    <a:pt x="673039" y="17140"/>
                  </a:cubicBezTo>
                  <a:cubicBezTo>
                    <a:pt x="684014" y="28114"/>
                    <a:pt x="690179" y="42998"/>
                    <a:pt x="690179" y="58518"/>
                  </a:cubicBezTo>
                  <a:lnTo>
                    <a:pt x="690179" y="58518"/>
                  </a:lnTo>
                  <a:cubicBezTo>
                    <a:pt x="690179" y="74039"/>
                    <a:pt x="684014" y="88923"/>
                    <a:pt x="673039" y="99897"/>
                  </a:cubicBezTo>
                  <a:cubicBezTo>
                    <a:pt x="662065" y="110872"/>
                    <a:pt x="647180" y="117037"/>
                    <a:pt x="631660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690179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036220" y="8771515"/>
            <a:ext cx="1576762" cy="481339"/>
            <a:chOff x="0" y="0"/>
            <a:chExt cx="383388" cy="11703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1405348" y="2527354"/>
            <a:ext cx="5956995" cy="27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The paper aims to address the scarcity of labeled data in smart meter datasets by introducing SustDataED2, a comprehensive dataset with detailed appliance consumption labels for more effective machine learning applications in electricity usage analysis.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846812" y="1871089"/>
            <a:ext cx="2222403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PROBLEM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846812" y="5393717"/>
            <a:ext cx="2222403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RESULT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554130" y="8786130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07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584373" y="5970825"/>
            <a:ext cx="5598946" cy="2002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44"/>
              </a:lnSpc>
            </a:pPr>
            <a:r>
              <a:rPr lang="en-US" sz="1889">
                <a:solidFill>
                  <a:srgbClr val="000000"/>
                </a:solidFill>
                <a:latin typeface="Canva Sans"/>
              </a:rPr>
              <a:t>Produced a detailed, labeled dataset for advanced smart meter data analytics and machine learning testing in electricity consumption for a single house hold over 96 days and individual consumptions data for 18 appliances</a:t>
            </a:r>
          </a:p>
        </p:txBody>
      </p:sp>
      <p:sp>
        <p:nvSpPr>
          <p:cNvPr name="AutoShape 30" id="30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28073" y="3826134"/>
            <a:ext cx="4567339" cy="481339"/>
            <a:chOff x="0" y="0"/>
            <a:chExt cx="1110542" cy="11703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10542" cy="117037"/>
            </a:xfrm>
            <a:custGeom>
              <a:avLst/>
              <a:gdLst/>
              <a:ahLst/>
              <a:cxnLst/>
              <a:rect r="r" b="b" t="t" l="l"/>
              <a:pathLst>
                <a:path h="117037" w="1110542">
                  <a:moveTo>
                    <a:pt x="58518" y="0"/>
                  </a:moveTo>
                  <a:lnTo>
                    <a:pt x="1052024" y="0"/>
                  </a:lnTo>
                  <a:cubicBezTo>
                    <a:pt x="1067544" y="0"/>
                    <a:pt x="1082429" y="6165"/>
                    <a:pt x="1093403" y="17140"/>
                  </a:cubicBezTo>
                  <a:cubicBezTo>
                    <a:pt x="1104377" y="28114"/>
                    <a:pt x="1110542" y="42998"/>
                    <a:pt x="1110542" y="58518"/>
                  </a:cubicBezTo>
                  <a:lnTo>
                    <a:pt x="1110542" y="58518"/>
                  </a:lnTo>
                  <a:cubicBezTo>
                    <a:pt x="1110542" y="74039"/>
                    <a:pt x="1104377" y="88923"/>
                    <a:pt x="1093403" y="99897"/>
                  </a:cubicBezTo>
                  <a:cubicBezTo>
                    <a:pt x="1082429" y="110872"/>
                    <a:pt x="1067544" y="117037"/>
                    <a:pt x="1052024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1054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258896" y="3826134"/>
            <a:ext cx="4015329" cy="481339"/>
            <a:chOff x="0" y="0"/>
            <a:chExt cx="976322" cy="1170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76322" cy="117037"/>
            </a:xfrm>
            <a:custGeom>
              <a:avLst/>
              <a:gdLst/>
              <a:ahLst/>
              <a:cxnLst/>
              <a:rect r="r" b="b" t="t" l="l"/>
              <a:pathLst>
                <a:path h="117037" w="976322">
                  <a:moveTo>
                    <a:pt x="58518" y="0"/>
                  </a:moveTo>
                  <a:lnTo>
                    <a:pt x="917803" y="0"/>
                  </a:lnTo>
                  <a:cubicBezTo>
                    <a:pt x="933324" y="0"/>
                    <a:pt x="948208" y="6165"/>
                    <a:pt x="959182" y="17140"/>
                  </a:cubicBezTo>
                  <a:cubicBezTo>
                    <a:pt x="970157" y="28114"/>
                    <a:pt x="976322" y="42998"/>
                    <a:pt x="976322" y="58518"/>
                  </a:cubicBezTo>
                  <a:lnTo>
                    <a:pt x="976322" y="58518"/>
                  </a:lnTo>
                  <a:cubicBezTo>
                    <a:pt x="976322" y="74039"/>
                    <a:pt x="970157" y="88923"/>
                    <a:pt x="959182" y="99897"/>
                  </a:cubicBezTo>
                  <a:cubicBezTo>
                    <a:pt x="948208" y="110872"/>
                    <a:pt x="933324" y="117037"/>
                    <a:pt x="917803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7632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9" id="9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435947" y="322744"/>
            <a:ext cx="1185506" cy="1395440"/>
          </a:xfrm>
          <a:custGeom>
            <a:avLst/>
            <a:gdLst/>
            <a:ahLst/>
            <a:cxnLst/>
            <a:rect r="r" b="b" t="t" l="l"/>
            <a:pathLst>
              <a:path h="1395440" w="1185506">
                <a:moveTo>
                  <a:pt x="0" y="0"/>
                </a:moveTo>
                <a:lnTo>
                  <a:pt x="1185506" y="0"/>
                </a:lnTo>
                <a:lnTo>
                  <a:pt x="1185506" y="1395440"/>
                </a:lnTo>
                <a:lnTo>
                  <a:pt x="0" y="1395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35947" y="1871317"/>
            <a:ext cx="10854475" cy="5215363"/>
          </a:xfrm>
          <a:custGeom>
            <a:avLst/>
            <a:gdLst/>
            <a:ahLst/>
            <a:cxnLst/>
            <a:rect r="r" b="b" t="t" l="l"/>
            <a:pathLst>
              <a:path h="5215363" w="10854475">
                <a:moveTo>
                  <a:pt x="0" y="0"/>
                </a:moveTo>
                <a:lnTo>
                  <a:pt x="10854475" y="0"/>
                </a:lnTo>
                <a:lnTo>
                  <a:pt x="10854475" y="5215364"/>
                </a:lnTo>
                <a:lnTo>
                  <a:pt x="0" y="521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49483" y="7442379"/>
            <a:ext cx="6753285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Futura Bold"/>
              </a:rPr>
              <a:t>AMI System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508081" y="3861382"/>
            <a:ext cx="3516959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 Bold"/>
              </a:rPr>
              <a:t>COMM NETWORKS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2228073" y="1871317"/>
            <a:ext cx="4567339" cy="1716692"/>
            <a:chOff x="0" y="0"/>
            <a:chExt cx="6089785" cy="2288923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6089785" cy="641786"/>
              <a:chOff x="0" y="0"/>
              <a:chExt cx="1110542" cy="117037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110542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1110542">
                    <a:moveTo>
                      <a:pt x="58518" y="0"/>
                    </a:moveTo>
                    <a:lnTo>
                      <a:pt x="1052024" y="0"/>
                    </a:lnTo>
                    <a:cubicBezTo>
                      <a:pt x="1067544" y="0"/>
                      <a:pt x="1082429" y="6165"/>
                      <a:pt x="1093403" y="17140"/>
                    </a:cubicBezTo>
                    <a:cubicBezTo>
                      <a:pt x="1104377" y="28114"/>
                      <a:pt x="1110542" y="42998"/>
                      <a:pt x="1110542" y="58518"/>
                    </a:cubicBezTo>
                    <a:lnTo>
                      <a:pt x="1110542" y="58518"/>
                    </a:lnTo>
                    <a:cubicBezTo>
                      <a:pt x="1110542" y="74039"/>
                      <a:pt x="1104377" y="88923"/>
                      <a:pt x="1093403" y="99897"/>
                    </a:cubicBezTo>
                    <a:cubicBezTo>
                      <a:pt x="1082429" y="110872"/>
                      <a:pt x="1067544" y="117037"/>
                      <a:pt x="1052024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DBDBDB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38100"/>
                <a:ext cx="1110542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0">
              <a:off x="0" y="0"/>
              <a:ext cx="5353772" cy="641786"/>
              <a:chOff x="0" y="0"/>
              <a:chExt cx="976322" cy="11703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976322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976322">
                    <a:moveTo>
                      <a:pt x="58518" y="0"/>
                    </a:moveTo>
                    <a:lnTo>
                      <a:pt x="917803" y="0"/>
                    </a:lnTo>
                    <a:cubicBezTo>
                      <a:pt x="933324" y="0"/>
                      <a:pt x="948208" y="6165"/>
                      <a:pt x="959182" y="17140"/>
                    </a:cubicBezTo>
                    <a:cubicBezTo>
                      <a:pt x="970157" y="28114"/>
                      <a:pt x="976322" y="42998"/>
                      <a:pt x="976322" y="58518"/>
                    </a:cubicBezTo>
                    <a:lnTo>
                      <a:pt x="976322" y="58518"/>
                    </a:lnTo>
                    <a:cubicBezTo>
                      <a:pt x="976322" y="74039"/>
                      <a:pt x="970157" y="88923"/>
                      <a:pt x="959182" y="99897"/>
                    </a:cubicBezTo>
                    <a:cubicBezTo>
                      <a:pt x="948208" y="110872"/>
                      <a:pt x="933324" y="117037"/>
                      <a:pt x="917803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976322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373344" y="59697"/>
              <a:ext cx="4689279" cy="48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Canva Sans Bold"/>
                </a:rPr>
                <a:t>SMARTMETERS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899331"/>
              <a:ext cx="6089785" cy="13895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Canva Sans"/>
                </a:rPr>
                <a:t>The core element of AMI, at the customer side, provides consumptions on intervals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2228073" y="4361288"/>
            <a:ext cx="4567339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to transmit the large volume of interval load data from meter to utility back office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08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60545" y="6952061"/>
            <a:ext cx="2551852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</a:rPr>
              <a:t>Reference (1)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AMI INFRUSTRUCUTRE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2199498" y="5720188"/>
            <a:ext cx="4567339" cy="2069117"/>
            <a:chOff x="0" y="0"/>
            <a:chExt cx="6089785" cy="2758823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6089785" cy="641786"/>
              <a:chOff x="0" y="0"/>
              <a:chExt cx="1110542" cy="117037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1110542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1110542">
                    <a:moveTo>
                      <a:pt x="58518" y="0"/>
                    </a:moveTo>
                    <a:lnTo>
                      <a:pt x="1052024" y="0"/>
                    </a:lnTo>
                    <a:cubicBezTo>
                      <a:pt x="1067544" y="0"/>
                      <a:pt x="1082429" y="6165"/>
                      <a:pt x="1093403" y="17140"/>
                    </a:cubicBezTo>
                    <a:cubicBezTo>
                      <a:pt x="1104377" y="28114"/>
                      <a:pt x="1110542" y="42998"/>
                      <a:pt x="1110542" y="58518"/>
                    </a:cubicBezTo>
                    <a:lnTo>
                      <a:pt x="1110542" y="58518"/>
                    </a:lnTo>
                    <a:cubicBezTo>
                      <a:pt x="1110542" y="74039"/>
                      <a:pt x="1104377" y="88923"/>
                      <a:pt x="1093403" y="99897"/>
                    </a:cubicBezTo>
                    <a:cubicBezTo>
                      <a:pt x="1082429" y="110872"/>
                      <a:pt x="1067544" y="117037"/>
                      <a:pt x="1052024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DBDBDB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1110542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0" y="0"/>
              <a:ext cx="5353772" cy="641786"/>
              <a:chOff x="0" y="0"/>
              <a:chExt cx="976322" cy="117037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976322" cy="117037"/>
              </a:xfrm>
              <a:custGeom>
                <a:avLst/>
                <a:gdLst/>
                <a:ahLst/>
                <a:cxnLst/>
                <a:rect r="r" b="b" t="t" l="l"/>
                <a:pathLst>
                  <a:path h="117037" w="976322">
                    <a:moveTo>
                      <a:pt x="58518" y="0"/>
                    </a:moveTo>
                    <a:lnTo>
                      <a:pt x="917803" y="0"/>
                    </a:lnTo>
                    <a:cubicBezTo>
                      <a:pt x="933324" y="0"/>
                      <a:pt x="948208" y="6165"/>
                      <a:pt x="959182" y="17140"/>
                    </a:cubicBezTo>
                    <a:cubicBezTo>
                      <a:pt x="970157" y="28114"/>
                      <a:pt x="976322" y="42998"/>
                      <a:pt x="976322" y="58518"/>
                    </a:cubicBezTo>
                    <a:lnTo>
                      <a:pt x="976322" y="58518"/>
                    </a:lnTo>
                    <a:cubicBezTo>
                      <a:pt x="976322" y="74039"/>
                      <a:pt x="970157" y="88923"/>
                      <a:pt x="959182" y="99897"/>
                    </a:cubicBezTo>
                    <a:cubicBezTo>
                      <a:pt x="948208" y="110872"/>
                      <a:pt x="933324" y="117037"/>
                      <a:pt x="917803" y="117037"/>
                    </a:cubicBezTo>
                    <a:lnTo>
                      <a:pt x="58518" y="117037"/>
                    </a:lnTo>
                    <a:cubicBezTo>
                      <a:pt x="42998" y="117037"/>
                      <a:pt x="28114" y="110872"/>
                      <a:pt x="17140" y="99897"/>
                    </a:cubicBezTo>
                    <a:cubicBezTo>
                      <a:pt x="6165" y="88923"/>
                      <a:pt x="0" y="74039"/>
                      <a:pt x="0" y="58518"/>
                    </a:cubicBezTo>
                    <a:lnTo>
                      <a:pt x="0" y="58518"/>
                    </a:lnTo>
                    <a:cubicBezTo>
                      <a:pt x="0" y="42998"/>
                      <a:pt x="6165" y="28114"/>
                      <a:pt x="17140" y="17140"/>
                    </a:cubicBezTo>
                    <a:cubicBezTo>
                      <a:pt x="28114" y="6165"/>
                      <a:pt x="42998" y="0"/>
                      <a:pt x="58518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38100"/>
                <a:ext cx="976322" cy="1551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sp>
          <p:nvSpPr>
            <p:cNvPr name="TextBox 36" id="36"/>
            <p:cNvSpPr txBox="true"/>
            <p:nvPr/>
          </p:nvSpPr>
          <p:spPr>
            <a:xfrm rot="0">
              <a:off x="373344" y="59697"/>
              <a:ext cx="4689279" cy="48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Canva Sans Bold"/>
                </a:rPr>
                <a:t>MDMS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0" y="899331"/>
              <a:ext cx="6089785" cy="18594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Canva Sans"/>
                </a:rPr>
                <a:t>Meter data managment systems to store &amp; process the interval load data &amp; intigrate it to other systems like billings , CIS, OMS, DMS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59082" y="1834335"/>
            <a:ext cx="5500218" cy="6587437"/>
            <a:chOff x="0" y="0"/>
            <a:chExt cx="2172071" cy="26014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72071" cy="2601420"/>
            </a:xfrm>
            <a:custGeom>
              <a:avLst/>
              <a:gdLst/>
              <a:ahLst/>
              <a:cxnLst/>
              <a:rect r="r" b="b" t="t" l="l"/>
              <a:pathLst>
                <a:path h="2601420" w="2172071">
                  <a:moveTo>
                    <a:pt x="0" y="0"/>
                  </a:moveTo>
                  <a:lnTo>
                    <a:pt x="2172071" y="0"/>
                  </a:lnTo>
                  <a:lnTo>
                    <a:pt x="2172071" y="2601420"/>
                  </a:lnTo>
                  <a:lnTo>
                    <a:pt x="0" y="260142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97B2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172071" cy="2639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225522" y="2605904"/>
            <a:ext cx="4567339" cy="481339"/>
            <a:chOff x="0" y="0"/>
            <a:chExt cx="1110542" cy="1170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10542" cy="117037"/>
            </a:xfrm>
            <a:custGeom>
              <a:avLst/>
              <a:gdLst/>
              <a:ahLst/>
              <a:cxnLst/>
              <a:rect r="r" b="b" t="t" l="l"/>
              <a:pathLst>
                <a:path h="117037" w="1110542">
                  <a:moveTo>
                    <a:pt x="58518" y="0"/>
                  </a:moveTo>
                  <a:lnTo>
                    <a:pt x="1052024" y="0"/>
                  </a:lnTo>
                  <a:cubicBezTo>
                    <a:pt x="1067544" y="0"/>
                    <a:pt x="1082429" y="6165"/>
                    <a:pt x="1093403" y="17140"/>
                  </a:cubicBezTo>
                  <a:cubicBezTo>
                    <a:pt x="1104377" y="28114"/>
                    <a:pt x="1110542" y="42998"/>
                    <a:pt x="1110542" y="58518"/>
                  </a:cubicBezTo>
                  <a:lnTo>
                    <a:pt x="1110542" y="58518"/>
                  </a:lnTo>
                  <a:cubicBezTo>
                    <a:pt x="1110542" y="74039"/>
                    <a:pt x="1104377" y="88923"/>
                    <a:pt x="1093403" y="99897"/>
                  </a:cubicBezTo>
                  <a:cubicBezTo>
                    <a:pt x="1082429" y="110872"/>
                    <a:pt x="1067544" y="117037"/>
                    <a:pt x="1052024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1054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225522" y="2605904"/>
            <a:ext cx="4015329" cy="481339"/>
            <a:chOff x="0" y="0"/>
            <a:chExt cx="976322" cy="11703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76322" cy="117037"/>
            </a:xfrm>
            <a:custGeom>
              <a:avLst/>
              <a:gdLst/>
              <a:ahLst/>
              <a:cxnLst/>
              <a:rect r="r" b="b" t="t" l="l"/>
              <a:pathLst>
                <a:path h="117037" w="976322">
                  <a:moveTo>
                    <a:pt x="58518" y="0"/>
                  </a:moveTo>
                  <a:lnTo>
                    <a:pt x="917803" y="0"/>
                  </a:lnTo>
                  <a:cubicBezTo>
                    <a:pt x="933324" y="0"/>
                    <a:pt x="948208" y="6165"/>
                    <a:pt x="959182" y="17140"/>
                  </a:cubicBezTo>
                  <a:cubicBezTo>
                    <a:pt x="970157" y="28114"/>
                    <a:pt x="976322" y="42998"/>
                    <a:pt x="976322" y="58518"/>
                  </a:cubicBezTo>
                  <a:lnTo>
                    <a:pt x="976322" y="58518"/>
                  </a:lnTo>
                  <a:cubicBezTo>
                    <a:pt x="976322" y="74039"/>
                    <a:pt x="970157" y="88923"/>
                    <a:pt x="959182" y="99897"/>
                  </a:cubicBezTo>
                  <a:cubicBezTo>
                    <a:pt x="948208" y="110872"/>
                    <a:pt x="933324" y="117037"/>
                    <a:pt x="917803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7632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12" id="12"/>
          <p:cNvGrpSpPr/>
          <p:nvPr/>
        </p:nvGrpSpPr>
        <p:grpSpPr>
          <a:xfrm rot="0">
            <a:off x="12405892" y="8765218"/>
            <a:ext cx="1576762" cy="481339"/>
            <a:chOff x="0" y="0"/>
            <a:chExt cx="383388" cy="11703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83388" cy="117037"/>
            </a:xfrm>
            <a:custGeom>
              <a:avLst/>
              <a:gdLst/>
              <a:ahLst/>
              <a:cxnLst/>
              <a:rect r="r" b="b" t="t" l="l"/>
              <a:pathLst>
                <a:path h="117037" w="383388">
                  <a:moveTo>
                    <a:pt x="58518" y="0"/>
                  </a:moveTo>
                  <a:lnTo>
                    <a:pt x="324869" y="0"/>
                  </a:lnTo>
                  <a:cubicBezTo>
                    <a:pt x="340389" y="0"/>
                    <a:pt x="355274" y="6165"/>
                    <a:pt x="366248" y="17140"/>
                  </a:cubicBezTo>
                  <a:cubicBezTo>
                    <a:pt x="377222" y="28114"/>
                    <a:pt x="383388" y="42998"/>
                    <a:pt x="383388" y="58518"/>
                  </a:cubicBezTo>
                  <a:lnTo>
                    <a:pt x="383388" y="58518"/>
                  </a:lnTo>
                  <a:cubicBezTo>
                    <a:pt x="383388" y="74039"/>
                    <a:pt x="377222" y="88923"/>
                    <a:pt x="366248" y="99897"/>
                  </a:cubicBezTo>
                  <a:cubicBezTo>
                    <a:pt x="355274" y="110872"/>
                    <a:pt x="340389" y="117037"/>
                    <a:pt x="32486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383388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435947" y="322744"/>
            <a:ext cx="1185506" cy="1395440"/>
          </a:xfrm>
          <a:custGeom>
            <a:avLst/>
            <a:gdLst/>
            <a:ahLst/>
            <a:cxnLst/>
            <a:rect r="r" b="b" t="t" l="l"/>
            <a:pathLst>
              <a:path h="1395440" w="1185506">
                <a:moveTo>
                  <a:pt x="0" y="0"/>
                </a:moveTo>
                <a:lnTo>
                  <a:pt x="1185506" y="0"/>
                </a:lnTo>
                <a:lnTo>
                  <a:pt x="1185506" y="1395440"/>
                </a:lnTo>
                <a:lnTo>
                  <a:pt x="0" y="1395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474707" y="2609291"/>
            <a:ext cx="3516959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600" strike="noStrike" u="none">
                <a:solidFill>
                  <a:srgbClr val="FFFFFF"/>
                </a:solidFill>
                <a:latin typeface="Canva Sans Bold"/>
              </a:rPr>
              <a:t>DEEP LEARNING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112082" y="3169433"/>
            <a:ext cx="4925773" cy="3879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61337" indent="-280669" lvl="1">
              <a:lnSpc>
                <a:spcPts val="5199"/>
              </a:lnSpc>
              <a:spcBef>
                <a:spcPct val="0"/>
              </a:spcBef>
              <a:buFont typeface="Arial"/>
              <a:buChar char="•"/>
            </a:pPr>
            <a:r>
              <a:rPr lang="en-US" sz="2599" strike="noStrike" u="none">
                <a:solidFill>
                  <a:srgbClr val="000000"/>
                </a:solidFill>
                <a:latin typeface="Canva Sans"/>
              </a:rPr>
              <a:t>Autoencoder</a:t>
            </a:r>
          </a:p>
          <a:p>
            <a:pPr marL="561337" indent="-280669" lvl="1">
              <a:lnSpc>
                <a:spcPts val="5199"/>
              </a:lnSpc>
              <a:spcBef>
                <a:spcPct val="0"/>
              </a:spcBef>
              <a:buFont typeface="Arial"/>
              <a:buChar char="•"/>
            </a:pPr>
            <a:r>
              <a:rPr lang="en-US" sz="2599" strike="noStrike" u="none">
                <a:solidFill>
                  <a:srgbClr val="000000"/>
                </a:solidFill>
                <a:latin typeface="Canva Sans"/>
              </a:rPr>
              <a:t>Convolutional Neural Network</a:t>
            </a:r>
          </a:p>
          <a:p>
            <a:pPr marL="561337" indent="-280669" lvl="1">
              <a:lnSpc>
                <a:spcPts val="5199"/>
              </a:lnSpc>
              <a:spcBef>
                <a:spcPct val="0"/>
              </a:spcBef>
              <a:buFont typeface="Arial"/>
              <a:buChar char="•"/>
            </a:pPr>
            <a:r>
              <a:rPr lang="en-US" sz="2599" strike="noStrike" u="none">
                <a:solidFill>
                  <a:srgbClr val="000000"/>
                </a:solidFill>
                <a:latin typeface="Canva Sans"/>
              </a:rPr>
              <a:t>Recurrent Neural Network </a:t>
            </a:r>
          </a:p>
          <a:p>
            <a:pPr marL="561337" indent="-280669" lvl="1">
              <a:lnSpc>
                <a:spcPts val="5199"/>
              </a:lnSpc>
              <a:spcBef>
                <a:spcPct val="0"/>
              </a:spcBef>
              <a:buFont typeface="Arial"/>
              <a:buChar char="•"/>
            </a:pPr>
            <a:r>
              <a:rPr lang="en-US" sz="2599" strike="noStrike" u="none">
                <a:solidFill>
                  <a:srgbClr val="000000"/>
                </a:solidFill>
                <a:latin typeface="Canva Sans"/>
              </a:rPr>
              <a:t>LSTM Network </a:t>
            </a:r>
          </a:p>
          <a:p>
            <a:pPr marL="561337" indent="-280669" lvl="1">
              <a:lnSpc>
                <a:spcPts val="5199"/>
              </a:lnSpc>
              <a:spcBef>
                <a:spcPct val="0"/>
              </a:spcBef>
              <a:buFont typeface="Arial"/>
              <a:buChar char="•"/>
            </a:pPr>
            <a:r>
              <a:rPr lang="en-US" sz="2599" strike="noStrike" u="none">
                <a:solidFill>
                  <a:srgbClr val="000000"/>
                </a:solidFill>
                <a:latin typeface="Canva Sans"/>
              </a:rPr>
              <a:t>Generative AI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72188" y="8791575"/>
            <a:ext cx="540942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Futura Bold"/>
              </a:rPr>
              <a:t>09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759082" y="990600"/>
            <a:ext cx="5500218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MACHINE LEARNING TECHNIQUES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6097514" y="1849782"/>
            <a:ext cx="5500218" cy="6587437"/>
            <a:chOff x="0" y="0"/>
            <a:chExt cx="2172071" cy="26014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172071" cy="2601420"/>
            </a:xfrm>
            <a:custGeom>
              <a:avLst/>
              <a:gdLst/>
              <a:ahLst/>
              <a:cxnLst/>
              <a:rect r="r" b="b" t="t" l="l"/>
              <a:pathLst>
                <a:path h="2601420" w="2172071">
                  <a:moveTo>
                    <a:pt x="0" y="0"/>
                  </a:moveTo>
                  <a:lnTo>
                    <a:pt x="2172071" y="0"/>
                  </a:lnTo>
                  <a:lnTo>
                    <a:pt x="2172071" y="2601420"/>
                  </a:lnTo>
                  <a:lnTo>
                    <a:pt x="0" y="260142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97B2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172071" cy="2639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445831" y="2621351"/>
            <a:ext cx="4567339" cy="481339"/>
            <a:chOff x="0" y="0"/>
            <a:chExt cx="1110542" cy="11703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10542" cy="117037"/>
            </a:xfrm>
            <a:custGeom>
              <a:avLst/>
              <a:gdLst/>
              <a:ahLst/>
              <a:cxnLst/>
              <a:rect r="r" b="b" t="t" l="l"/>
              <a:pathLst>
                <a:path h="117037" w="1110542">
                  <a:moveTo>
                    <a:pt x="58518" y="0"/>
                  </a:moveTo>
                  <a:lnTo>
                    <a:pt x="1052024" y="0"/>
                  </a:lnTo>
                  <a:cubicBezTo>
                    <a:pt x="1067544" y="0"/>
                    <a:pt x="1082429" y="6165"/>
                    <a:pt x="1093403" y="17140"/>
                  </a:cubicBezTo>
                  <a:cubicBezTo>
                    <a:pt x="1104377" y="28114"/>
                    <a:pt x="1110542" y="42998"/>
                    <a:pt x="1110542" y="58518"/>
                  </a:cubicBezTo>
                  <a:lnTo>
                    <a:pt x="1110542" y="58518"/>
                  </a:lnTo>
                  <a:cubicBezTo>
                    <a:pt x="1110542" y="74039"/>
                    <a:pt x="1104377" y="88923"/>
                    <a:pt x="1093403" y="99897"/>
                  </a:cubicBezTo>
                  <a:cubicBezTo>
                    <a:pt x="1082429" y="110872"/>
                    <a:pt x="1067544" y="117037"/>
                    <a:pt x="1052024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11054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6445831" y="2621351"/>
            <a:ext cx="4015329" cy="481339"/>
            <a:chOff x="0" y="0"/>
            <a:chExt cx="976322" cy="117037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76322" cy="117037"/>
            </a:xfrm>
            <a:custGeom>
              <a:avLst/>
              <a:gdLst/>
              <a:ahLst/>
              <a:cxnLst/>
              <a:rect r="r" b="b" t="t" l="l"/>
              <a:pathLst>
                <a:path h="117037" w="976322">
                  <a:moveTo>
                    <a:pt x="58518" y="0"/>
                  </a:moveTo>
                  <a:lnTo>
                    <a:pt x="917803" y="0"/>
                  </a:lnTo>
                  <a:cubicBezTo>
                    <a:pt x="933324" y="0"/>
                    <a:pt x="948208" y="6165"/>
                    <a:pt x="959182" y="17140"/>
                  </a:cubicBezTo>
                  <a:cubicBezTo>
                    <a:pt x="970157" y="28114"/>
                    <a:pt x="976322" y="42998"/>
                    <a:pt x="976322" y="58518"/>
                  </a:cubicBezTo>
                  <a:lnTo>
                    <a:pt x="976322" y="58518"/>
                  </a:lnTo>
                  <a:cubicBezTo>
                    <a:pt x="976322" y="74039"/>
                    <a:pt x="970157" y="88923"/>
                    <a:pt x="959182" y="99897"/>
                  </a:cubicBezTo>
                  <a:cubicBezTo>
                    <a:pt x="948208" y="110872"/>
                    <a:pt x="933324" y="117037"/>
                    <a:pt x="917803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97632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6695016" y="2581033"/>
            <a:ext cx="3516959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600" strike="noStrike" u="none">
                <a:solidFill>
                  <a:srgbClr val="FFFFFF"/>
                </a:solidFill>
                <a:latin typeface="Canva Sans Bold"/>
              </a:rPr>
              <a:t>NEURAL NETWORK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445831" y="3169433"/>
            <a:ext cx="4567339" cy="2564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1337" indent="-280669" lvl="1">
              <a:lnSpc>
                <a:spcPts val="5199"/>
              </a:lnSpc>
              <a:spcBef>
                <a:spcPct val="0"/>
              </a:spcBef>
              <a:buFont typeface="Arial"/>
              <a:buChar char="•"/>
            </a:pPr>
            <a:r>
              <a:rPr lang="en-US" sz="2599" strike="noStrike" u="none">
                <a:solidFill>
                  <a:srgbClr val="000000"/>
                </a:solidFill>
                <a:latin typeface="Canva Sans"/>
              </a:rPr>
              <a:t>Perception Network</a:t>
            </a:r>
          </a:p>
          <a:p>
            <a:pPr algn="just" marL="561337" indent="-280669" lvl="1">
              <a:lnSpc>
                <a:spcPts val="5199"/>
              </a:lnSpc>
              <a:spcBef>
                <a:spcPct val="0"/>
              </a:spcBef>
              <a:buFont typeface="Arial"/>
              <a:buChar char="•"/>
            </a:pPr>
            <a:r>
              <a:rPr lang="en-US" sz="2599" strike="noStrike" u="none">
                <a:solidFill>
                  <a:srgbClr val="000000"/>
                </a:solidFill>
                <a:latin typeface="Canva Sans"/>
              </a:rPr>
              <a:t>Multi-Layer Feedforward Network</a:t>
            </a:r>
          </a:p>
          <a:p>
            <a:pPr algn="just" marL="561337" indent="-280669" lvl="1">
              <a:lnSpc>
                <a:spcPts val="5199"/>
              </a:lnSpc>
              <a:spcBef>
                <a:spcPct val="0"/>
              </a:spcBef>
              <a:buFont typeface="Arial"/>
              <a:buChar char="•"/>
            </a:pPr>
            <a:r>
              <a:rPr lang="en-US" sz="2599" strike="noStrike" u="none">
                <a:solidFill>
                  <a:srgbClr val="000000"/>
                </a:solidFill>
                <a:latin typeface="Canva Sans"/>
              </a:rPr>
              <a:t>Self Organizing Map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435947" y="1849782"/>
            <a:ext cx="5500218" cy="6587437"/>
            <a:chOff x="0" y="0"/>
            <a:chExt cx="2172071" cy="260142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172071" cy="2601420"/>
            </a:xfrm>
            <a:custGeom>
              <a:avLst/>
              <a:gdLst/>
              <a:ahLst/>
              <a:cxnLst/>
              <a:rect r="r" b="b" t="t" l="l"/>
              <a:pathLst>
                <a:path h="2601420" w="2172071">
                  <a:moveTo>
                    <a:pt x="0" y="0"/>
                  </a:moveTo>
                  <a:lnTo>
                    <a:pt x="2172071" y="0"/>
                  </a:lnTo>
                  <a:lnTo>
                    <a:pt x="2172071" y="2601420"/>
                  </a:lnTo>
                  <a:lnTo>
                    <a:pt x="0" y="260142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97B2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2172071" cy="2639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02387" y="2621351"/>
            <a:ext cx="4567339" cy="481339"/>
            <a:chOff x="0" y="0"/>
            <a:chExt cx="1110542" cy="117037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110542" cy="117037"/>
            </a:xfrm>
            <a:custGeom>
              <a:avLst/>
              <a:gdLst/>
              <a:ahLst/>
              <a:cxnLst/>
              <a:rect r="r" b="b" t="t" l="l"/>
              <a:pathLst>
                <a:path h="117037" w="1110542">
                  <a:moveTo>
                    <a:pt x="58518" y="0"/>
                  </a:moveTo>
                  <a:lnTo>
                    <a:pt x="1052024" y="0"/>
                  </a:lnTo>
                  <a:cubicBezTo>
                    <a:pt x="1067544" y="0"/>
                    <a:pt x="1082429" y="6165"/>
                    <a:pt x="1093403" y="17140"/>
                  </a:cubicBezTo>
                  <a:cubicBezTo>
                    <a:pt x="1104377" y="28114"/>
                    <a:pt x="1110542" y="42998"/>
                    <a:pt x="1110542" y="58518"/>
                  </a:cubicBezTo>
                  <a:lnTo>
                    <a:pt x="1110542" y="58518"/>
                  </a:lnTo>
                  <a:cubicBezTo>
                    <a:pt x="1110542" y="74039"/>
                    <a:pt x="1104377" y="88923"/>
                    <a:pt x="1093403" y="99897"/>
                  </a:cubicBezTo>
                  <a:cubicBezTo>
                    <a:pt x="1082429" y="110872"/>
                    <a:pt x="1067544" y="117037"/>
                    <a:pt x="1052024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11054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902387" y="2621351"/>
            <a:ext cx="4015329" cy="481339"/>
            <a:chOff x="0" y="0"/>
            <a:chExt cx="976322" cy="117037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976322" cy="117037"/>
            </a:xfrm>
            <a:custGeom>
              <a:avLst/>
              <a:gdLst/>
              <a:ahLst/>
              <a:cxnLst/>
              <a:rect r="r" b="b" t="t" l="l"/>
              <a:pathLst>
                <a:path h="117037" w="976322">
                  <a:moveTo>
                    <a:pt x="58518" y="0"/>
                  </a:moveTo>
                  <a:lnTo>
                    <a:pt x="917803" y="0"/>
                  </a:lnTo>
                  <a:cubicBezTo>
                    <a:pt x="933324" y="0"/>
                    <a:pt x="948208" y="6165"/>
                    <a:pt x="959182" y="17140"/>
                  </a:cubicBezTo>
                  <a:cubicBezTo>
                    <a:pt x="970157" y="28114"/>
                    <a:pt x="976322" y="42998"/>
                    <a:pt x="976322" y="58518"/>
                  </a:cubicBezTo>
                  <a:lnTo>
                    <a:pt x="976322" y="58518"/>
                  </a:lnTo>
                  <a:cubicBezTo>
                    <a:pt x="976322" y="74039"/>
                    <a:pt x="970157" y="88923"/>
                    <a:pt x="959182" y="99897"/>
                  </a:cubicBezTo>
                  <a:cubicBezTo>
                    <a:pt x="948208" y="110872"/>
                    <a:pt x="933324" y="117037"/>
                    <a:pt x="917803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976322" cy="15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1151572" y="2581033"/>
            <a:ext cx="3516959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Canva Sans Bold"/>
              </a:rPr>
              <a:t>CLASSICAL ML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82757" y="3169433"/>
            <a:ext cx="4567339" cy="4536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Canva Sans"/>
              </a:rPr>
              <a:t>Linear Regression</a:t>
            </a:r>
          </a:p>
          <a:p>
            <a:pPr algn="just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Canva Sans"/>
              </a:rPr>
              <a:t>K-Nearest Neighbor</a:t>
            </a:r>
          </a:p>
          <a:p>
            <a:pPr algn="just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Canva Sans"/>
              </a:rPr>
              <a:t>Discriminant analysis</a:t>
            </a:r>
          </a:p>
          <a:p>
            <a:pPr algn="just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Canva Sans"/>
              </a:rPr>
              <a:t>Naive Bayes</a:t>
            </a:r>
          </a:p>
          <a:p>
            <a:pPr algn="just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Canva Sans"/>
              </a:rPr>
              <a:t>Decision Tree</a:t>
            </a:r>
          </a:p>
          <a:p>
            <a:pPr algn="just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Canva Sans"/>
              </a:rPr>
              <a:t>Support Vector Machine</a:t>
            </a:r>
          </a:p>
          <a:p>
            <a:pPr algn="just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Canva Sans"/>
              </a:rPr>
              <a:t>K-mean Clustering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80657" y="8539162"/>
            <a:ext cx="6753285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Futura Bold"/>
              </a:rPr>
              <a:t>ML techniques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CC93753A28FC4E80C1BE25DCC4EAD0" ma:contentTypeVersion="5" ma:contentTypeDescription="Create a new document." ma:contentTypeScope="" ma:versionID="d1fae601c524309820b70a3f814d933e">
  <xsd:schema xmlns:xsd="http://www.w3.org/2001/XMLSchema" xmlns:xs="http://www.w3.org/2001/XMLSchema" xmlns:p="http://schemas.microsoft.com/office/2006/metadata/properties" xmlns:ns2="bc62cb84-9600-4e89-b3a2-b2a038b13f66" targetNamespace="http://schemas.microsoft.com/office/2006/metadata/properties" ma:root="true" ma:fieldsID="e6fadcb40fbf302d08b362e14bb93a25" ns2:_="">
    <xsd:import namespace="bc62cb84-9600-4e89-b3a2-b2a038b13f66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2cb84-9600-4e89-b3a2-b2a038b13f66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AF95DC-BC8D-4508-9B9D-5B5F92F0F873}"/>
</file>

<file path=customXml/itemProps2.xml><?xml version="1.0" encoding="utf-8"?>
<ds:datastoreItem xmlns:ds="http://schemas.openxmlformats.org/officeDocument/2006/customXml" ds:itemID="{8F6A8D1A-849A-421E-9772-91341E62DFC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DAF5LcsxZsQ</dc:identifier>
  <dcterms:modified xsi:type="dcterms:W3CDTF">2011-08-01T06:04:30Z</dcterms:modified>
  <cp:revision>1</cp:revision>
  <dc:title>Smart Meter Load  </dc:title>
</cp:coreProperties>
</file>